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2" r:id="rId1"/>
  </p:sldMasterIdLst>
  <p:notesMasterIdLst>
    <p:notesMasterId r:id="rId116"/>
  </p:notesMasterIdLst>
  <p:handoutMasterIdLst>
    <p:handoutMasterId r:id="rId117"/>
  </p:handoutMasterIdLst>
  <p:sldIdLst>
    <p:sldId id="397" r:id="rId2"/>
    <p:sldId id="359" r:id="rId3"/>
    <p:sldId id="360" r:id="rId4"/>
    <p:sldId id="361" r:id="rId5"/>
    <p:sldId id="363" r:id="rId6"/>
    <p:sldId id="362" r:id="rId7"/>
    <p:sldId id="364" r:id="rId8"/>
    <p:sldId id="365" r:id="rId9"/>
    <p:sldId id="366" r:id="rId10"/>
    <p:sldId id="367" r:id="rId11"/>
    <p:sldId id="369" r:id="rId12"/>
    <p:sldId id="368" r:id="rId13"/>
    <p:sldId id="370" r:id="rId14"/>
    <p:sldId id="371" r:id="rId15"/>
    <p:sldId id="372" r:id="rId16"/>
    <p:sldId id="373" r:id="rId17"/>
    <p:sldId id="374" r:id="rId18"/>
    <p:sldId id="375" r:id="rId19"/>
    <p:sldId id="378" r:id="rId20"/>
    <p:sldId id="379" r:id="rId21"/>
    <p:sldId id="380" r:id="rId22"/>
    <p:sldId id="381" r:id="rId23"/>
    <p:sldId id="382" r:id="rId24"/>
    <p:sldId id="383" r:id="rId25"/>
    <p:sldId id="384" r:id="rId26"/>
    <p:sldId id="385" r:id="rId27"/>
    <p:sldId id="386" r:id="rId28"/>
    <p:sldId id="387" r:id="rId29"/>
    <p:sldId id="388" r:id="rId30"/>
    <p:sldId id="389" r:id="rId31"/>
    <p:sldId id="390" r:id="rId32"/>
    <p:sldId id="391" r:id="rId33"/>
    <p:sldId id="392" r:id="rId34"/>
    <p:sldId id="393" r:id="rId35"/>
    <p:sldId id="394" r:id="rId36"/>
    <p:sldId id="395" r:id="rId37"/>
    <p:sldId id="396" r:id="rId38"/>
    <p:sldId id="398" r:id="rId39"/>
    <p:sldId id="400" r:id="rId40"/>
    <p:sldId id="401" r:id="rId41"/>
    <p:sldId id="402" r:id="rId42"/>
    <p:sldId id="403" r:id="rId43"/>
    <p:sldId id="404" r:id="rId44"/>
    <p:sldId id="405" r:id="rId45"/>
    <p:sldId id="406" r:id="rId46"/>
    <p:sldId id="407" r:id="rId47"/>
    <p:sldId id="408" r:id="rId48"/>
    <p:sldId id="409" r:id="rId49"/>
    <p:sldId id="410" r:id="rId50"/>
    <p:sldId id="411" r:id="rId51"/>
    <p:sldId id="412" r:id="rId52"/>
    <p:sldId id="413" r:id="rId53"/>
    <p:sldId id="414" r:id="rId54"/>
    <p:sldId id="415" r:id="rId55"/>
    <p:sldId id="416" r:id="rId56"/>
    <p:sldId id="417" r:id="rId57"/>
    <p:sldId id="418" r:id="rId58"/>
    <p:sldId id="419" r:id="rId59"/>
    <p:sldId id="420" r:id="rId60"/>
    <p:sldId id="421" r:id="rId61"/>
    <p:sldId id="422" r:id="rId62"/>
    <p:sldId id="423" r:id="rId63"/>
    <p:sldId id="424" r:id="rId64"/>
    <p:sldId id="425" r:id="rId65"/>
    <p:sldId id="426" r:id="rId66"/>
    <p:sldId id="427" r:id="rId67"/>
    <p:sldId id="428" r:id="rId68"/>
    <p:sldId id="429" r:id="rId69"/>
    <p:sldId id="430" r:id="rId70"/>
    <p:sldId id="431" r:id="rId71"/>
    <p:sldId id="432" r:id="rId72"/>
    <p:sldId id="433" r:id="rId73"/>
    <p:sldId id="434" r:id="rId74"/>
    <p:sldId id="435" r:id="rId75"/>
    <p:sldId id="436" r:id="rId76"/>
    <p:sldId id="437" r:id="rId77"/>
    <p:sldId id="438" r:id="rId78"/>
    <p:sldId id="439" r:id="rId79"/>
    <p:sldId id="440" r:id="rId80"/>
    <p:sldId id="441" r:id="rId81"/>
    <p:sldId id="442" r:id="rId82"/>
    <p:sldId id="443" r:id="rId83"/>
    <p:sldId id="444" r:id="rId84"/>
    <p:sldId id="447" r:id="rId85"/>
    <p:sldId id="448" r:id="rId86"/>
    <p:sldId id="449" r:id="rId87"/>
    <p:sldId id="450" r:id="rId88"/>
    <p:sldId id="451" r:id="rId89"/>
    <p:sldId id="452" r:id="rId90"/>
    <p:sldId id="453" r:id="rId91"/>
    <p:sldId id="454" r:id="rId92"/>
    <p:sldId id="256" r:id="rId93"/>
    <p:sldId id="257" r:id="rId94"/>
    <p:sldId id="258" r:id="rId95"/>
    <p:sldId id="269" r:id="rId96"/>
    <p:sldId id="270" r:id="rId97"/>
    <p:sldId id="271" r:id="rId98"/>
    <p:sldId id="272" r:id="rId99"/>
    <p:sldId id="273" r:id="rId100"/>
    <p:sldId id="274" r:id="rId101"/>
    <p:sldId id="259" r:id="rId102"/>
    <p:sldId id="261" r:id="rId103"/>
    <p:sldId id="260" r:id="rId104"/>
    <p:sldId id="262" r:id="rId105"/>
    <p:sldId id="263" r:id="rId106"/>
    <p:sldId id="264" r:id="rId107"/>
    <p:sldId id="266" r:id="rId108"/>
    <p:sldId id="265" r:id="rId109"/>
    <p:sldId id="267" r:id="rId110"/>
    <p:sldId id="268" r:id="rId111"/>
    <p:sldId id="275" r:id="rId112"/>
    <p:sldId id="460" r:id="rId113"/>
    <p:sldId id="461" r:id="rId114"/>
    <p:sldId id="462"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69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86099" autoAdjust="0"/>
  </p:normalViewPr>
  <p:slideViewPr>
    <p:cSldViewPr snapToObjects="1">
      <p:cViewPr>
        <p:scale>
          <a:sx n="100" d="100"/>
          <a:sy n="100" d="100"/>
        </p:scale>
        <p:origin x="6701" y="221"/>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許" userId="35562ab3-7743-41b8-bcc1-787a8aad9a7c" providerId="ADAL" clId="{A6452A4E-ACBC-4094-90F3-232DB9DD9BED}"/>
  </pc:docChgLst>
  <pc:docChgLst>
    <pc:chgData name="許志仲" userId="35562ab3-7743-41b8-bcc1-787a8aad9a7c" providerId="ADAL" clId="{BC6BB65C-9397-404A-ABA2-E9F273B0F475}"/>
  </pc:docChgLst>
  <pc:docChgLst>
    <pc:chgData name="許志仲 Hsu, Chih-Chung" userId="35562ab3-7743-41b8-bcc1-787a8aad9a7c" providerId="ADAL" clId="{27049F8A-D4BE-4A39-8E21-D5FC7CBA1D5A}"/>
    <pc:docChg chg="custSel modSld">
      <pc:chgData name="許志仲 Hsu, Chih-Chung" userId="35562ab3-7743-41b8-bcc1-787a8aad9a7c" providerId="ADAL" clId="{27049F8A-D4BE-4A39-8E21-D5FC7CBA1D5A}" dt="2023-11-07T05:58:23.116" v="1" actId="113"/>
      <pc:docMkLst>
        <pc:docMk/>
      </pc:docMkLst>
      <pc:sldChg chg="modNotes modNotesTx">
        <pc:chgData name="許志仲 Hsu, Chih-Chung" userId="35562ab3-7743-41b8-bcc1-787a8aad9a7c" providerId="ADAL" clId="{27049F8A-D4BE-4A39-8E21-D5FC7CBA1D5A}" dt="2023-11-07T05:58:23.116" v="1" actId="113"/>
        <pc:sldMkLst>
          <pc:docMk/>
          <pc:sldMk cId="967329792" sldId="366"/>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7.3702387811279704E-2"/>
          <c:y val="6.0708263069139998E-2"/>
          <c:w val="0.90439680558222901"/>
          <c:h val="0.85748403287700303"/>
        </c:manualLayout>
      </c:layout>
      <c:lineChart>
        <c:grouping val="standard"/>
        <c:varyColors val="0"/>
        <c:ser>
          <c:idx val="0"/>
          <c:order val="0"/>
          <c:marker>
            <c:symbol val="none"/>
          </c:marker>
          <c:cat>
            <c:numRef>
              <c:f>Sheet1!$C$3:$C$102</c:f>
              <c:numCache>
                <c:formatCode>General</c:formatCode>
                <c:ptCount val="100"/>
                <c:pt idx="0">
                  <c:v>1</c:v>
                </c:pt>
                <c:pt idx="1">
                  <c:v>3</c:v>
                </c:pt>
                <c:pt idx="2">
                  <c:v>5</c:v>
                </c:pt>
                <c:pt idx="3">
                  <c:v>7</c:v>
                </c:pt>
                <c:pt idx="4">
                  <c:v>9</c:v>
                </c:pt>
                <c:pt idx="5">
                  <c:v>11</c:v>
                </c:pt>
                <c:pt idx="6">
                  <c:v>13</c:v>
                </c:pt>
                <c:pt idx="7">
                  <c:v>15</c:v>
                </c:pt>
                <c:pt idx="8">
                  <c:v>17</c:v>
                </c:pt>
                <c:pt idx="9">
                  <c:v>19</c:v>
                </c:pt>
                <c:pt idx="10">
                  <c:v>21</c:v>
                </c:pt>
                <c:pt idx="11">
                  <c:v>23</c:v>
                </c:pt>
                <c:pt idx="12">
                  <c:v>25</c:v>
                </c:pt>
                <c:pt idx="13">
                  <c:v>27</c:v>
                </c:pt>
                <c:pt idx="14">
                  <c:v>29</c:v>
                </c:pt>
                <c:pt idx="15">
                  <c:v>31</c:v>
                </c:pt>
                <c:pt idx="16">
                  <c:v>33</c:v>
                </c:pt>
                <c:pt idx="17">
                  <c:v>35</c:v>
                </c:pt>
                <c:pt idx="18">
                  <c:v>37</c:v>
                </c:pt>
                <c:pt idx="19">
                  <c:v>39</c:v>
                </c:pt>
                <c:pt idx="20">
                  <c:v>41</c:v>
                </c:pt>
                <c:pt idx="21">
                  <c:v>43</c:v>
                </c:pt>
                <c:pt idx="22">
                  <c:v>45</c:v>
                </c:pt>
                <c:pt idx="23">
                  <c:v>47</c:v>
                </c:pt>
                <c:pt idx="24">
                  <c:v>49</c:v>
                </c:pt>
                <c:pt idx="25">
                  <c:v>51</c:v>
                </c:pt>
                <c:pt idx="26">
                  <c:v>53</c:v>
                </c:pt>
                <c:pt idx="27">
                  <c:v>55</c:v>
                </c:pt>
                <c:pt idx="28">
                  <c:v>57</c:v>
                </c:pt>
                <c:pt idx="29">
                  <c:v>59</c:v>
                </c:pt>
                <c:pt idx="30">
                  <c:v>61</c:v>
                </c:pt>
                <c:pt idx="31">
                  <c:v>63</c:v>
                </c:pt>
                <c:pt idx="32">
                  <c:v>65</c:v>
                </c:pt>
                <c:pt idx="33">
                  <c:v>67</c:v>
                </c:pt>
                <c:pt idx="34">
                  <c:v>69</c:v>
                </c:pt>
                <c:pt idx="35">
                  <c:v>71</c:v>
                </c:pt>
                <c:pt idx="36">
                  <c:v>73</c:v>
                </c:pt>
                <c:pt idx="37">
                  <c:v>75</c:v>
                </c:pt>
                <c:pt idx="38">
                  <c:v>77</c:v>
                </c:pt>
                <c:pt idx="39">
                  <c:v>79</c:v>
                </c:pt>
                <c:pt idx="40">
                  <c:v>81</c:v>
                </c:pt>
                <c:pt idx="41">
                  <c:v>83</c:v>
                </c:pt>
                <c:pt idx="42">
                  <c:v>85</c:v>
                </c:pt>
                <c:pt idx="43">
                  <c:v>87</c:v>
                </c:pt>
                <c:pt idx="44">
                  <c:v>89</c:v>
                </c:pt>
                <c:pt idx="45">
                  <c:v>91</c:v>
                </c:pt>
                <c:pt idx="46">
                  <c:v>93</c:v>
                </c:pt>
                <c:pt idx="47">
                  <c:v>95</c:v>
                </c:pt>
                <c:pt idx="48">
                  <c:v>97</c:v>
                </c:pt>
                <c:pt idx="49">
                  <c:v>99</c:v>
                </c:pt>
                <c:pt idx="50">
                  <c:v>101</c:v>
                </c:pt>
                <c:pt idx="51">
                  <c:v>103</c:v>
                </c:pt>
                <c:pt idx="52">
                  <c:v>105</c:v>
                </c:pt>
                <c:pt idx="53">
                  <c:v>107</c:v>
                </c:pt>
                <c:pt idx="54">
                  <c:v>109</c:v>
                </c:pt>
                <c:pt idx="55">
                  <c:v>111</c:v>
                </c:pt>
                <c:pt idx="56">
                  <c:v>113</c:v>
                </c:pt>
                <c:pt idx="57">
                  <c:v>115</c:v>
                </c:pt>
                <c:pt idx="58">
                  <c:v>117</c:v>
                </c:pt>
                <c:pt idx="59">
                  <c:v>119</c:v>
                </c:pt>
                <c:pt idx="60">
                  <c:v>121</c:v>
                </c:pt>
                <c:pt idx="61">
                  <c:v>123</c:v>
                </c:pt>
                <c:pt idx="62">
                  <c:v>125</c:v>
                </c:pt>
                <c:pt idx="63">
                  <c:v>127</c:v>
                </c:pt>
                <c:pt idx="64">
                  <c:v>129</c:v>
                </c:pt>
                <c:pt idx="65">
                  <c:v>131</c:v>
                </c:pt>
                <c:pt idx="66">
                  <c:v>133</c:v>
                </c:pt>
                <c:pt idx="67">
                  <c:v>135</c:v>
                </c:pt>
                <c:pt idx="68">
                  <c:v>137</c:v>
                </c:pt>
                <c:pt idx="69">
                  <c:v>139</c:v>
                </c:pt>
                <c:pt idx="70">
                  <c:v>141</c:v>
                </c:pt>
                <c:pt idx="71">
                  <c:v>143</c:v>
                </c:pt>
                <c:pt idx="72">
                  <c:v>145</c:v>
                </c:pt>
                <c:pt idx="73">
                  <c:v>147</c:v>
                </c:pt>
                <c:pt idx="74">
                  <c:v>149</c:v>
                </c:pt>
                <c:pt idx="75">
                  <c:v>151</c:v>
                </c:pt>
                <c:pt idx="76">
                  <c:v>153</c:v>
                </c:pt>
                <c:pt idx="77">
                  <c:v>155</c:v>
                </c:pt>
                <c:pt idx="78">
                  <c:v>157</c:v>
                </c:pt>
                <c:pt idx="79">
                  <c:v>159</c:v>
                </c:pt>
                <c:pt idx="80">
                  <c:v>161</c:v>
                </c:pt>
                <c:pt idx="81">
                  <c:v>163</c:v>
                </c:pt>
                <c:pt idx="82">
                  <c:v>165</c:v>
                </c:pt>
                <c:pt idx="83">
                  <c:v>167</c:v>
                </c:pt>
                <c:pt idx="84">
                  <c:v>169</c:v>
                </c:pt>
                <c:pt idx="85">
                  <c:v>171</c:v>
                </c:pt>
                <c:pt idx="86">
                  <c:v>173</c:v>
                </c:pt>
                <c:pt idx="87">
                  <c:v>175</c:v>
                </c:pt>
                <c:pt idx="88">
                  <c:v>177</c:v>
                </c:pt>
                <c:pt idx="89">
                  <c:v>179</c:v>
                </c:pt>
                <c:pt idx="90">
                  <c:v>181</c:v>
                </c:pt>
                <c:pt idx="91">
                  <c:v>183</c:v>
                </c:pt>
                <c:pt idx="92">
                  <c:v>185</c:v>
                </c:pt>
                <c:pt idx="93">
                  <c:v>187</c:v>
                </c:pt>
                <c:pt idx="94">
                  <c:v>189</c:v>
                </c:pt>
                <c:pt idx="95">
                  <c:v>191</c:v>
                </c:pt>
                <c:pt idx="96">
                  <c:v>193</c:v>
                </c:pt>
                <c:pt idx="97">
                  <c:v>195</c:v>
                </c:pt>
                <c:pt idx="98">
                  <c:v>197</c:v>
                </c:pt>
                <c:pt idx="99">
                  <c:v>199</c:v>
                </c:pt>
              </c:numCache>
            </c:numRef>
          </c:cat>
          <c:val>
            <c:numRef>
              <c:f>Sheet1!$D$3:$D$102</c:f>
              <c:numCache>
                <c:formatCode>General</c:formatCode>
                <c:ptCount val="100"/>
                <c:pt idx="0">
                  <c:v>0.4</c:v>
                </c:pt>
                <c:pt idx="1">
                  <c:v>0.35199999999999998</c:v>
                </c:pt>
                <c:pt idx="2">
                  <c:v>0.31744</c:v>
                </c:pt>
                <c:pt idx="3">
                  <c:v>0.28979199999999999</c:v>
                </c:pt>
                <c:pt idx="4">
                  <c:v>0.26656767999999997</c:v>
                </c:pt>
                <c:pt idx="5">
                  <c:v>0.24650186752</c:v>
                </c:pt>
                <c:pt idx="6">
                  <c:v>0.228843952538</c:v>
                </c:pt>
                <c:pt idx="7">
                  <c:v>0.21310318261</c:v>
                </c:pt>
                <c:pt idx="8">
                  <c:v>0.198936489676</c:v>
                </c:pt>
                <c:pt idx="9">
                  <c:v>0.186092021415</c:v>
                </c:pt>
                <c:pt idx="10">
                  <c:v>0.17437786636200001</c:v>
                </c:pt>
                <c:pt idx="11">
                  <c:v>0.16364344064</c:v>
                </c:pt>
                <c:pt idx="12">
                  <c:v>0.153767768976</c:v>
                </c:pt>
                <c:pt idx="13">
                  <c:v>0.14465176436300001</c:v>
                </c:pt>
                <c:pt idx="14">
                  <c:v>0.13621294866399999</c:v>
                </c:pt>
                <c:pt idx="15">
                  <c:v>0.128381727695</c:v>
                </c:pt>
                <c:pt idx="16">
                  <c:v>0.121098692194</c:v>
                </c:pt>
                <c:pt idx="17">
                  <c:v>0.114312616763</c:v>
                </c:pt>
                <c:pt idx="18">
                  <c:v>0.10797894635999999</c:v>
                </c:pt>
                <c:pt idx="19">
                  <c:v>0.102058631289</c:v>
                </c:pt>
                <c:pt idx="20">
                  <c:v>9.6517216382900006E-2</c:v>
                </c:pt>
                <c:pt idx="21">
                  <c:v>9.1324118984800001E-2</c:v>
                </c:pt>
                <c:pt idx="22">
                  <c:v>8.6452049425899999E-2</c:v>
                </c:pt>
                <c:pt idx="23">
                  <c:v>8.18765406227E-2</c:v>
                </c:pt>
                <c:pt idx="24">
                  <c:v>7.7575562347699994E-2</c:v>
                </c:pt>
                <c:pt idx="25">
                  <c:v>7.3529201986599999E-2</c:v>
                </c:pt>
                <c:pt idx="26">
                  <c:v>6.9719398077400005E-2</c:v>
                </c:pt>
                <c:pt idx="27">
                  <c:v>6.6129716171799996E-2</c:v>
                </c:pt>
                <c:pt idx="28">
                  <c:v>6.2745158946600002E-2</c:v>
                </c:pt>
                <c:pt idx="29">
                  <c:v>5.9552004267800003E-2</c:v>
                </c:pt>
                <c:pt idx="30">
                  <c:v>5.6537666251100002E-2</c:v>
                </c:pt>
                <c:pt idx="31">
                  <c:v>5.3690575375999999E-2</c:v>
                </c:pt>
                <c:pt idx="32">
                  <c:v>5.1000074498899997E-2</c:v>
                </c:pt>
                <c:pt idx="33">
                  <c:v>4.8456328215199997E-2</c:v>
                </c:pt>
                <c:pt idx="34">
                  <c:v>4.60502434951E-2</c:v>
                </c:pt>
                <c:pt idx="35">
                  <c:v>4.3773399897100003E-2</c:v>
                </c:pt>
                <c:pt idx="36">
                  <c:v>4.1617987957600001E-2</c:v>
                </c:pt>
                <c:pt idx="37">
                  <c:v>3.9576754596500001E-2</c:v>
                </c:pt>
                <c:pt idx="38">
                  <c:v>3.7642954570300001E-2</c:v>
                </c:pt>
                <c:pt idx="39">
                  <c:v>3.5810307160799998E-2</c:v>
                </c:pt>
                <c:pt idx="40">
                  <c:v>3.4072957416599998E-2</c:v>
                </c:pt>
                <c:pt idx="41">
                  <c:v>3.2425441366500003E-2</c:v>
                </c:pt>
                <c:pt idx="42">
                  <c:v>3.0862654713199999E-2</c:v>
                </c:pt>
                <c:pt idx="43">
                  <c:v>2.93798245864E-2</c:v>
                </c:pt>
                <c:pt idx="44">
                  <c:v>2.7972483993300001E-2</c:v>
                </c:pt>
                <c:pt idx="45">
                  <c:v>2.6636448657E-2</c:v>
                </c:pt>
                <c:pt idx="46">
                  <c:v>2.5367795972399999E-2</c:v>
                </c:pt>
                <c:pt idx="47">
                  <c:v>2.4162845848099999E-2</c:v>
                </c:pt>
                <c:pt idx="48">
                  <c:v>2.301814323E-2</c:v>
                </c:pt>
                <c:pt idx="49">
                  <c:v>2.1930442130100002E-2</c:v>
                </c:pt>
                <c:pt idx="50">
                  <c:v>2.0896691004699999E-2</c:v>
                </c:pt>
                <c:pt idx="51">
                  <c:v>1.99140193467E-2</c:v>
                </c:pt>
                <c:pt idx="52">
                  <c:v>1.8979725370299998E-2</c:v>
                </c:pt>
                <c:pt idx="53">
                  <c:v>1.8091264683299999E-2</c:v>
                </c:pt>
                <c:pt idx="54">
                  <c:v>1.7246239852100002E-2</c:v>
                </c:pt>
                <c:pt idx="55">
                  <c:v>1.6442390776400001E-2</c:v>
                </c:pt>
                <c:pt idx="56">
                  <c:v>1.5677585798599999E-2</c:v>
                </c:pt>
                <c:pt idx="57">
                  <c:v>1.4949813482900001E-2</c:v>
                </c:pt>
                <c:pt idx="58">
                  <c:v>1.42571750031E-2</c:v>
                </c:pt>
                <c:pt idx="59">
                  <c:v>1.35978770874E-2</c:v>
                </c:pt>
                <c:pt idx="60">
                  <c:v>1.29702254717E-2</c:v>
                </c:pt>
                <c:pt idx="61">
                  <c:v>1.23726188186E-2</c:v>
                </c:pt>
                <c:pt idx="62">
                  <c:v>1.18035430637E-2</c:v>
                </c:pt>
                <c:pt idx="63">
                  <c:v>1.12615661543E-2</c:v>
                </c:pt>
                <c:pt idx="64">
                  <c:v>1.07453331482E-2</c:v>
                </c:pt>
                <c:pt idx="65">
                  <c:v>1.02535616444E-2</c:v>
                </c:pt>
                <c:pt idx="66">
                  <c:v>9.7850375208500002E-3</c:v>
                </c:pt>
                <c:pt idx="67">
                  <c:v>9.3386109529599998E-3</c:v>
                </c:pt>
                <c:pt idx="68">
                  <c:v>8.91319269415E-3</c:v>
                </c:pt>
                <c:pt idx="69">
                  <c:v>8.5077505970600001E-3</c:v>
                </c:pt>
                <c:pt idx="70">
                  <c:v>8.1213063582400002E-3</c:v>
                </c:pt>
                <c:pt idx="71">
                  <c:v>7.7529324697300003E-3</c:v>
                </c:pt>
                <c:pt idx="72">
                  <c:v>7.4017493626900004E-3</c:v>
                </c:pt>
                <c:pt idx="73">
                  <c:v>7.0669227291300001E-3</c:v>
                </c:pt>
                <c:pt idx="74">
                  <c:v>6.7476610093500002E-3</c:v>
                </c:pt>
                <c:pt idx="75">
                  <c:v>6.4432130333600002E-3</c:v>
                </c:pt>
                <c:pt idx="76">
                  <c:v>6.1528658057299996E-3</c:v>
                </c:pt>
                <c:pt idx="77">
                  <c:v>5.8759424239600002E-3</c:v>
                </c:pt>
                <c:pt idx="78">
                  <c:v>5.6118001213399998E-3</c:v>
                </c:pt>
                <c:pt idx="79">
                  <c:v>5.3598284260799999E-3</c:v>
                </c:pt>
                <c:pt idx="80">
                  <c:v>5.1194474288099997E-3</c:v>
                </c:pt>
                <c:pt idx="81">
                  <c:v>4.89010615141E-3</c:v>
                </c:pt>
                <c:pt idx="82">
                  <c:v>4.6712810106299997E-3</c:v>
                </c:pt>
                <c:pt idx="83">
                  <c:v>4.4624743702699997E-3</c:v>
                </c:pt>
                <c:pt idx="84">
                  <c:v>4.2632131763300002E-3</c:v>
                </c:pt>
                <c:pt idx="85">
                  <c:v>4.0730476698300003E-3</c:v>
                </c:pt>
                <c:pt idx="86">
                  <c:v>3.8915501724699998E-3</c:v>
                </c:pt>
                <c:pt idx="87">
                  <c:v>3.7183139404999999E-3</c:v>
                </c:pt>
                <c:pt idx="88">
                  <c:v>3.5529520827100002E-3</c:v>
                </c:pt>
                <c:pt idx="89">
                  <c:v>3.3950965384700002E-3</c:v>
                </c:pt>
                <c:pt idx="90">
                  <c:v>3.24439711223E-3</c:v>
                </c:pt>
                <c:pt idx="91">
                  <c:v>3.1005205611099999E-3</c:v>
                </c:pt>
                <c:pt idx="92">
                  <c:v>2.96314973231E-3</c:v>
                </c:pt>
                <c:pt idx="93">
                  <c:v>2.8319827473800002E-3</c:v>
                </c:pt>
                <c:pt idx="94">
                  <c:v>2.7067322307199999E-3</c:v>
                </c:pt>
                <c:pt idx="95">
                  <c:v>2.5871245794300002E-3</c:v>
                </c:pt>
                <c:pt idx="96">
                  <c:v>2.4728992724600001E-3</c:v>
                </c:pt>
                <c:pt idx="97">
                  <c:v>2.3638082163899999E-3</c:v>
                </c:pt>
                <c:pt idx="98">
                  <c:v>2.25961512611E-3</c:v>
                </c:pt>
                <c:pt idx="99">
                  <c:v>2.1600949380599999E-3</c:v>
                </c:pt>
              </c:numCache>
            </c:numRef>
          </c:val>
          <c:smooth val="0"/>
          <c:extLst>
            <c:ext xmlns:c16="http://schemas.microsoft.com/office/drawing/2014/chart" uri="{C3380CC4-5D6E-409C-BE32-E72D297353CC}">
              <c16:uniqueId val="{00000000-4A85-491A-89C1-5956153D552D}"/>
            </c:ext>
          </c:extLst>
        </c:ser>
        <c:dLbls>
          <c:showLegendKey val="0"/>
          <c:showVal val="0"/>
          <c:showCatName val="0"/>
          <c:showSerName val="0"/>
          <c:showPercent val="0"/>
          <c:showBubbleSize val="0"/>
        </c:dLbls>
        <c:smooth val="0"/>
        <c:axId val="-2135276760"/>
        <c:axId val="-2135273816"/>
      </c:lineChart>
      <c:catAx>
        <c:axId val="-2135276760"/>
        <c:scaling>
          <c:orientation val="minMax"/>
        </c:scaling>
        <c:delete val="0"/>
        <c:axPos val="b"/>
        <c:numFmt formatCode="General" sourceLinked="1"/>
        <c:majorTickMark val="out"/>
        <c:minorTickMark val="none"/>
        <c:tickLblPos val="nextTo"/>
        <c:crossAx val="-2135273816"/>
        <c:crosses val="autoZero"/>
        <c:auto val="1"/>
        <c:lblAlgn val="ctr"/>
        <c:lblOffset val="100"/>
        <c:noMultiLvlLbl val="0"/>
      </c:catAx>
      <c:valAx>
        <c:axId val="-2135273816"/>
        <c:scaling>
          <c:orientation val="minMax"/>
        </c:scaling>
        <c:delete val="0"/>
        <c:axPos val="l"/>
        <c:majorGridlines/>
        <c:numFmt formatCode="General" sourceLinked="1"/>
        <c:majorTickMark val="out"/>
        <c:minorTickMark val="none"/>
        <c:tickLblPos val="nextTo"/>
        <c:crossAx val="-2135276760"/>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marker>
            <c:symbol val="none"/>
          </c:marker>
          <c:val>
            <c:numRef>
              <c:f>Sheet1!$B$1:$B$100</c:f>
              <c:numCache>
                <c:formatCode>General</c:formatCode>
                <c:ptCount val="100"/>
                <c:pt idx="0">
                  <c:v>0</c:v>
                </c:pt>
                <c:pt idx="1">
                  <c:v>0.25</c:v>
                </c:pt>
                <c:pt idx="2">
                  <c:v>0.296296296296296</c:v>
                </c:pt>
                <c:pt idx="3">
                  <c:v>0.31640625</c:v>
                </c:pt>
                <c:pt idx="4">
                  <c:v>0.32768000000000003</c:v>
                </c:pt>
                <c:pt idx="5">
                  <c:v>0.33489797668038401</c:v>
                </c:pt>
                <c:pt idx="6">
                  <c:v>0.33991667708911399</c:v>
                </c:pt>
                <c:pt idx="7">
                  <c:v>0.34360891580581698</c:v>
                </c:pt>
                <c:pt idx="8">
                  <c:v>0.34643941611461798</c:v>
                </c:pt>
                <c:pt idx="9">
                  <c:v>0.34867844009999999</c:v>
                </c:pt>
                <c:pt idx="10">
                  <c:v>0.35049389948139198</c:v>
                </c:pt>
                <c:pt idx="11">
                  <c:v>0.35199562801413697</c:v>
                </c:pt>
                <c:pt idx="12">
                  <c:v>0.35325849847116098</c:v>
                </c:pt>
                <c:pt idx="13">
                  <c:v>0.35433531021985898</c:v>
                </c:pt>
                <c:pt idx="14">
                  <c:v>0.355264366494144</c:v>
                </c:pt>
                <c:pt idx="15">
                  <c:v>0.35607413045179298</c:v>
                </c:pt>
                <c:pt idx="16">
                  <c:v>0.35678619474629297</c:v>
                </c:pt>
                <c:pt idx="17">
                  <c:v>0.35741723679466297</c:v>
                </c:pt>
                <c:pt idx="18">
                  <c:v>0.35798034220346397</c:v>
                </c:pt>
                <c:pt idx="19">
                  <c:v>0.35848592240854199</c:v>
                </c:pt>
                <c:pt idx="20">
                  <c:v>0.35894236464095303</c:v>
                </c:pt>
                <c:pt idx="21">
                  <c:v>0.35935650109560702</c:v>
                </c:pt>
                <c:pt idx="22">
                  <c:v>0.35973395338014202</c:v>
                </c:pt>
                <c:pt idx="23">
                  <c:v>0.36007938928552302</c:v>
                </c:pt>
                <c:pt idx="24">
                  <c:v>0.360396716858018</c:v>
                </c:pt>
                <c:pt idx="25">
                  <c:v>0.36068923293650401</c:v>
                </c:pt>
                <c:pt idx="26">
                  <c:v>0.36095973815091398</c:v>
                </c:pt>
                <c:pt idx="27">
                  <c:v>0.36121062689684302</c:v>
                </c:pt>
                <c:pt idx="28">
                  <c:v>0.361443958416996</c:v>
                </c:pt>
                <c:pt idx="29">
                  <c:v>0.36166151346161002</c:v>
                </c:pt>
                <c:pt idx="30">
                  <c:v>0.36186483982970302</c:v>
                </c:pt>
                <c:pt idx="31">
                  <c:v>0.36205528925631603</c:v>
                </c:pt>
                <c:pt idx="32">
                  <c:v>0.36223404750551502</c:v>
                </c:pt>
                <c:pt idx="33">
                  <c:v>0.36240215908566398</c:v>
                </c:pt>
                <c:pt idx="34">
                  <c:v>0.36256054767581403</c:v>
                </c:pt>
                <c:pt idx="35">
                  <c:v>0.36271003310707201</c:v>
                </c:pt>
                <c:pt idx="36">
                  <c:v>0.36285134555833598</c:v>
                </c:pt>
                <c:pt idx="37">
                  <c:v>0.36298513748531303</c:v>
                </c:pt>
                <c:pt idx="38">
                  <c:v>0.36311199369415198</c:v>
                </c:pt>
                <c:pt idx="39">
                  <c:v>0.36323243988788001</c:v>
                </c:pt>
                <c:pt idx="40">
                  <c:v>0.36334694994907701</c:v>
                </c:pt>
                <c:pt idx="41">
                  <c:v>0.36345595217160198</c:v>
                </c:pt>
                <c:pt idx="42">
                  <c:v>0.363559834614128</c:v>
                </c:pt>
                <c:pt idx="43">
                  <c:v>0.36365894971657797</c:v>
                </c:pt>
                <c:pt idx="44">
                  <c:v>0.36375361829518998</c:v>
                </c:pt>
                <c:pt idx="45">
                  <c:v>0.36384413301167201</c:v>
                </c:pt>
                <c:pt idx="46">
                  <c:v>0.36393076139545799</c:v>
                </c:pt>
                <c:pt idx="47">
                  <c:v>0.36401374848483398</c:v>
                </c:pt>
                <c:pt idx="48">
                  <c:v>0.364093319141859</c:v>
                </c:pt>
                <c:pt idx="49">
                  <c:v>0.36416968008711598</c:v>
                </c:pt>
                <c:pt idx="50">
                  <c:v>0.36424302169309902</c:v>
                </c:pt>
                <c:pt idx="51">
                  <c:v>0.36431351956897001</c:v>
                </c:pt>
                <c:pt idx="52">
                  <c:v>0.36438133596447603</c:v>
                </c:pt>
                <c:pt idx="53">
                  <c:v>0.36444662101664299</c:v>
                </c:pt>
                <c:pt idx="54">
                  <c:v>0.36450951385942199</c:v>
                </c:pt>
                <c:pt idx="55">
                  <c:v>0.36457014361354201</c:v>
                </c:pt>
                <c:pt idx="56">
                  <c:v>0.36462863027138798</c:v>
                </c:pt>
                <c:pt idx="57">
                  <c:v>0.36468508548967798</c:v>
                </c:pt>
                <c:pt idx="58">
                  <c:v>0.36473961330094101</c:v>
                </c:pt>
                <c:pt idx="59">
                  <c:v>0.36479231075334401</c:v>
                </c:pt>
                <c:pt idx="60">
                  <c:v>0.36484326848716903</c:v>
                </c:pt>
                <c:pt idx="61">
                  <c:v>0.36489257125508701</c:v>
                </c:pt>
                <c:pt idx="62">
                  <c:v>0.36494029839256897</c:v>
                </c:pt>
                <c:pt idx="63">
                  <c:v>0.36498652424390698</c:v>
                </c:pt>
                <c:pt idx="64">
                  <c:v>0.36503131854865201</c:v>
                </c:pt>
                <c:pt idx="65">
                  <c:v>0.36507474679266999</c:v>
                </c:pt>
                <c:pt idx="66">
                  <c:v>0.36511687052761299</c:v>
                </c:pt>
                <c:pt idx="67">
                  <c:v>0.36515774766198</c:v>
                </c:pt>
                <c:pt idx="68">
                  <c:v>0.36519743272671801</c:v>
                </c:pt>
                <c:pt idx="69">
                  <c:v>0.36523597711796102</c:v>
                </c:pt>
                <c:pt idx="70">
                  <c:v>0.36527342931908102</c:v>
                </c:pt>
                <c:pt idx="71">
                  <c:v>0.36530983510416098</c:v>
                </c:pt>
                <c:pt idx="72">
                  <c:v>0.36534523772462102</c:v>
                </c:pt>
                <c:pt idx="73">
                  <c:v>0.36537967808066701</c:v>
                </c:pt>
                <c:pt idx="74">
                  <c:v>0.36541319487888901</c:v>
                </c:pt>
                <c:pt idx="75">
                  <c:v>0.36544582477739601</c:v>
                </c:pt>
                <c:pt idx="76">
                  <c:v>0.36547760251957101</c:v>
                </c:pt>
                <c:pt idx="77">
                  <c:v>0.365508561057451</c:v>
                </c:pt>
                <c:pt idx="78">
                  <c:v>0.36553873166572598</c:v>
                </c:pt>
                <c:pt idx="79">
                  <c:v>0.36556814404711802</c:v>
                </c:pt>
                <c:pt idx="80">
                  <c:v>0.36559682642992403</c:v>
                </c:pt>
                <c:pt idx="81">
                  <c:v>0.36562480565838501</c:v>
                </c:pt>
                <c:pt idx="82">
                  <c:v>0.36565210727647701</c:v>
                </c:pt>
                <c:pt idx="83">
                  <c:v>0.36567875560570501</c:v>
                </c:pt>
                <c:pt idx="84">
                  <c:v>0.365704773817361</c:v>
                </c:pt>
                <c:pt idx="85">
                  <c:v>0.36573018399973101</c:v>
                </c:pt>
                <c:pt idx="86">
                  <c:v>0.36575500722064203</c:v>
                </c:pt>
                <c:pt idx="87">
                  <c:v>0.365779263585709</c:v>
                </c:pt>
                <c:pt idx="88">
                  <c:v>0.36580297229265002</c:v>
                </c:pt>
                <c:pt idx="89">
                  <c:v>0.36582615168197402</c:v>
                </c:pt>
                <c:pt idx="90">
                  <c:v>0.36584881928427399</c:v>
                </c:pt>
                <c:pt idx="91">
                  <c:v>0.36587099186446698</c:v>
                </c:pt>
                <c:pt idx="92">
                  <c:v>0.36589268546314702</c:v>
                </c:pt>
                <c:pt idx="93">
                  <c:v>0.36591391543525997</c:v>
                </c:pt>
                <c:pt idx="94">
                  <c:v>0.365934696486372</c:v>
                </c:pt>
                <c:pt idx="95">
                  <c:v>0.36595504270664198</c:v>
                </c:pt>
                <c:pt idx="96">
                  <c:v>0.36597496760266601</c:v>
                </c:pt>
                <c:pt idx="97">
                  <c:v>0.365994484127388</c:v>
                </c:pt>
                <c:pt idx="98">
                  <c:v>0.36601360470818201</c:v>
                </c:pt>
                <c:pt idx="99">
                  <c:v>0.36603234127322898</c:v>
                </c:pt>
              </c:numCache>
            </c:numRef>
          </c:val>
          <c:smooth val="0"/>
          <c:extLst>
            <c:ext xmlns:c16="http://schemas.microsoft.com/office/drawing/2014/chart" uri="{C3380CC4-5D6E-409C-BE32-E72D297353CC}">
              <c16:uniqueId val="{00000000-D548-4C05-9874-B0B9A1917DEF}"/>
            </c:ext>
          </c:extLst>
        </c:ser>
        <c:dLbls>
          <c:showLegendKey val="0"/>
          <c:showVal val="0"/>
          <c:showCatName val="0"/>
          <c:showSerName val="0"/>
          <c:showPercent val="0"/>
          <c:showBubbleSize val="0"/>
        </c:dLbls>
        <c:smooth val="0"/>
        <c:axId val="-2136181512"/>
        <c:axId val="-2136176280"/>
      </c:lineChart>
      <c:catAx>
        <c:axId val="-2136181512"/>
        <c:scaling>
          <c:orientation val="minMax"/>
        </c:scaling>
        <c:delete val="0"/>
        <c:axPos val="b"/>
        <c:majorTickMark val="out"/>
        <c:minorTickMark val="none"/>
        <c:tickLblPos val="nextTo"/>
        <c:crossAx val="-2136176280"/>
        <c:crosses val="autoZero"/>
        <c:auto val="1"/>
        <c:lblAlgn val="ctr"/>
        <c:lblOffset val="100"/>
        <c:noMultiLvlLbl val="0"/>
      </c:catAx>
      <c:valAx>
        <c:axId val="-2136176280"/>
        <c:scaling>
          <c:orientation val="minMax"/>
        </c:scaling>
        <c:delete val="0"/>
        <c:axPos val="l"/>
        <c:majorGridlines/>
        <c:numFmt formatCode="General" sourceLinked="1"/>
        <c:majorTickMark val="out"/>
        <c:minorTickMark val="none"/>
        <c:tickLblPos val="nextTo"/>
        <c:crossAx val="-2136181512"/>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marker>
            <c:symbol val="none"/>
          </c:marker>
          <c:cat>
            <c:numRef>
              <c:f>Sheet1!$A$2:$A$10001</c:f>
              <c:numCache>
                <c:formatCode>General</c:formatCode>
                <c:ptCount val="10000"/>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0.90000000000000102</c:v>
                </c:pt>
                <c:pt idx="91">
                  <c:v>0.91000000000000103</c:v>
                </c:pt>
                <c:pt idx="92">
                  <c:v>0.92000000000000104</c:v>
                </c:pt>
                <c:pt idx="93">
                  <c:v>0.93000000000000105</c:v>
                </c:pt>
                <c:pt idx="94">
                  <c:v>0.94000000000000095</c:v>
                </c:pt>
                <c:pt idx="95">
                  <c:v>0.95000000000000095</c:v>
                </c:pt>
                <c:pt idx="96">
                  <c:v>0.96000000000000096</c:v>
                </c:pt>
                <c:pt idx="97">
                  <c:v>0.97000000000000097</c:v>
                </c:pt>
                <c:pt idx="98">
                  <c:v>0.98000000000000098</c:v>
                </c:pt>
                <c:pt idx="99">
                  <c:v>0.99000000000000099</c:v>
                </c:pt>
                <c:pt idx="100">
                  <c:v>1.0000000000000011</c:v>
                </c:pt>
              </c:numCache>
            </c:numRef>
          </c:cat>
          <c:val>
            <c:numRef>
              <c:f>Sheet1!$B$2:$B$100</c:f>
              <c:numCache>
                <c:formatCode>General</c:formatCode>
                <c:ptCount val="99"/>
                <c:pt idx="0">
                  <c:v>0.99781759729877495</c:v>
                </c:pt>
                <c:pt idx="1">
                  <c:v>0.84509804001425703</c:v>
                </c:pt>
                <c:pt idx="2">
                  <c:v>0.75482523977329097</c:v>
                </c:pt>
                <c:pt idx="3">
                  <c:v>0.69010562085580296</c:v>
                </c:pt>
                <c:pt idx="4">
                  <c:v>0.63937680047641399</c:v>
                </c:pt>
                <c:pt idx="5">
                  <c:v>0.59748830160802702</c:v>
                </c:pt>
                <c:pt idx="6">
                  <c:v>0.56169245426983905</c:v>
                </c:pt>
                <c:pt idx="7">
                  <c:v>0.53034892017680602</c:v>
                </c:pt>
                <c:pt idx="8">
                  <c:v>0.502399441440884</c:v>
                </c:pt>
                <c:pt idx="9">
                  <c:v>0.47712125471966199</c:v>
                </c:pt>
                <c:pt idx="10">
                  <c:v>0.453998660743344</c:v>
                </c:pt>
                <c:pt idx="11">
                  <c:v>0.43265071305127201</c:v>
                </c:pt>
                <c:pt idx="12">
                  <c:v>0.41278795015589098</c:v>
                </c:pt>
                <c:pt idx="13">
                  <c:v>0.39418520778266503</c:v>
                </c:pt>
                <c:pt idx="14">
                  <c:v>0.37666383332930597</c:v>
                </c:pt>
                <c:pt idx="15">
                  <c:v>0.36007965170297801</c:v>
                </c:pt>
                <c:pt idx="16">
                  <c:v>0.34431458549889998</c:v>
                </c:pt>
                <c:pt idx="17">
                  <c:v>0.32927067364020501</c:v>
                </c:pt>
                <c:pt idx="18">
                  <c:v>0.31486570896291</c:v>
                </c:pt>
                <c:pt idx="19">
                  <c:v>0.30102999566398098</c:v>
                </c:pt>
                <c:pt idx="20">
                  <c:v>0.28770389827826098</c:v>
                </c:pt>
                <c:pt idx="21">
                  <c:v>0.27483596093413698</c:v>
                </c:pt>
                <c:pt idx="22">
                  <c:v>0.262381444577444</c:v>
                </c:pt>
                <c:pt idx="23">
                  <c:v>0.250301175284593</c:v>
                </c:pt>
                <c:pt idx="24">
                  <c:v>0.238560627359831</c:v>
                </c:pt>
                <c:pt idx="25">
                  <c:v>0.22712918588007899</c:v>
                </c:pt>
                <c:pt idx="26">
                  <c:v>0.21597954798073399</c:v>
                </c:pt>
                <c:pt idx="27">
                  <c:v>0.20508723254452499</c:v>
                </c:pt>
                <c:pt idx="28">
                  <c:v>0.194430175410059</c:v>
                </c:pt>
                <c:pt idx="29">
                  <c:v>0.18398839264729699</c:v>
                </c:pt>
                <c:pt idx="30">
                  <c:v>0.17374369845149101</c:v>
                </c:pt>
                <c:pt idx="31">
                  <c:v>0.16367946719316501</c:v>
                </c:pt>
                <c:pt idx="32">
                  <c:v>0.15378043141146899</c:v>
                </c:pt>
                <c:pt idx="33">
                  <c:v>0.14403250924980701</c:v>
                </c:pt>
                <c:pt idx="34">
                  <c:v>0.13442265614629001</c:v>
                </c:pt>
                <c:pt idx="35">
                  <c:v>0.1249387366083</c:v>
                </c:pt>
                <c:pt idx="36">
                  <c:v>0.115569412693293</c:v>
                </c:pt>
                <c:pt idx="37">
                  <c:v>0.106304046440722</c:v>
                </c:pt>
                <c:pt idx="38">
                  <c:v>9.7132613992133701E-2</c:v>
                </c:pt>
                <c:pt idx="39">
                  <c:v>8.8045629527840397E-2</c:v>
                </c:pt>
                <c:pt idx="40">
                  <c:v>7.9034077461204194E-2</c:v>
                </c:pt>
                <c:pt idx="41">
                  <c:v>7.0089351582518195E-2</c:v>
                </c:pt>
                <c:pt idx="42">
                  <c:v>6.12032000464523E-2</c:v>
                </c:pt>
                <c:pt idx="43">
                  <c:v>5.2367675260006297E-2</c:v>
                </c:pt>
                <c:pt idx="44">
                  <c:v>4.3575087859449899E-2</c:v>
                </c:pt>
                <c:pt idx="45">
                  <c:v>3.4817964070696997E-2</c:v>
                </c:pt>
                <c:pt idx="46">
                  <c:v>2.6089005832535601E-2</c:v>
                </c:pt>
                <c:pt idx="47">
                  <c:v>1.7381053129605799E-2</c:v>
                </c:pt>
                <c:pt idx="48">
                  <c:v>8.6870480347111308E-3</c:v>
                </c:pt>
                <c:pt idx="49">
                  <c:v>-1.92865493310657E-16</c:v>
                </c:pt>
                <c:pt idx="50">
                  <c:v>-8.6870480347115506E-3</c:v>
                </c:pt>
                <c:pt idx="51">
                  <c:v>-1.7381053129606201E-2</c:v>
                </c:pt>
                <c:pt idx="52">
                  <c:v>-2.6089005832536E-2</c:v>
                </c:pt>
                <c:pt idx="53">
                  <c:v>-3.4817964070697399E-2</c:v>
                </c:pt>
                <c:pt idx="54">
                  <c:v>-4.3575087859450301E-2</c:v>
                </c:pt>
                <c:pt idx="55">
                  <c:v>-5.2367675260006699E-2</c:v>
                </c:pt>
                <c:pt idx="56">
                  <c:v>-6.1203200046452702E-2</c:v>
                </c:pt>
                <c:pt idx="57">
                  <c:v>-7.0089351582518694E-2</c:v>
                </c:pt>
                <c:pt idx="58">
                  <c:v>-7.9034077461204597E-2</c:v>
                </c:pt>
                <c:pt idx="59">
                  <c:v>-8.8045629527840896E-2</c:v>
                </c:pt>
                <c:pt idx="60">
                  <c:v>-9.7132613992134201E-2</c:v>
                </c:pt>
                <c:pt idx="61">
                  <c:v>-0.106304046440722</c:v>
                </c:pt>
                <c:pt idx="62">
                  <c:v>-0.115569412693294</c:v>
                </c:pt>
                <c:pt idx="63">
                  <c:v>-0.1249387366083</c:v>
                </c:pt>
                <c:pt idx="64">
                  <c:v>-0.13442265614629001</c:v>
                </c:pt>
                <c:pt idx="65">
                  <c:v>-0.14403250924980701</c:v>
                </c:pt>
                <c:pt idx="66">
                  <c:v>-0.15378043141146999</c:v>
                </c:pt>
                <c:pt idx="67">
                  <c:v>-0.16367946719316601</c:v>
                </c:pt>
                <c:pt idx="68">
                  <c:v>-0.17374369845149201</c:v>
                </c:pt>
                <c:pt idx="69">
                  <c:v>-0.18398839264729799</c:v>
                </c:pt>
                <c:pt idx="70">
                  <c:v>-0.19443017541006</c:v>
                </c:pt>
                <c:pt idx="71">
                  <c:v>-0.20508723254452499</c:v>
                </c:pt>
                <c:pt idx="72">
                  <c:v>-0.21597954798073499</c:v>
                </c:pt>
                <c:pt idx="73">
                  <c:v>-0.22712918588007999</c:v>
                </c:pt>
                <c:pt idx="74">
                  <c:v>-0.23856062735983199</c:v>
                </c:pt>
                <c:pt idx="75">
                  <c:v>-0.250301175284593</c:v>
                </c:pt>
                <c:pt idx="76">
                  <c:v>-0.262381444577445</c:v>
                </c:pt>
                <c:pt idx="77">
                  <c:v>-0.27483596093413798</c:v>
                </c:pt>
                <c:pt idx="78">
                  <c:v>-0.28770389827826198</c:v>
                </c:pt>
                <c:pt idx="79">
                  <c:v>-0.30102999566398198</c:v>
                </c:pt>
                <c:pt idx="80">
                  <c:v>-0.314865708962911</c:v>
                </c:pt>
                <c:pt idx="81">
                  <c:v>-0.32927067364020601</c:v>
                </c:pt>
                <c:pt idx="82">
                  <c:v>-0.34431458549890098</c:v>
                </c:pt>
                <c:pt idx="83">
                  <c:v>-0.36007965170297901</c:v>
                </c:pt>
                <c:pt idx="84">
                  <c:v>-0.37666383332930697</c:v>
                </c:pt>
                <c:pt idx="85">
                  <c:v>-0.39418520778266603</c:v>
                </c:pt>
                <c:pt idx="86">
                  <c:v>-0.41278795015589198</c:v>
                </c:pt>
                <c:pt idx="87">
                  <c:v>-0.43265071305127301</c:v>
                </c:pt>
                <c:pt idx="88">
                  <c:v>-0.45399866074334499</c:v>
                </c:pt>
                <c:pt idx="89">
                  <c:v>-0.47712125471966399</c:v>
                </c:pt>
                <c:pt idx="90">
                  <c:v>-0.502399441440886</c:v>
                </c:pt>
                <c:pt idx="91">
                  <c:v>-0.53034892017680801</c:v>
                </c:pt>
                <c:pt idx="92">
                  <c:v>-0.56169245426984105</c:v>
                </c:pt>
                <c:pt idx="93">
                  <c:v>-0.59748830160803001</c:v>
                </c:pt>
                <c:pt idx="94">
                  <c:v>-0.63937680047641698</c:v>
                </c:pt>
                <c:pt idx="95">
                  <c:v>-0.69010562085580596</c:v>
                </c:pt>
                <c:pt idx="96">
                  <c:v>-0.75482523977329596</c:v>
                </c:pt>
                <c:pt idx="97">
                  <c:v>-0.84509804001426403</c:v>
                </c:pt>
                <c:pt idx="98">
                  <c:v>-0.99781759729878905</c:v>
                </c:pt>
              </c:numCache>
            </c:numRef>
          </c:val>
          <c:smooth val="0"/>
          <c:extLst>
            <c:ext xmlns:c16="http://schemas.microsoft.com/office/drawing/2014/chart" uri="{C3380CC4-5D6E-409C-BE32-E72D297353CC}">
              <c16:uniqueId val="{00000000-BE92-4E34-B3B9-4200CE88C195}"/>
            </c:ext>
          </c:extLst>
        </c:ser>
        <c:dLbls>
          <c:showLegendKey val="0"/>
          <c:showVal val="0"/>
          <c:showCatName val="0"/>
          <c:showSerName val="0"/>
          <c:showPercent val="0"/>
          <c:showBubbleSize val="0"/>
        </c:dLbls>
        <c:smooth val="0"/>
        <c:axId val="-2102528152"/>
        <c:axId val="-2102525208"/>
      </c:lineChart>
      <c:catAx>
        <c:axId val="-2102528152"/>
        <c:scaling>
          <c:orientation val="minMax"/>
        </c:scaling>
        <c:delete val="0"/>
        <c:axPos val="b"/>
        <c:numFmt formatCode="General" sourceLinked="1"/>
        <c:majorTickMark val="out"/>
        <c:minorTickMark val="none"/>
        <c:tickLblPos val="nextTo"/>
        <c:crossAx val="-2102525208"/>
        <c:crosses val="autoZero"/>
        <c:auto val="1"/>
        <c:lblAlgn val="ctr"/>
        <c:lblOffset val="100"/>
        <c:tickLblSkip val="5"/>
        <c:tickMarkSkip val="5"/>
        <c:noMultiLvlLbl val="0"/>
      </c:catAx>
      <c:valAx>
        <c:axId val="-2102525208"/>
        <c:scaling>
          <c:orientation val="minMax"/>
        </c:scaling>
        <c:delete val="0"/>
        <c:axPos val="l"/>
        <c:majorGridlines/>
        <c:numFmt formatCode="General" sourceLinked="1"/>
        <c:majorTickMark val="out"/>
        <c:minorTickMark val="none"/>
        <c:tickLblPos val="nextTo"/>
        <c:crossAx val="-2102528152"/>
        <c:crosses val="autoZero"/>
        <c:crossBetween val="between"/>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emf"/><Relationship Id="rId1" Type="http://schemas.openxmlformats.org/officeDocument/2006/relationships/image" Target="../media/image27.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emf"/><Relationship Id="rId1" Type="http://schemas.openxmlformats.org/officeDocument/2006/relationships/image" Target="../media/image28.emf"/><Relationship Id="rId4"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AB8A2-4CDC-C644-955E-E61285109A67}" type="datetimeFigureOut">
              <a:rPr lang="en-US" smtClean="0"/>
              <a:t>11/7/2023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13D43B-3BE5-D943-AF8B-60202E0F54F5}" type="slidenum">
              <a:rPr lang="en-US" smtClean="0"/>
              <a:t>‹#›</a:t>
            </a:fld>
            <a:endParaRPr lang="en-US"/>
          </a:p>
        </p:txBody>
      </p:sp>
    </p:spTree>
    <p:extLst>
      <p:ext uri="{BB962C8B-B14F-4D97-AF65-F5344CB8AC3E}">
        <p14:creationId xmlns:p14="http://schemas.microsoft.com/office/powerpoint/2010/main" val="27137026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00213A-4496-8E41-939D-6D779164903A}" type="datetimeFigureOut">
              <a:rPr lang="en-US" smtClean="0"/>
              <a:pPr/>
              <a:t>11/7/2023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E9A50-EED1-FA4E-868B-D30F9FDBA6F4}" type="slidenum">
              <a:rPr lang="en-US" smtClean="0"/>
              <a:pPr/>
              <a:t>‹#›</a:t>
            </a:fld>
            <a:endParaRPr lang="en-US"/>
          </a:p>
        </p:txBody>
      </p:sp>
    </p:spTree>
    <p:extLst>
      <p:ext uri="{BB962C8B-B14F-4D97-AF65-F5344CB8AC3E}">
        <p14:creationId xmlns:p14="http://schemas.microsoft.com/office/powerpoint/2010/main" val="6101971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3" Type="http://schemas.openxmlformats.org/officeDocument/2006/relationships/hyperlink" Target="https://medium.com/tag/decision-tree" TargetMode="External"/><Relationship Id="rId18" Type="http://schemas.openxmlformats.org/officeDocument/2006/relationships/hyperlink" Target="https://medium.com/bloomberg-opinion?source=post_internal_links---------0----------------------------" TargetMode="External"/><Relationship Id="rId26" Type="http://schemas.openxmlformats.org/officeDocument/2006/relationships/hyperlink" Target="https://medium.com/ai-enigma/predicting-pokemon-battle-winner-using-machine-learning-d1ed055ac50?source=post_internal_links---------4----------------------------" TargetMode="External"/><Relationship Id="rId39" Type="http://schemas.openxmlformats.org/officeDocument/2006/relationships/hyperlink" Target="https://help.medium.com/hc/en-us?source=post_page-----d9c657a6a550--------------------------------" TargetMode="External"/><Relationship Id="rId21" Type="http://schemas.openxmlformats.org/officeDocument/2006/relationships/hyperlink" Target="https://medium.com/analytics-vidhya/machine-learning-with-julia-scikitlearn-jl-7c8cfe6076e8?source=post_internal_links---------2----------------------------" TargetMode="External"/><Relationship Id="rId34" Type="http://schemas.openxmlformats.org/officeDocument/2006/relationships/hyperlink" Target="https://medium.com/towards-artificial-intelligence?source=post_internal_links---------6----------------------------" TargetMode="External"/><Relationship Id="rId7" Type="http://schemas.openxmlformats.org/officeDocument/2006/relationships/hyperlink" Target="https://medium.com/m/signin?operation=register&amp;redirect=https%3A%2F%2Fmedium.com%2F%40houyitong%2Fadaboost%E4%BB%8B%E7%B4%B9-%E4%B8%AD-%E6%BC%94%E7%AE%97%E6%B3%95%E5%AF%A6%E4%BD%9C-%E5%BC%B1%E5%88%86%E9%A1%9E%E5%99%A8decision-stump-d9c657a6a550&amp;source=responses-----d9c657a6a550---------------------respond_sidebar-----------" TargetMode="External"/><Relationship Id="rId12" Type="http://schemas.openxmlformats.org/officeDocument/2006/relationships/hyperlink" Target="https://medium.com/tag/classifier" TargetMode="External"/><Relationship Id="rId17" Type="http://schemas.openxmlformats.org/officeDocument/2006/relationships/hyperlink" Target="https://medium.com/@Bloomberg_Opinion?source=post_internal_links---------0----------------------------" TargetMode="External"/><Relationship Id="rId25" Type="http://schemas.openxmlformats.org/officeDocument/2006/relationships/hyperlink" Target="https://medium.com/@jon.froiland?source=post_internal_links---------3----------------------------" TargetMode="External"/><Relationship Id="rId33" Type="http://schemas.openxmlformats.org/officeDocument/2006/relationships/hyperlink" Target="https://medium.com/@ardito.bryan?source=post_internal_links---------6----------------------------" TargetMode="External"/><Relationship Id="rId38" Type="http://schemas.openxmlformats.org/officeDocument/2006/relationships/hyperlink" Target="https://medium.com/about?autoplay=1&amp;source=post_page-----d9c657a6a550--------------------------------" TargetMode="External"/><Relationship Id="rId2" Type="http://schemas.openxmlformats.org/officeDocument/2006/relationships/slide" Target="../slides/slide86.xml"/><Relationship Id="rId16" Type="http://schemas.openxmlformats.org/officeDocument/2006/relationships/hyperlink" Target="https://medium.com/bloomberg-opinion/artificial-intelligence-still-isnt-all-that-smart-9b5c47ae3d70?source=post_internal_links---------0----------------------------" TargetMode="External"/><Relationship Id="rId20" Type="http://schemas.openxmlformats.org/officeDocument/2006/relationships/hyperlink" Target="https://surbhisingh20.medium.com/?source=post_internal_links---------1----------------------------" TargetMode="External"/><Relationship Id="rId29" Type="http://schemas.openxmlformats.org/officeDocument/2006/relationships/hyperlink" Target="https://medium.com/analytics-vidhya/what-is-gradient-boosting-how-is-it-different-from-ada-boost-296f055ecacd?source=post_internal_links---------5----------------------------" TargetMode="External"/><Relationship Id="rId1" Type="http://schemas.openxmlformats.org/officeDocument/2006/relationships/notesMaster" Target="../notesMasters/notesMaster1.xml"/><Relationship Id="rId6" Type="http://schemas.openxmlformats.org/officeDocument/2006/relationships/hyperlink" Target="https://medium.com/m/signin?operation=login&amp;redirect=https%3A%2F%2Fmedium.com%2F%40houyitong%2Fadaboost%E4%BB%8B%E7%B4%B9-%E4%B8%AD-%E6%BC%94%E7%AE%97%E6%B3%95%E5%AF%A6%E4%BD%9C-%E5%BC%B1%E5%88%86%E9%A1%9E%E5%99%A8decision-stump-d9c657a6a550&amp;source=post_page-----d9c657a6a550---------------------nav_reg-----------" TargetMode="External"/><Relationship Id="rId11" Type="http://schemas.openxmlformats.org/officeDocument/2006/relationships/hyperlink" Target="https://medium.com/tag/boost" TargetMode="External"/><Relationship Id="rId24" Type="http://schemas.openxmlformats.org/officeDocument/2006/relationships/hyperlink" Target="https://medium.com/@jon.froiland/python-deep-learning-part-3-9d9e4cf9035c?source=post_internal_links---------3----------------------------" TargetMode="External"/><Relationship Id="rId32" Type="http://schemas.openxmlformats.org/officeDocument/2006/relationships/hyperlink" Target="https://medium.com/towards-artificial-intelligence/discovering-beer-type-from-ingredients-using-classification-b2dd8b41e482?source=post_internal_links---------6----------------------------" TargetMode="External"/><Relationship Id="rId37" Type="http://schemas.openxmlformats.org/officeDocument/2006/relationships/hyperlink" Target="https://medium.com/swlh?source=post_internal_links---------7----------------------------" TargetMode="External"/><Relationship Id="rId40" Type="http://schemas.openxmlformats.org/officeDocument/2006/relationships/hyperlink" Target="https://policy.medium.com/medium-terms-of-service-9db0094a1e0f?source=post_page-----d9c657a6a550--------------------------------" TargetMode="External"/><Relationship Id="rId5" Type="http://schemas.openxmlformats.org/officeDocument/2006/relationships/hyperlink" Target="https://medium.com/@houyitong/about?source=post_page-----d9c657a6a550--------------------------------" TargetMode="External"/><Relationship Id="rId15" Type="http://schemas.openxmlformats.org/officeDocument/2006/relationships/hyperlink" Target="https://medium.com/@houyitong?source=follow_footer-------------------------------------" TargetMode="External"/><Relationship Id="rId23" Type="http://schemas.openxmlformats.org/officeDocument/2006/relationships/hyperlink" Target="https://medium.com/analytics-vidhya?source=post_internal_links---------2----------------------------" TargetMode="External"/><Relationship Id="rId28" Type="http://schemas.openxmlformats.org/officeDocument/2006/relationships/hyperlink" Target="https://medium.com/ai-enigma?source=post_internal_links---------4----------------------------" TargetMode="External"/><Relationship Id="rId36" Type="http://schemas.openxmlformats.org/officeDocument/2006/relationships/hyperlink" Target="https://medium.com/@dhruv.nair?source=post_internal_links---------7----------------------------" TargetMode="External"/><Relationship Id="rId10" Type="http://schemas.openxmlformats.org/officeDocument/2006/relationships/hyperlink" Target="https://medium.com/tag/adaboost" TargetMode="External"/><Relationship Id="rId19" Type="http://schemas.openxmlformats.org/officeDocument/2006/relationships/hyperlink" Target="https://surbhisingh20.medium.com/introduction-guide-to-decision-trees-and-random-forests-8ea16bd273ca?source=post_internal_links---------1----------------------------" TargetMode="External"/><Relationship Id="rId31" Type="http://schemas.openxmlformats.org/officeDocument/2006/relationships/hyperlink" Target="https://medium.com/analytics-vidhya?source=post_internal_links---------5----------------------------" TargetMode="External"/><Relationship Id="rId4" Type="http://schemas.openxmlformats.org/officeDocument/2006/relationships/hyperlink" Target="https://medium.com/@houyitong/followers?source=post_page-----d9c657a6a550--------------------------------" TargetMode="External"/><Relationship Id="rId9" Type="http://schemas.openxmlformats.org/officeDocument/2006/relationships/hyperlink" Target="https://medium.com/@houyitong?source=post_sidebar--------------------------post_sidebar-----------" TargetMode="External"/><Relationship Id="rId14" Type="http://schemas.openxmlformats.org/officeDocument/2006/relationships/hyperlink" Target="https://medium.com/tag/python" TargetMode="External"/><Relationship Id="rId22" Type="http://schemas.openxmlformats.org/officeDocument/2006/relationships/hyperlink" Target="https://medium.com/@sonukerdal?source=post_internal_links---------2----------------------------" TargetMode="External"/><Relationship Id="rId27" Type="http://schemas.openxmlformats.org/officeDocument/2006/relationships/hyperlink" Target="https://medium.com/@csaurabh17?source=post_internal_links---------4----------------------------" TargetMode="External"/><Relationship Id="rId30" Type="http://schemas.openxmlformats.org/officeDocument/2006/relationships/hyperlink" Target="https://medium.com/@abhiroopchoudhury?source=post_internal_links---------5----------------------------" TargetMode="External"/><Relationship Id="rId35" Type="http://schemas.openxmlformats.org/officeDocument/2006/relationships/hyperlink" Target="https://medium.com/swlh/debugging-classifiers-with-confusion-matrices-6210c77c5d65?source=post_internal_links---------7----------------------------" TargetMode="External"/><Relationship Id="rId8" Type="http://schemas.openxmlformats.org/officeDocument/2006/relationships/hyperlink" Target="https://medium.com/@houyitong/adaboost%E4%BB%8B%E7%B4%B9-%E4%B8%AD-%E6%BC%94%E7%AE%97%E6%B3%95%E5%AF%A6%E4%BD%9C-%E5%BC%B1%E5%88%86%E9%A1%9E%E5%99%A8decision-stump-d9c657a6a550?source=post_page-----d9c657a6a550--------------------------------" TargetMode="External"/><Relationship Id="rId3" Type="http://schemas.openxmlformats.org/officeDocument/2006/relationships/hyperlink" Target="https://medium.com/@houyitong?source=post_page-----d9c657a6a550--------------------------------"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當有三個分類器進行二元分類問題時，假設每個分類器都有一定的機率犯錯誤（例如</a:t>
            </a:r>
            <a:r>
              <a:rPr lang="en-US" altLang="zh-TW" sz="1200" b="0" i="0" kern="1200" dirty="0">
                <a:solidFill>
                  <a:schemeClr val="tx1"/>
                </a:solidFill>
                <a:effectLst/>
                <a:latin typeface="+mn-lt"/>
                <a:ea typeface="+mn-ea"/>
                <a:cs typeface="+mn-cs"/>
              </a:rPr>
              <a:t>0.4</a:t>
            </a:r>
            <a:r>
              <a:rPr lang="zh-TW" altLang="en-US" sz="1200" b="0" i="0" kern="1200" dirty="0">
                <a:solidFill>
                  <a:schemeClr val="tx1"/>
                </a:solidFill>
                <a:effectLst/>
                <a:latin typeface="+mn-lt"/>
                <a:ea typeface="+mn-ea"/>
                <a:cs typeface="+mn-cs"/>
              </a:rPr>
              <a:t>，即錯誤率為</a:t>
            </a:r>
            <a:r>
              <a:rPr lang="en-US" altLang="zh-TW" sz="1200" b="0" i="0" kern="1200" dirty="0">
                <a:solidFill>
                  <a:schemeClr val="tx1"/>
                </a:solidFill>
                <a:effectLst/>
                <a:latin typeface="+mn-lt"/>
                <a:ea typeface="+mn-ea"/>
                <a:cs typeface="+mn-cs"/>
              </a:rPr>
              <a:t>40%</a:t>
            </a:r>
            <a:r>
              <a:rPr lang="zh-TW" altLang="en-US"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假設這些分類器的判斷是相互獨立的，也就是說一個分類器的錯誤不會影響其他分類器的錯誤，我們可以使用概率的知識來計算三個分類器都會出錯的機率。</a:t>
            </a:r>
          </a:p>
          <a:p>
            <a:r>
              <a:rPr lang="zh-TW" altLang="en-US" sz="1200" b="0" i="0" kern="1200" dirty="0">
                <a:solidFill>
                  <a:schemeClr val="tx1"/>
                </a:solidFill>
                <a:effectLst/>
                <a:latin typeface="+mn-lt"/>
                <a:ea typeface="+mn-ea"/>
                <a:cs typeface="+mn-cs"/>
              </a:rPr>
              <a:t>首先，讓我們計算一個分類器正確的機率。如果錯誤率是</a:t>
            </a:r>
            <a:r>
              <a:rPr lang="en-US" altLang="zh-TW" sz="1200" b="0" i="0" kern="1200" dirty="0">
                <a:solidFill>
                  <a:schemeClr val="tx1"/>
                </a:solidFill>
                <a:effectLst/>
                <a:latin typeface="+mn-lt"/>
                <a:ea typeface="+mn-ea"/>
                <a:cs typeface="+mn-cs"/>
              </a:rPr>
              <a:t>0.4</a:t>
            </a:r>
            <a:r>
              <a:rPr lang="zh-TW" altLang="en-US" sz="1200" b="0" i="0" kern="1200" dirty="0">
                <a:solidFill>
                  <a:schemeClr val="tx1"/>
                </a:solidFill>
                <a:effectLst/>
                <a:latin typeface="+mn-lt"/>
                <a:ea typeface="+mn-ea"/>
                <a:cs typeface="+mn-cs"/>
              </a:rPr>
              <a:t>，那麼正確率就是</a:t>
            </a:r>
            <a:r>
              <a:rPr lang="en-US" altLang="zh-TW" sz="1200" b="0" i="0" kern="1200" dirty="0">
                <a:solidFill>
                  <a:schemeClr val="tx1"/>
                </a:solidFill>
                <a:effectLst/>
                <a:latin typeface="+mn-lt"/>
                <a:ea typeface="+mn-ea"/>
                <a:cs typeface="+mn-cs"/>
              </a:rPr>
              <a:t>1 - 0.4 = 0.6</a:t>
            </a:r>
            <a:r>
              <a:rPr lang="zh-TW" altLang="en-US"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因為每個分類器的錯誤是獨立的，我們可以將它們的錯誤率相乘，以獲得三個分類器都會出錯的機率：</a:t>
            </a:r>
          </a:p>
          <a:p>
            <a:r>
              <a:rPr lang="zh-TW" altLang="en-US" sz="1200" b="0" i="0" kern="1200" dirty="0">
                <a:solidFill>
                  <a:schemeClr val="tx1"/>
                </a:solidFill>
                <a:effectLst/>
                <a:latin typeface="+mn-lt"/>
                <a:ea typeface="+mn-ea"/>
                <a:cs typeface="+mn-cs"/>
              </a:rPr>
              <a:t>錯誤率 </a:t>
            </a:r>
            <a:r>
              <a:rPr lang="en-US" altLang="zh-TW" sz="1200" b="0" i="0" kern="1200" dirty="0">
                <a:solidFill>
                  <a:schemeClr val="tx1"/>
                </a:solidFill>
                <a:effectLst/>
                <a:latin typeface="+mn-lt"/>
                <a:ea typeface="+mn-ea"/>
                <a:cs typeface="+mn-cs"/>
              </a:rPr>
              <a:t>= 0.4</a:t>
            </a:r>
            <a:r>
              <a:rPr lang="zh-TW" altLang="en-US" sz="1200" b="0" i="0" kern="1200" dirty="0">
                <a:solidFill>
                  <a:schemeClr val="tx1"/>
                </a:solidFill>
                <a:effectLst/>
                <a:latin typeface="+mn-lt"/>
                <a:ea typeface="+mn-ea"/>
                <a:cs typeface="+mn-cs"/>
              </a:rPr>
              <a:t>（一個分類器出錯的機率） 機率（三個分類器都出錯）</a:t>
            </a:r>
            <a:r>
              <a:rPr lang="en-US" altLang="zh-TW" sz="1200" b="0" i="0" kern="1200" dirty="0">
                <a:solidFill>
                  <a:schemeClr val="tx1"/>
                </a:solidFill>
                <a:effectLst/>
                <a:latin typeface="+mn-lt"/>
                <a:ea typeface="+mn-ea"/>
                <a:cs typeface="+mn-cs"/>
              </a:rPr>
              <a:t>= 0.4 * 0.4 * 0.4 = 0.064</a:t>
            </a:r>
          </a:p>
          <a:p>
            <a:r>
              <a:rPr lang="zh-TW" altLang="en-US" sz="1200" b="0" i="0" kern="1200" dirty="0">
                <a:solidFill>
                  <a:schemeClr val="tx1"/>
                </a:solidFill>
                <a:effectLst/>
                <a:latin typeface="+mn-lt"/>
                <a:ea typeface="+mn-ea"/>
                <a:cs typeface="+mn-cs"/>
              </a:rPr>
              <a:t>所以，當有三個分類器進行二元分類問題時，且每個分類器的錯誤率為</a:t>
            </a:r>
            <a:r>
              <a:rPr lang="en-US" altLang="zh-TW" sz="1200" b="0" i="0" kern="1200" dirty="0">
                <a:solidFill>
                  <a:schemeClr val="tx1"/>
                </a:solidFill>
                <a:effectLst/>
                <a:latin typeface="+mn-lt"/>
                <a:ea typeface="+mn-ea"/>
                <a:cs typeface="+mn-cs"/>
              </a:rPr>
              <a:t>40</a:t>
            </a:r>
            <a:r>
              <a:rPr lang="zh-TW" altLang="en-US" sz="1200" b="0" i="0" kern="1200" dirty="0">
                <a:solidFill>
                  <a:schemeClr val="tx1"/>
                </a:solidFill>
                <a:effectLst/>
                <a:latin typeface="+mn-lt"/>
                <a:ea typeface="+mn-ea"/>
                <a:cs typeface="+mn-cs"/>
              </a:rPr>
              <a:t>％時，三個分類器都會出錯的機率為</a:t>
            </a:r>
            <a:r>
              <a:rPr lang="en-US" altLang="zh-TW" sz="1200" b="0" i="0" kern="1200" dirty="0">
                <a:solidFill>
                  <a:schemeClr val="tx1"/>
                </a:solidFill>
                <a:effectLst/>
                <a:latin typeface="+mn-lt"/>
                <a:ea typeface="+mn-ea"/>
                <a:cs typeface="+mn-cs"/>
              </a:rPr>
              <a:t>0.064</a:t>
            </a:r>
            <a:r>
              <a:rPr lang="zh-TW" altLang="en-US" sz="1200" b="0" i="0" kern="1200" dirty="0">
                <a:solidFill>
                  <a:schemeClr val="tx1"/>
                </a:solidFill>
                <a:effectLst/>
                <a:latin typeface="+mn-lt"/>
                <a:ea typeface="+mn-ea"/>
                <a:cs typeface="+mn-cs"/>
              </a:rPr>
              <a:t>，即約為</a:t>
            </a:r>
            <a:r>
              <a:rPr lang="en-US" altLang="zh-TW" sz="1200" b="0" i="0" kern="1200" dirty="0">
                <a:solidFill>
                  <a:schemeClr val="tx1"/>
                </a:solidFill>
                <a:effectLst/>
                <a:latin typeface="+mn-lt"/>
                <a:ea typeface="+mn-ea"/>
                <a:cs typeface="+mn-cs"/>
              </a:rPr>
              <a:t>6.4</a:t>
            </a:r>
            <a:r>
              <a:rPr lang="zh-TW" altLang="en-US"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這個例子展示了如何計算在多個獨立分類器的情況下，三個分類器都會出錯的機率。通過將每個分類器的錯誤率相乘，我們可以得到整體錯誤率。這種方法在集成學習等應用中很有用，其中多個模型的預測被組合以提高整體性能。</a:t>
            </a:r>
          </a:p>
          <a:p>
            <a:endParaRPr lang="zh-TW" altLang="en-US" dirty="0"/>
          </a:p>
        </p:txBody>
      </p:sp>
      <p:sp>
        <p:nvSpPr>
          <p:cNvPr id="4" name="投影片編號版面配置區 3"/>
          <p:cNvSpPr>
            <a:spLocks noGrp="1"/>
          </p:cNvSpPr>
          <p:nvPr>
            <p:ph type="sldNum" sz="quarter" idx="5"/>
          </p:nvPr>
        </p:nvSpPr>
        <p:spPr/>
        <p:txBody>
          <a:bodyPr/>
          <a:lstStyle/>
          <a:p>
            <a:fld id="{F93E9A50-EED1-FA4E-868B-D30F9FDBA6F4}" type="slidenum">
              <a:rPr lang="en-US" smtClean="0"/>
              <a:pPr/>
              <a:t>6</a:t>
            </a:fld>
            <a:endParaRPr lang="en-US"/>
          </a:p>
        </p:txBody>
      </p:sp>
    </p:spTree>
    <p:extLst>
      <p:ext uri="{BB962C8B-B14F-4D97-AF65-F5344CB8AC3E}">
        <p14:creationId xmlns:p14="http://schemas.microsoft.com/office/powerpoint/2010/main" val="3752884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3" name="Rectangle 1"/>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54274"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Tree>
    <p:extLst>
      <p:ext uri="{BB962C8B-B14F-4D97-AF65-F5344CB8AC3E}">
        <p14:creationId xmlns:p14="http://schemas.microsoft.com/office/powerpoint/2010/main" val="3536738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7" name="Rectangle 1"/>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55298"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Tree>
    <p:extLst>
      <p:ext uri="{BB962C8B-B14F-4D97-AF65-F5344CB8AC3E}">
        <p14:creationId xmlns:p14="http://schemas.microsoft.com/office/powerpoint/2010/main" val="1186257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Rectangle 1"/>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56322"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Tree>
    <p:extLst>
      <p:ext uri="{BB962C8B-B14F-4D97-AF65-F5344CB8AC3E}">
        <p14:creationId xmlns:p14="http://schemas.microsoft.com/office/powerpoint/2010/main" val="2992100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5" name="Rectangle 1"/>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5734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Tree>
    <p:extLst>
      <p:ext uri="{BB962C8B-B14F-4D97-AF65-F5344CB8AC3E}">
        <p14:creationId xmlns:p14="http://schemas.microsoft.com/office/powerpoint/2010/main" val="622107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69" name="Rectangle 1"/>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5837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Tree>
    <p:extLst>
      <p:ext uri="{BB962C8B-B14F-4D97-AF65-F5344CB8AC3E}">
        <p14:creationId xmlns:p14="http://schemas.microsoft.com/office/powerpoint/2010/main" val="2926456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3" name="Rectangle 1"/>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59394"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Tree>
    <p:extLst>
      <p:ext uri="{BB962C8B-B14F-4D97-AF65-F5344CB8AC3E}">
        <p14:creationId xmlns:p14="http://schemas.microsoft.com/office/powerpoint/2010/main" val="4244011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7" name="Rectangle 1"/>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60418"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Tree>
    <p:extLst>
      <p:ext uri="{BB962C8B-B14F-4D97-AF65-F5344CB8AC3E}">
        <p14:creationId xmlns:p14="http://schemas.microsoft.com/office/powerpoint/2010/main" val="2162689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can we use as a classifier?</a:t>
            </a:r>
          </a:p>
        </p:txBody>
      </p:sp>
      <p:sp>
        <p:nvSpPr>
          <p:cNvPr id="4" name="Slide Number Placeholder 3"/>
          <p:cNvSpPr>
            <a:spLocks noGrp="1"/>
          </p:cNvSpPr>
          <p:nvPr>
            <p:ph type="sldNum" sz="quarter" idx="10"/>
          </p:nvPr>
        </p:nvSpPr>
        <p:spPr/>
        <p:txBody>
          <a:bodyPr/>
          <a:lstStyle/>
          <a:p>
            <a:fld id="{F93E9A50-EED1-FA4E-868B-D30F9FDBA6F4}" type="slidenum">
              <a:rPr lang="en-US" smtClean="0"/>
              <a:pPr/>
              <a:t>83</a:t>
            </a:fld>
            <a:endParaRPr lang="en-US"/>
          </a:p>
        </p:txBody>
      </p:sp>
    </p:spTree>
    <p:extLst>
      <p:ext uri="{BB962C8B-B14F-4D97-AF65-F5344CB8AC3E}">
        <p14:creationId xmlns:p14="http://schemas.microsoft.com/office/powerpoint/2010/main" val="3040390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25000" lnSpcReduction="20000"/>
          </a:bodyPr>
          <a:lstStyle/>
          <a:p>
            <a:r>
              <a:rPr lang="en-US" altLang="zh-TW" sz="1200" b="1" i="0" u="none" strike="noStrike" kern="1200" dirty="0">
                <a:solidFill>
                  <a:schemeClr val="tx1"/>
                </a:solidFill>
                <a:effectLst/>
                <a:latin typeface="+mn-lt"/>
                <a:ea typeface="+mn-ea"/>
                <a:cs typeface="+mn-cs"/>
                <a:hlinkClick r:id="rId3"/>
              </a:rPr>
              <a:t>Hou Yi-tong</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4"/>
              </a:rPr>
              <a:t>22 Followers</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a:t>
            </a:r>
          </a:p>
          <a:p>
            <a:r>
              <a:rPr lang="en-US" altLang="zh-TW" sz="1200" b="0" i="0" u="none" strike="noStrike" kern="1200" dirty="0">
                <a:solidFill>
                  <a:schemeClr val="tx1"/>
                </a:solidFill>
                <a:effectLst/>
                <a:latin typeface="+mn-lt"/>
                <a:ea typeface="+mn-ea"/>
                <a:cs typeface="+mn-cs"/>
                <a:hlinkClick r:id="rId5"/>
              </a:rPr>
              <a:t>About</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Follow</a:t>
            </a:r>
          </a:p>
          <a:p>
            <a:r>
              <a:rPr lang="en-US" altLang="zh-TW" sz="1200" b="0" i="0" u="none" strike="noStrike" kern="1200" dirty="0">
                <a:solidFill>
                  <a:schemeClr val="tx1"/>
                </a:solidFill>
                <a:effectLst/>
                <a:latin typeface="+mn-lt"/>
                <a:ea typeface="+mn-ea"/>
                <a:cs typeface="+mn-cs"/>
                <a:hlinkClick r:id="rId6"/>
              </a:rPr>
              <a:t>Sign in</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Get started</a:t>
            </a:r>
          </a:p>
          <a:p>
            <a:r>
              <a:rPr lang="en-US" altLang="zh-TW" sz="1200" b="0" i="0" kern="1200" dirty="0">
                <a:solidFill>
                  <a:schemeClr val="tx1"/>
                </a:solidFill>
                <a:effectLst/>
                <a:latin typeface="+mn-lt"/>
                <a:ea typeface="+mn-ea"/>
                <a:cs typeface="+mn-cs"/>
              </a:rPr>
              <a:t>Responses</a:t>
            </a:r>
          </a:p>
          <a:p>
            <a:r>
              <a:rPr lang="en-US" altLang="zh-TW" sz="1200" b="0" i="0" u="none" strike="noStrike" kern="1200" dirty="0">
                <a:solidFill>
                  <a:schemeClr val="tx1"/>
                </a:solidFill>
                <a:effectLst/>
                <a:latin typeface="+mn-lt"/>
                <a:ea typeface="+mn-ea"/>
                <a:cs typeface="+mn-cs"/>
                <a:hlinkClick r:id="rId7"/>
              </a:rPr>
              <a:t>What are your thoughts?</a:t>
            </a:r>
          </a:p>
          <a:p>
            <a:r>
              <a:rPr lang="en-US" altLang="zh-TW" sz="1200" b="0" i="0" kern="1200" dirty="0">
                <a:solidFill>
                  <a:schemeClr val="tx1"/>
                </a:solidFill>
                <a:effectLst/>
                <a:latin typeface="+mn-lt"/>
                <a:ea typeface="+mn-ea"/>
                <a:cs typeface="+mn-cs"/>
              </a:rPr>
              <a:t>Cancel</a:t>
            </a:r>
          </a:p>
          <a:p>
            <a:r>
              <a:rPr lang="en-US" altLang="zh-TW" sz="1200" b="0" i="0" kern="1200" dirty="0">
                <a:solidFill>
                  <a:schemeClr val="tx1"/>
                </a:solidFill>
                <a:effectLst/>
                <a:latin typeface="+mn-lt"/>
                <a:ea typeface="+mn-ea"/>
                <a:cs typeface="+mn-cs"/>
              </a:rPr>
              <a:t>Respond</a:t>
            </a:r>
          </a:p>
          <a:p>
            <a:r>
              <a:rPr lang="en-US" altLang="zh-TW" sz="1200" b="0" i="1" kern="1200" dirty="0">
                <a:solidFill>
                  <a:schemeClr val="tx1"/>
                </a:solidFill>
                <a:effectLst/>
                <a:latin typeface="+mn-lt"/>
                <a:ea typeface="+mn-ea"/>
                <a:cs typeface="+mn-cs"/>
              </a:rPr>
              <a:t>There are currently no responses for this story.</a:t>
            </a:r>
          </a:p>
          <a:p>
            <a:r>
              <a:rPr lang="en-US" altLang="zh-TW" sz="1200" b="0" i="1" kern="1200" dirty="0">
                <a:solidFill>
                  <a:schemeClr val="tx1"/>
                </a:solidFill>
                <a:effectLst/>
                <a:latin typeface="+mn-lt"/>
                <a:ea typeface="+mn-ea"/>
                <a:cs typeface="+mn-cs"/>
              </a:rPr>
              <a:t>Be the first to respond.</a:t>
            </a:r>
          </a:p>
          <a:p>
            <a:r>
              <a:rPr lang="en-US" altLang="zh-TW" sz="1200" b="1" i="0" kern="1200" dirty="0">
                <a:solidFill>
                  <a:schemeClr val="tx1"/>
                </a:solidFill>
                <a:effectLst/>
                <a:latin typeface="+mn-lt"/>
                <a:ea typeface="+mn-ea"/>
                <a:cs typeface="+mn-cs"/>
              </a:rPr>
              <a:t>AdaBoost</a:t>
            </a:r>
            <a:r>
              <a:rPr lang="zh-TW" altLang="en-US" sz="1200" b="1" i="0" kern="1200" dirty="0">
                <a:solidFill>
                  <a:schemeClr val="tx1"/>
                </a:solidFill>
                <a:effectLst/>
                <a:latin typeface="+mn-lt"/>
                <a:ea typeface="+mn-ea"/>
                <a:cs typeface="+mn-cs"/>
              </a:rPr>
              <a:t>介紹</a:t>
            </a:r>
            <a:r>
              <a:rPr lang="en-US" altLang="zh-TW" sz="1200" b="1" i="0" kern="1200" dirty="0">
                <a:solidFill>
                  <a:schemeClr val="tx1"/>
                </a:solidFill>
                <a:effectLst/>
                <a:latin typeface="+mn-lt"/>
                <a:ea typeface="+mn-ea"/>
                <a:cs typeface="+mn-cs"/>
              </a:rPr>
              <a:t>(</a:t>
            </a:r>
            <a:r>
              <a:rPr lang="zh-TW" altLang="en-US" sz="1200" b="1" i="0" kern="1200" dirty="0">
                <a:solidFill>
                  <a:schemeClr val="tx1"/>
                </a:solidFill>
                <a:effectLst/>
                <a:latin typeface="+mn-lt"/>
                <a:ea typeface="+mn-ea"/>
                <a:cs typeface="+mn-cs"/>
              </a:rPr>
              <a:t>中</a:t>
            </a:r>
            <a:r>
              <a:rPr lang="en-US" altLang="zh-TW" sz="1200" b="1" i="0" kern="1200" dirty="0">
                <a:solidFill>
                  <a:schemeClr val="tx1"/>
                </a:solidFill>
                <a:effectLst/>
                <a:latin typeface="+mn-lt"/>
                <a:ea typeface="+mn-ea"/>
                <a:cs typeface="+mn-cs"/>
              </a:rPr>
              <a:t>)</a:t>
            </a:r>
            <a:r>
              <a:rPr lang="zh-TW" altLang="en-US" sz="1200" b="1" i="0" kern="1200" dirty="0">
                <a:solidFill>
                  <a:schemeClr val="tx1"/>
                </a:solidFill>
                <a:effectLst/>
                <a:latin typeface="+mn-lt"/>
                <a:ea typeface="+mn-ea"/>
                <a:cs typeface="+mn-cs"/>
              </a:rPr>
              <a:t>演算法實作─弱分類器</a:t>
            </a:r>
            <a:r>
              <a:rPr lang="en-US" altLang="zh-TW" sz="1200" b="1" i="0" kern="1200" dirty="0">
                <a:solidFill>
                  <a:schemeClr val="tx1"/>
                </a:solidFill>
                <a:effectLst/>
                <a:latin typeface="+mn-lt"/>
                <a:ea typeface="+mn-ea"/>
                <a:cs typeface="+mn-cs"/>
              </a:rPr>
              <a:t>Decision stump</a:t>
            </a:r>
          </a:p>
          <a:p>
            <a:r>
              <a:rPr lang="en-US" altLang="zh-TW" sz="1200" b="0" i="0" u="none" strike="noStrike" kern="1200" dirty="0">
                <a:solidFill>
                  <a:schemeClr val="tx1"/>
                </a:solidFill>
                <a:effectLst/>
                <a:latin typeface="+mn-lt"/>
                <a:ea typeface="+mn-ea"/>
                <a:cs typeface="+mn-cs"/>
                <a:hlinkClick r:id="rId3"/>
              </a:rPr>
              <a:t>Hou Yi-tong</a:t>
            </a:r>
          </a:p>
          <a:p>
            <a:r>
              <a:rPr lang="en-US" altLang="zh-TW" sz="1200" b="0" i="0" u="none" strike="noStrike" kern="1200" dirty="0">
                <a:solidFill>
                  <a:schemeClr val="tx1"/>
                </a:solidFill>
                <a:effectLst/>
                <a:latin typeface="+mn-lt"/>
                <a:ea typeface="+mn-ea"/>
                <a:cs typeface="+mn-cs"/>
                <a:hlinkClick r:id="rId8"/>
              </a:rPr>
              <a:t>Apr 2, 2019·7 min read</a:t>
            </a:r>
          </a:p>
          <a:p>
            <a:r>
              <a:rPr lang="zh-TW" altLang="en-US" sz="1200" b="0" i="0" kern="1200" dirty="0">
                <a:solidFill>
                  <a:schemeClr val="tx1"/>
                </a:solidFill>
                <a:effectLst/>
                <a:latin typeface="+mn-lt"/>
                <a:ea typeface="+mn-ea"/>
                <a:cs typeface="+mn-cs"/>
              </a:rPr>
              <a:t>一、弱分類器設計</a:t>
            </a:r>
          </a:p>
          <a:p>
            <a:r>
              <a:rPr lang="zh-TW" altLang="en-US" sz="1200" b="0" i="0" kern="1200" dirty="0">
                <a:solidFill>
                  <a:schemeClr val="tx1"/>
                </a:solidFill>
                <a:effectLst/>
                <a:latin typeface="+mn-lt"/>
                <a:ea typeface="+mn-ea"/>
                <a:cs typeface="+mn-cs"/>
              </a:rPr>
              <a:t>二、輸入設定</a:t>
            </a:r>
          </a:p>
          <a:p>
            <a:r>
              <a:rPr lang="zh-TW" altLang="en-US" sz="1200" b="0" i="0" kern="1200" dirty="0">
                <a:solidFill>
                  <a:schemeClr val="tx1"/>
                </a:solidFill>
                <a:effectLst/>
                <a:latin typeface="+mn-lt"/>
                <a:ea typeface="+mn-ea"/>
                <a:cs typeface="+mn-cs"/>
              </a:rPr>
              <a:t>三、</a:t>
            </a:r>
            <a:r>
              <a:rPr lang="en-US" altLang="zh-TW" sz="1200" b="0" i="0" kern="1200" dirty="0">
                <a:solidFill>
                  <a:schemeClr val="tx1"/>
                </a:solidFill>
                <a:effectLst/>
                <a:latin typeface="+mn-lt"/>
                <a:ea typeface="+mn-ea"/>
                <a:cs typeface="+mn-cs"/>
              </a:rPr>
              <a:t>AdaBoost</a:t>
            </a:r>
            <a:r>
              <a:rPr lang="zh-TW" altLang="en-US" sz="1200" b="0" i="0" kern="1200" dirty="0">
                <a:solidFill>
                  <a:schemeClr val="tx1"/>
                </a:solidFill>
                <a:effectLst/>
                <a:latin typeface="+mn-lt"/>
                <a:ea typeface="+mn-ea"/>
                <a:cs typeface="+mn-cs"/>
              </a:rPr>
              <a:t>設計</a:t>
            </a:r>
          </a:p>
          <a:p>
            <a:r>
              <a:rPr lang="zh-TW" altLang="en-US" sz="1200" b="0" i="0" kern="1200" dirty="0">
                <a:solidFill>
                  <a:schemeClr val="tx1"/>
                </a:solidFill>
                <a:effectLst/>
                <a:latin typeface="+mn-lt"/>
                <a:ea typeface="+mn-ea"/>
                <a:cs typeface="+mn-cs"/>
              </a:rPr>
              <a:t>一、弱分類器設計</a:t>
            </a:r>
          </a:p>
          <a:p>
            <a:r>
              <a:rPr lang="en-US" altLang="zh-TW" sz="1200" b="0" i="0" kern="1200" dirty="0">
                <a:solidFill>
                  <a:schemeClr val="tx1"/>
                </a:solidFill>
                <a:effectLst/>
                <a:latin typeface="+mn-lt"/>
                <a:ea typeface="+mn-ea"/>
                <a:cs typeface="+mn-cs"/>
              </a:rPr>
              <a:t>Weak Learner </a:t>
            </a:r>
            <a:r>
              <a:rPr lang="zh-TW" altLang="en-US" sz="1200" b="0" i="0" kern="1200" dirty="0">
                <a:solidFill>
                  <a:schemeClr val="tx1"/>
                </a:solidFill>
                <a:effectLst/>
                <a:latin typeface="+mn-lt"/>
                <a:ea typeface="+mn-ea"/>
                <a:cs typeface="+mn-cs"/>
              </a:rPr>
              <a:t>指的是「比亂猜好一點」的模型，這種模型的好性質包含：複雜度低、訓練的成本低、不容易 </a:t>
            </a:r>
            <a:r>
              <a:rPr lang="en-US" altLang="zh-TW" sz="1200" b="0" i="0" kern="1200" dirty="0">
                <a:solidFill>
                  <a:schemeClr val="tx1"/>
                </a:solidFill>
                <a:effectLst/>
                <a:latin typeface="+mn-lt"/>
                <a:ea typeface="+mn-ea"/>
                <a:cs typeface="+mn-cs"/>
              </a:rPr>
              <a:t>Overfitting</a:t>
            </a:r>
            <a:r>
              <a:rPr lang="zh-TW" altLang="en-US" sz="1200" b="0" i="0" kern="1200" dirty="0">
                <a:solidFill>
                  <a:schemeClr val="tx1"/>
                </a:solidFill>
                <a:effectLst/>
                <a:latin typeface="+mn-lt"/>
                <a:ea typeface="+mn-ea"/>
                <a:cs typeface="+mn-cs"/>
              </a:rPr>
              <a:t>，例如 </a:t>
            </a:r>
            <a:r>
              <a:rPr lang="en-US" altLang="zh-TW" sz="1200" b="0" i="0" kern="1200" dirty="0">
                <a:solidFill>
                  <a:schemeClr val="tx1"/>
                </a:solidFill>
                <a:effectLst/>
                <a:latin typeface="+mn-lt"/>
                <a:ea typeface="+mn-ea"/>
                <a:cs typeface="+mn-cs"/>
              </a:rPr>
              <a:t>Decision Stump</a:t>
            </a:r>
            <a:r>
              <a:rPr lang="zh-TW" altLang="en-US" sz="1200" b="0" i="0" kern="1200" dirty="0">
                <a:solidFill>
                  <a:schemeClr val="tx1"/>
                </a:solidFill>
                <a:effectLst/>
                <a:latin typeface="+mn-lt"/>
                <a:ea typeface="+mn-ea"/>
                <a:cs typeface="+mn-cs"/>
              </a:rPr>
              <a:t>（決策樹墩？），這個模型其實就是把 </a:t>
            </a:r>
            <a:r>
              <a:rPr lang="en-US" altLang="zh-TW" sz="1200" b="0" i="0" kern="1200" dirty="0">
                <a:solidFill>
                  <a:schemeClr val="tx1"/>
                </a:solidFill>
                <a:effectLst/>
                <a:latin typeface="+mn-lt"/>
                <a:ea typeface="+mn-ea"/>
                <a:cs typeface="+mn-cs"/>
              </a:rPr>
              <a:t>Decision Tree </a:t>
            </a:r>
            <a:r>
              <a:rPr lang="zh-TW" altLang="en-US" sz="1200" b="0" i="0" kern="1200" dirty="0">
                <a:solidFill>
                  <a:schemeClr val="tx1"/>
                </a:solidFill>
                <a:effectLst/>
                <a:latin typeface="+mn-lt"/>
                <a:ea typeface="+mn-ea"/>
                <a:cs typeface="+mn-cs"/>
              </a:rPr>
              <a:t>的深度限制在一層，可想而知，只能切一刀的 </a:t>
            </a:r>
            <a:r>
              <a:rPr lang="en-US" altLang="zh-TW" sz="1200" b="0" i="0" kern="1200" dirty="0">
                <a:solidFill>
                  <a:schemeClr val="tx1"/>
                </a:solidFill>
                <a:effectLst/>
                <a:latin typeface="+mn-lt"/>
                <a:ea typeface="+mn-ea"/>
                <a:cs typeface="+mn-cs"/>
              </a:rPr>
              <a:t>Decision Tree </a:t>
            </a:r>
            <a:r>
              <a:rPr lang="zh-TW" altLang="en-US" sz="1200" b="0" i="0" kern="1200" dirty="0">
                <a:solidFill>
                  <a:schemeClr val="tx1"/>
                </a:solidFill>
                <a:effectLst/>
                <a:latin typeface="+mn-lt"/>
                <a:ea typeface="+mn-ea"/>
                <a:cs typeface="+mn-cs"/>
              </a:rPr>
              <a:t>大概不會太好用，但是它卻滿足 </a:t>
            </a:r>
            <a:r>
              <a:rPr lang="en-US" altLang="zh-TW" sz="1200" b="0" i="0" kern="1200" dirty="0">
                <a:solidFill>
                  <a:schemeClr val="tx1"/>
                </a:solidFill>
                <a:effectLst/>
                <a:latin typeface="+mn-lt"/>
                <a:ea typeface="+mn-ea"/>
                <a:cs typeface="+mn-cs"/>
              </a:rPr>
              <a:t>Weak Learner </a:t>
            </a:r>
            <a:r>
              <a:rPr lang="zh-TW" altLang="en-US" sz="1200" b="0" i="0" kern="1200" dirty="0">
                <a:solidFill>
                  <a:schemeClr val="tx1"/>
                </a:solidFill>
                <a:effectLst/>
                <a:latin typeface="+mn-lt"/>
                <a:ea typeface="+mn-ea"/>
                <a:cs typeface="+mn-cs"/>
              </a:rPr>
              <a:t>的性質，能夠快速的訓練、並且做出的預測能夠比亂猜好一些。此篇實作中即採用</a:t>
            </a:r>
            <a:r>
              <a:rPr lang="en-US" altLang="zh-TW" sz="1200" b="0" i="0" kern="1200" dirty="0">
                <a:solidFill>
                  <a:schemeClr val="tx1"/>
                </a:solidFill>
                <a:effectLst/>
                <a:latin typeface="+mn-lt"/>
                <a:ea typeface="+mn-ea"/>
                <a:cs typeface="+mn-cs"/>
              </a:rPr>
              <a:t>Decision stump</a:t>
            </a:r>
            <a:r>
              <a:rPr lang="zh-TW" altLang="en-US" sz="1200" b="0" i="0" kern="1200" dirty="0">
                <a:solidFill>
                  <a:schemeClr val="tx1"/>
                </a:solidFill>
                <a:effectLst/>
                <a:latin typeface="+mn-lt"/>
                <a:ea typeface="+mn-ea"/>
                <a:cs typeface="+mn-cs"/>
              </a:rPr>
              <a:t>。</a:t>
            </a:r>
          </a:p>
          <a:p>
            <a:r>
              <a:rPr lang="en-US" altLang="zh-TW" sz="1200" b="0" i="0" kern="1200" dirty="0">
                <a:solidFill>
                  <a:schemeClr val="tx1"/>
                </a:solidFill>
                <a:effectLst/>
                <a:latin typeface="+mn-lt"/>
                <a:ea typeface="+mn-ea"/>
                <a:cs typeface="+mn-cs"/>
              </a:rPr>
              <a:t>Decision stump</a:t>
            </a:r>
            <a:r>
              <a:rPr lang="zh-TW" altLang="en-US" sz="1200" b="0" i="0" kern="1200" dirty="0">
                <a:solidFill>
                  <a:schemeClr val="tx1"/>
                </a:solidFill>
                <a:effectLst/>
                <a:latin typeface="+mn-lt"/>
                <a:ea typeface="+mn-ea"/>
                <a:cs typeface="+mn-cs"/>
              </a:rPr>
              <a:t>基本原理：</a:t>
            </a:r>
          </a:p>
          <a:p>
            <a:r>
              <a:rPr lang="zh-TW" altLang="en-US" sz="1200" b="0" i="0" kern="1200" dirty="0">
                <a:solidFill>
                  <a:schemeClr val="tx1"/>
                </a:solidFill>
                <a:effectLst/>
                <a:latin typeface="+mn-lt"/>
                <a:ea typeface="+mn-ea"/>
                <a:cs typeface="+mn-cs"/>
              </a:rPr>
              <a:t>從樹（數據結構）的觀點來看，它由一個內部節點（</a:t>
            </a:r>
            <a:r>
              <a:rPr lang="en-US" altLang="zh-TW" sz="1200" b="0" i="0" kern="1200" dirty="0">
                <a:solidFill>
                  <a:schemeClr val="tx1"/>
                </a:solidFill>
                <a:effectLst/>
                <a:latin typeface="+mn-lt"/>
                <a:ea typeface="+mn-ea"/>
                <a:cs typeface="+mn-cs"/>
              </a:rPr>
              <a:t>internal node</a:t>
            </a:r>
            <a:r>
              <a:rPr lang="zh-TW" altLang="en-US" sz="1200" b="0" i="0" kern="1200" dirty="0">
                <a:solidFill>
                  <a:schemeClr val="tx1"/>
                </a:solidFill>
                <a:effectLst/>
                <a:latin typeface="+mn-lt"/>
                <a:ea typeface="+mn-ea"/>
                <a:cs typeface="+mn-cs"/>
              </a:rPr>
              <a:t>）也即根節點（</a:t>
            </a:r>
            <a:r>
              <a:rPr lang="en-US" altLang="zh-TW" sz="1200" b="0" i="0" kern="1200" dirty="0">
                <a:solidFill>
                  <a:schemeClr val="tx1"/>
                </a:solidFill>
                <a:effectLst/>
                <a:latin typeface="+mn-lt"/>
                <a:ea typeface="+mn-ea"/>
                <a:cs typeface="+mn-cs"/>
              </a:rPr>
              <a:t>root</a:t>
            </a:r>
            <a:r>
              <a:rPr lang="zh-TW" altLang="en-US" sz="1200" b="0" i="0" kern="1200" dirty="0">
                <a:solidFill>
                  <a:schemeClr val="tx1"/>
                </a:solidFill>
                <a:effectLst/>
                <a:latin typeface="+mn-lt"/>
                <a:ea typeface="+mn-ea"/>
                <a:cs typeface="+mn-cs"/>
              </a:rPr>
              <a:t>）與終端節點（</a:t>
            </a:r>
            <a:r>
              <a:rPr lang="en-US" altLang="zh-TW" sz="1200" b="0" i="0" kern="1200" dirty="0">
                <a:solidFill>
                  <a:schemeClr val="tx1"/>
                </a:solidFill>
                <a:effectLst/>
                <a:latin typeface="+mn-lt"/>
                <a:ea typeface="+mn-ea"/>
                <a:cs typeface="+mn-cs"/>
              </a:rPr>
              <a:t>terminal node</a:t>
            </a:r>
            <a:r>
              <a:rPr lang="zh-TW" altLang="en-US" sz="1200" b="0" i="0" kern="1200" dirty="0">
                <a:solidFill>
                  <a:schemeClr val="tx1"/>
                </a:solidFill>
                <a:effectLst/>
                <a:latin typeface="+mn-lt"/>
                <a:ea typeface="+mn-ea"/>
                <a:cs typeface="+mn-cs"/>
              </a:rPr>
              <a:t>）也即葉子節點（</a:t>
            </a:r>
            <a:r>
              <a:rPr lang="en-US" altLang="zh-TW" sz="1200" b="0" i="0" kern="1200" dirty="0">
                <a:solidFill>
                  <a:schemeClr val="tx1"/>
                </a:solidFill>
                <a:effectLst/>
                <a:latin typeface="+mn-lt"/>
                <a:ea typeface="+mn-ea"/>
                <a:cs typeface="+mn-cs"/>
              </a:rPr>
              <a:t>leaves</a:t>
            </a:r>
            <a:r>
              <a:rPr lang="zh-TW" altLang="en-US" sz="1200" b="0" i="0" kern="1200" dirty="0">
                <a:solidFill>
                  <a:schemeClr val="tx1"/>
                </a:solidFill>
                <a:effectLst/>
                <a:latin typeface="+mn-lt"/>
                <a:ea typeface="+mn-ea"/>
                <a:cs typeface="+mn-cs"/>
              </a:rPr>
              <a:t>）直接相連。用作分類器（</a:t>
            </a:r>
            <a:r>
              <a:rPr lang="en-US" altLang="zh-TW" sz="1200" b="0" i="0" kern="1200" dirty="0">
                <a:solidFill>
                  <a:schemeClr val="tx1"/>
                </a:solidFill>
                <a:effectLst/>
                <a:latin typeface="+mn-lt"/>
                <a:ea typeface="+mn-ea"/>
                <a:cs typeface="+mn-cs"/>
              </a:rPr>
              <a:t>classifier</a:t>
            </a:r>
            <a:r>
              <a:rPr lang="zh-TW" altLang="en-US" sz="1200" b="0" i="0" kern="1200" dirty="0">
                <a:solidFill>
                  <a:schemeClr val="tx1"/>
                </a:solidFill>
                <a:effectLst/>
                <a:latin typeface="+mn-lt"/>
                <a:ea typeface="+mn-ea"/>
                <a:cs typeface="+mn-cs"/>
              </a:rPr>
              <a:t>）的 </a:t>
            </a:r>
            <a:r>
              <a:rPr lang="en-US" altLang="zh-TW" sz="1200" b="0" i="0" kern="1200" dirty="0">
                <a:solidFill>
                  <a:schemeClr val="tx1"/>
                </a:solidFill>
                <a:effectLst/>
                <a:latin typeface="+mn-lt"/>
                <a:ea typeface="+mn-ea"/>
                <a:cs typeface="+mn-cs"/>
              </a:rPr>
              <a:t>decision stump </a:t>
            </a:r>
            <a:r>
              <a:rPr lang="zh-TW" altLang="en-US" sz="1200" b="0" i="0" kern="1200" dirty="0">
                <a:solidFill>
                  <a:schemeClr val="tx1"/>
                </a:solidFill>
                <a:effectLst/>
                <a:latin typeface="+mn-lt"/>
                <a:ea typeface="+mn-ea"/>
                <a:cs typeface="+mn-cs"/>
              </a:rPr>
              <a:t>的葉子節點也就意味著最終的分類結果。</a:t>
            </a:r>
          </a:p>
          <a:p>
            <a:r>
              <a:rPr lang="zh-TW" altLang="en-US" sz="1200" b="0" i="0" kern="1200" dirty="0">
                <a:solidFill>
                  <a:schemeClr val="tx1"/>
                </a:solidFill>
                <a:effectLst/>
                <a:latin typeface="+mn-lt"/>
                <a:ea typeface="+mn-ea"/>
                <a:cs typeface="+mn-cs"/>
              </a:rPr>
              <a:t>從實際意義來看，</a:t>
            </a:r>
            <a:r>
              <a:rPr lang="en-US" altLang="zh-TW" sz="1200" b="0" i="0" kern="1200" dirty="0">
                <a:solidFill>
                  <a:schemeClr val="tx1"/>
                </a:solidFill>
                <a:effectLst/>
                <a:latin typeface="+mn-lt"/>
                <a:ea typeface="+mn-ea"/>
                <a:cs typeface="+mn-cs"/>
              </a:rPr>
              <a:t>decision stump </a:t>
            </a:r>
            <a:r>
              <a:rPr lang="zh-TW" altLang="en-US" sz="1200" b="0" i="0" kern="1200" dirty="0">
                <a:solidFill>
                  <a:schemeClr val="tx1"/>
                </a:solidFill>
                <a:effectLst/>
                <a:latin typeface="+mn-lt"/>
                <a:ea typeface="+mn-ea"/>
                <a:cs typeface="+mn-cs"/>
              </a:rPr>
              <a:t>根據一個屬性的一個判斷就決定了最終的分類結果，比如根據水果是否是圓形判斷水果是否為蘋果，這體現的是單一簡單的規則（或叫特徵）在起作用。</a:t>
            </a:r>
          </a:p>
          <a:p>
            <a:r>
              <a:rPr lang="zh-TW" altLang="en-US" sz="1200" b="0" i="0" kern="1200" dirty="0">
                <a:solidFill>
                  <a:schemeClr val="tx1"/>
                </a:solidFill>
                <a:effectLst/>
                <a:latin typeface="+mn-lt"/>
                <a:ea typeface="+mn-ea"/>
                <a:cs typeface="+mn-cs"/>
              </a:rPr>
              <a:t>顯然 </a:t>
            </a:r>
            <a:r>
              <a:rPr lang="en-US" altLang="zh-TW" sz="1200" b="0" i="0" kern="1200" dirty="0">
                <a:solidFill>
                  <a:schemeClr val="tx1"/>
                </a:solidFill>
                <a:effectLst/>
                <a:latin typeface="+mn-lt"/>
                <a:ea typeface="+mn-ea"/>
                <a:cs typeface="+mn-cs"/>
              </a:rPr>
              <a:t>decision stump </a:t>
            </a:r>
            <a:r>
              <a:rPr lang="zh-TW" altLang="en-US" sz="1200" b="0" i="0" kern="1200" dirty="0">
                <a:solidFill>
                  <a:schemeClr val="tx1"/>
                </a:solidFill>
                <a:effectLst/>
                <a:latin typeface="+mn-lt"/>
                <a:ea typeface="+mn-ea"/>
                <a:cs typeface="+mn-cs"/>
              </a:rPr>
              <a:t>僅可作為一個 </a:t>
            </a:r>
            <a:r>
              <a:rPr lang="en-US" altLang="zh-TW" sz="1200" b="0" i="0" kern="1200" dirty="0">
                <a:solidFill>
                  <a:schemeClr val="tx1"/>
                </a:solidFill>
                <a:effectLst/>
                <a:latin typeface="+mn-lt"/>
                <a:ea typeface="+mn-ea"/>
                <a:cs typeface="+mn-cs"/>
              </a:rPr>
              <a:t>weak base learning algorithm</a:t>
            </a:r>
            <a:r>
              <a:rPr lang="zh-TW" altLang="en-US" sz="1200" b="0" i="0" kern="1200" dirty="0">
                <a:solidFill>
                  <a:schemeClr val="tx1"/>
                </a:solidFill>
                <a:effectLst/>
                <a:latin typeface="+mn-lt"/>
                <a:ea typeface="+mn-ea"/>
                <a:cs typeface="+mn-cs"/>
              </a:rPr>
              <a:t>（它會比瞎猜</a:t>
            </a:r>
            <a:r>
              <a:rPr lang="en-US" altLang="zh-TW" sz="1200" b="0" i="0" kern="1200" dirty="0">
                <a:solidFill>
                  <a:schemeClr val="tx1"/>
                </a:solidFill>
                <a:effectLst/>
                <a:latin typeface="+mn-lt"/>
                <a:ea typeface="+mn-ea"/>
                <a:cs typeface="+mn-cs"/>
              </a:rPr>
              <a:t>0.5</a:t>
            </a:r>
            <a:r>
              <a:rPr lang="zh-TW" altLang="en-US" sz="1200" b="0" i="0" kern="1200" dirty="0">
                <a:solidFill>
                  <a:schemeClr val="tx1"/>
                </a:solidFill>
                <a:effectLst/>
                <a:latin typeface="+mn-lt"/>
                <a:ea typeface="+mn-ea"/>
                <a:cs typeface="+mn-cs"/>
              </a:rPr>
              <a:t>稍好一點點，但好的程度十分有限），常用作集成學習中的 </a:t>
            </a:r>
            <a:r>
              <a:rPr lang="en-US" altLang="zh-TW" sz="1200" b="0" i="0" kern="1200" dirty="0">
                <a:solidFill>
                  <a:schemeClr val="tx1"/>
                </a:solidFill>
                <a:effectLst/>
                <a:latin typeface="+mn-lt"/>
                <a:ea typeface="+mn-ea"/>
                <a:cs typeface="+mn-cs"/>
              </a:rPr>
              <a:t>base algorithm</a:t>
            </a:r>
            <a:r>
              <a:rPr lang="zh-TW" altLang="en-US" sz="1200" b="0" i="0" kern="1200" dirty="0">
                <a:solidFill>
                  <a:schemeClr val="tx1"/>
                </a:solidFill>
                <a:effectLst/>
                <a:latin typeface="+mn-lt"/>
                <a:ea typeface="+mn-ea"/>
                <a:cs typeface="+mn-cs"/>
              </a:rPr>
              <a:t>，而不會單獨作為分類器。</a:t>
            </a:r>
          </a:p>
          <a:p>
            <a:r>
              <a:rPr lang="zh-TW" altLang="en-US" sz="1200" b="0" i="0" kern="1200" dirty="0">
                <a:solidFill>
                  <a:schemeClr val="tx1"/>
                </a:solidFill>
                <a:effectLst/>
                <a:latin typeface="+mn-lt"/>
                <a:ea typeface="+mn-ea"/>
                <a:cs typeface="+mn-cs"/>
              </a:rPr>
              <a:t>既然 </a:t>
            </a:r>
            <a:r>
              <a:rPr lang="en-US" altLang="zh-TW" sz="1200" b="0" i="0" kern="1200" dirty="0">
                <a:solidFill>
                  <a:schemeClr val="tx1"/>
                </a:solidFill>
                <a:effectLst/>
                <a:latin typeface="+mn-lt"/>
                <a:ea typeface="+mn-ea"/>
                <a:cs typeface="+mn-cs"/>
              </a:rPr>
              <a:t>decision stump </a:t>
            </a:r>
            <a:r>
              <a:rPr lang="zh-TW" altLang="en-US" sz="1200" b="0" i="0" kern="1200" dirty="0">
                <a:solidFill>
                  <a:schemeClr val="tx1"/>
                </a:solidFill>
                <a:effectLst/>
                <a:latin typeface="+mn-lt"/>
                <a:ea typeface="+mn-ea"/>
                <a:cs typeface="+mn-cs"/>
              </a:rPr>
              <a:t>僅可對一個屬性進行一次判斷獲取最終的分類結果，顯然我們尋找具有最低錯誤率的單層決策樹。</a:t>
            </a:r>
          </a:p>
          <a:p>
            <a:r>
              <a:rPr lang="zh-TW" altLang="en-US" sz="1200" b="0" i="0" kern="1200" dirty="0">
                <a:solidFill>
                  <a:schemeClr val="tx1"/>
                </a:solidFill>
                <a:effectLst/>
                <a:latin typeface="+mn-lt"/>
                <a:ea typeface="+mn-ea"/>
                <a:cs typeface="+mn-cs"/>
              </a:rPr>
              <a:t>所要優化的目標函數為：</a:t>
            </a:r>
          </a:p>
          <a:p>
            <a:r>
              <a:rPr lang="en-US" altLang="zh-TW" sz="1200" b="0" i="0" kern="1200" dirty="0" err="1">
                <a:solidFill>
                  <a:schemeClr val="tx1"/>
                </a:solidFill>
                <a:effectLst/>
                <a:latin typeface="+mn-lt"/>
                <a:ea typeface="+mn-ea"/>
                <a:cs typeface="+mn-cs"/>
              </a:rPr>
              <a:t>i</a:t>
            </a:r>
            <a:r>
              <a:rPr lang="zh-TW" altLang="en-US" sz="1200" b="0" i="0" kern="1200" dirty="0">
                <a:solidFill>
                  <a:schemeClr val="tx1"/>
                </a:solidFill>
                <a:effectLst/>
                <a:latin typeface="+mn-lt"/>
                <a:ea typeface="+mn-ea"/>
                <a:cs typeface="+mn-cs"/>
              </a:rPr>
              <a:t>表示屬性列，</a:t>
            </a:r>
            <a:r>
              <a:rPr lang="en-US" altLang="zh-TW" sz="1200" b="0" i="0" kern="1200" dirty="0">
                <a:solidFill>
                  <a:schemeClr val="tx1"/>
                </a:solidFill>
                <a:effectLst/>
                <a:latin typeface="+mn-lt"/>
                <a:ea typeface="+mn-ea"/>
                <a:cs typeface="+mn-cs"/>
              </a:rPr>
              <a:t>N</a:t>
            </a:r>
            <a:r>
              <a:rPr lang="zh-TW" altLang="en-US" sz="1200" b="0" i="0" kern="1200" dirty="0">
                <a:solidFill>
                  <a:schemeClr val="tx1"/>
                </a:solidFill>
                <a:effectLst/>
                <a:latin typeface="+mn-lt"/>
                <a:ea typeface="+mn-ea"/>
                <a:cs typeface="+mn-cs"/>
              </a:rPr>
              <a:t>為樣本集的大小，</a:t>
            </a:r>
            <a:r>
              <a:rPr lang="en-US" altLang="zh-TW" sz="1200" b="0" i="0" kern="1200" dirty="0">
                <a:solidFill>
                  <a:schemeClr val="tx1"/>
                </a:solidFill>
                <a:effectLst/>
                <a:latin typeface="+mn-lt"/>
                <a:ea typeface="+mn-ea"/>
                <a:cs typeface="+mn-cs"/>
              </a:rPr>
              <a:t>d</a:t>
            </a:r>
            <a:r>
              <a:rPr lang="zh-TW" altLang="en-US" sz="1200" b="0" i="0" kern="1200" dirty="0">
                <a:solidFill>
                  <a:schemeClr val="tx1"/>
                </a:solidFill>
                <a:effectLst/>
                <a:latin typeface="+mn-lt"/>
                <a:ea typeface="+mn-ea"/>
                <a:cs typeface="+mn-cs"/>
              </a:rPr>
              <a:t>為屬性列的個數。</a:t>
            </a:r>
          </a:p>
          <a:p>
            <a:r>
              <a:rPr lang="zh-TW" altLang="en-US" sz="1200" b="0" i="0" kern="1200" dirty="0">
                <a:solidFill>
                  <a:schemeClr val="tx1"/>
                </a:solidFill>
                <a:effectLst/>
                <a:latin typeface="+mn-lt"/>
                <a:ea typeface="+mn-ea"/>
                <a:cs typeface="+mn-cs"/>
              </a:rPr>
              <a:t>二、</a:t>
            </a:r>
            <a:r>
              <a:rPr lang="en-US" altLang="zh-TW" sz="1200" b="0" i="0" kern="1200" dirty="0">
                <a:solidFill>
                  <a:schemeClr val="tx1"/>
                </a:solidFill>
                <a:effectLst/>
                <a:latin typeface="+mn-lt"/>
                <a:ea typeface="+mn-ea"/>
                <a:cs typeface="+mn-cs"/>
              </a:rPr>
              <a:t>Data</a:t>
            </a:r>
            <a:r>
              <a:rPr lang="zh-TW" altLang="en-US" sz="1200" b="0" i="0" kern="1200" dirty="0">
                <a:solidFill>
                  <a:schemeClr val="tx1"/>
                </a:solidFill>
                <a:effectLst/>
                <a:latin typeface="+mn-lt"/>
                <a:ea typeface="+mn-ea"/>
                <a:cs typeface="+mn-cs"/>
              </a:rPr>
              <a:t>設定</a:t>
            </a:r>
          </a:p>
          <a:p>
            <a:r>
              <a:rPr lang="zh-TW" altLang="en-US" sz="1200" b="0" i="0" kern="1200" dirty="0">
                <a:solidFill>
                  <a:schemeClr val="tx1"/>
                </a:solidFill>
                <a:effectLst/>
                <a:latin typeface="+mn-lt"/>
                <a:ea typeface="+mn-ea"/>
                <a:cs typeface="+mn-cs"/>
              </a:rPr>
              <a:t>本次設定的輸入數據分兩種一種為分叢的數據</a:t>
            </a:r>
          </a:p>
          <a:p>
            <a:r>
              <a:rPr lang="en-US" altLang="zh-TW" sz="1200" b="0" i="0" kern="1200" dirty="0" err="1">
                <a:solidFill>
                  <a:schemeClr val="tx1"/>
                </a:solidFill>
                <a:effectLst/>
                <a:latin typeface="+mn-lt"/>
                <a:ea typeface="+mn-ea"/>
                <a:cs typeface="+mn-cs"/>
              </a:rPr>
              <a:t>datMat,classLabels</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make_gaussian_quantiles</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n_samples</a:t>
            </a:r>
            <a:r>
              <a:rPr lang="en-US" altLang="zh-TW" sz="1200" b="0" i="0" kern="1200" dirty="0">
                <a:solidFill>
                  <a:schemeClr val="tx1"/>
                </a:solidFill>
                <a:effectLst/>
                <a:latin typeface="+mn-lt"/>
                <a:ea typeface="+mn-ea"/>
                <a:cs typeface="+mn-cs"/>
              </a:rPr>
              <a:t>=13000,n_features=2,n_classes=2,mean=[1,2],</a:t>
            </a:r>
            <a:r>
              <a:rPr lang="en-US" altLang="zh-TW" sz="1200" b="0" i="0" kern="1200" dirty="0" err="1">
                <a:solidFill>
                  <a:schemeClr val="tx1"/>
                </a:solidFill>
                <a:effectLst/>
                <a:latin typeface="+mn-lt"/>
                <a:ea typeface="+mn-ea"/>
                <a:cs typeface="+mn-cs"/>
              </a:rPr>
              <a:t>cov</a:t>
            </a:r>
            <a:r>
              <a:rPr lang="en-US" altLang="zh-TW" sz="1200" b="0" i="0" kern="1200" dirty="0">
                <a:solidFill>
                  <a:schemeClr val="tx1"/>
                </a:solidFill>
                <a:effectLst/>
                <a:latin typeface="+mn-lt"/>
                <a:ea typeface="+mn-ea"/>
                <a:cs typeface="+mn-cs"/>
              </a:rPr>
              <a:t>=2)</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plt.scatter</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datMat</a:t>
            </a:r>
            <a:r>
              <a:rPr lang="en-US" altLang="zh-TW" sz="1200" b="0" i="0" kern="1200" dirty="0">
                <a:solidFill>
                  <a:schemeClr val="tx1"/>
                </a:solidFill>
                <a:effectLst/>
                <a:latin typeface="+mn-lt"/>
                <a:ea typeface="+mn-ea"/>
                <a:cs typeface="+mn-cs"/>
              </a:rPr>
              <a:t>[:,0],</a:t>
            </a:r>
            <a:r>
              <a:rPr lang="en-US" altLang="zh-TW" sz="1200" b="0" i="0" kern="1200" dirty="0" err="1">
                <a:solidFill>
                  <a:schemeClr val="tx1"/>
                </a:solidFill>
                <a:effectLst/>
                <a:latin typeface="+mn-lt"/>
                <a:ea typeface="+mn-ea"/>
                <a:cs typeface="+mn-cs"/>
              </a:rPr>
              <a:t>datMat</a:t>
            </a:r>
            <a:r>
              <a:rPr lang="en-US" altLang="zh-TW" sz="1200" b="0" i="0" kern="1200" dirty="0">
                <a:solidFill>
                  <a:schemeClr val="tx1"/>
                </a:solidFill>
                <a:effectLst/>
                <a:latin typeface="+mn-lt"/>
                <a:ea typeface="+mn-ea"/>
                <a:cs typeface="+mn-cs"/>
              </a:rPr>
              <a:t>[:,1],marker='</a:t>
            </a:r>
            <a:r>
              <a:rPr lang="en-US" altLang="zh-TW" sz="1200" b="0" i="0" kern="1200" dirty="0" err="1">
                <a:solidFill>
                  <a:schemeClr val="tx1"/>
                </a:solidFill>
                <a:effectLst/>
                <a:latin typeface="+mn-lt"/>
                <a:ea typeface="+mn-ea"/>
                <a:cs typeface="+mn-cs"/>
              </a:rPr>
              <a:t>o',c</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classLabels,s</a:t>
            </a:r>
            <a:r>
              <a:rPr lang="en-US" altLang="zh-TW" sz="1200" b="0" i="0" kern="1200" dirty="0">
                <a:solidFill>
                  <a:schemeClr val="tx1"/>
                </a:solidFill>
                <a:effectLst/>
                <a:latin typeface="+mn-lt"/>
                <a:ea typeface="+mn-ea"/>
                <a:cs typeface="+mn-cs"/>
              </a:rPr>
              <a:t>=3)</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plt.show</a:t>
            </a:r>
            <a:r>
              <a:rPr lang="en-US" altLang="zh-TW"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另一種為高斯分布，並分割成兩塊，注意兩者並非重疊的</a:t>
            </a:r>
          </a:p>
          <a:p>
            <a:r>
              <a:rPr lang="en-US" altLang="zh-TW" sz="1200" b="0" i="0" kern="1200" dirty="0" err="1">
                <a:solidFill>
                  <a:schemeClr val="tx1"/>
                </a:solidFill>
                <a:effectLst/>
                <a:latin typeface="+mn-lt"/>
                <a:ea typeface="+mn-ea"/>
                <a:cs typeface="+mn-cs"/>
              </a:rPr>
              <a:t>datMat,classLabels</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make_blobs</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n_samples</a:t>
            </a:r>
            <a:r>
              <a:rPr lang="en-US" altLang="zh-TW" sz="1200" b="0" i="0" kern="1200" dirty="0">
                <a:solidFill>
                  <a:schemeClr val="tx1"/>
                </a:solidFill>
                <a:effectLst/>
                <a:latin typeface="+mn-lt"/>
                <a:ea typeface="+mn-ea"/>
                <a:cs typeface="+mn-cs"/>
              </a:rPr>
              <a:t>=5,n_features=2,centers=[[1,1],[4,4]],</a:t>
            </a:r>
            <a:r>
              <a:rPr lang="en-US" altLang="zh-TW" sz="1200" b="0" i="0" kern="1200" dirty="0" err="1">
                <a:solidFill>
                  <a:schemeClr val="tx1"/>
                </a:solidFill>
                <a:effectLst/>
                <a:latin typeface="+mn-lt"/>
                <a:ea typeface="+mn-ea"/>
                <a:cs typeface="+mn-cs"/>
              </a:rPr>
              <a:t>cluster_std</a:t>
            </a:r>
            <a:r>
              <a:rPr lang="en-US" altLang="zh-TW" sz="1200" b="0" i="0" kern="1200" dirty="0">
                <a:solidFill>
                  <a:schemeClr val="tx1"/>
                </a:solidFill>
                <a:effectLst/>
                <a:latin typeface="+mn-lt"/>
                <a:ea typeface="+mn-ea"/>
                <a:cs typeface="+mn-cs"/>
              </a:rPr>
              <a:t>=[0.4,0.2])</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plt.scatter</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datMat</a:t>
            </a:r>
            <a:r>
              <a:rPr lang="en-US" altLang="zh-TW" sz="1200" b="0" i="0" kern="1200" dirty="0">
                <a:solidFill>
                  <a:schemeClr val="tx1"/>
                </a:solidFill>
                <a:effectLst/>
                <a:latin typeface="+mn-lt"/>
                <a:ea typeface="+mn-ea"/>
                <a:cs typeface="+mn-cs"/>
              </a:rPr>
              <a:t>[:,0],</a:t>
            </a:r>
            <a:r>
              <a:rPr lang="en-US" altLang="zh-TW" sz="1200" b="0" i="0" kern="1200" dirty="0" err="1">
                <a:solidFill>
                  <a:schemeClr val="tx1"/>
                </a:solidFill>
                <a:effectLst/>
                <a:latin typeface="+mn-lt"/>
                <a:ea typeface="+mn-ea"/>
                <a:cs typeface="+mn-cs"/>
              </a:rPr>
              <a:t>datMat</a:t>
            </a:r>
            <a:r>
              <a:rPr lang="en-US" altLang="zh-TW" sz="1200" b="0" i="0" kern="1200" dirty="0">
                <a:solidFill>
                  <a:schemeClr val="tx1"/>
                </a:solidFill>
                <a:effectLst/>
                <a:latin typeface="+mn-lt"/>
                <a:ea typeface="+mn-ea"/>
                <a:cs typeface="+mn-cs"/>
              </a:rPr>
              <a:t>[:,1],marker='</a:t>
            </a:r>
            <a:r>
              <a:rPr lang="en-US" altLang="zh-TW" sz="1200" b="0" i="0" kern="1200" dirty="0" err="1">
                <a:solidFill>
                  <a:schemeClr val="tx1"/>
                </a:solidFill>
                <a:effectLst/>
                <a:latin typeface="+mn-lt"/>
                <a:ea typeface="+mn-ea"/>
                <a:cs typeface="+mn-cs"/>
              </a:rPr>
              <a:t>o',c</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classLabels,s</a:t>
            </a:r>
            <a:r>
              <a:rPr lang="en-US" altLang="zh-TW" sz="1200" b="0" i="0" kern="1200" dirty="0">
                <a:solidFill>
                  <a:schemeClr val="tx1"/>
                </a:solidFill>
                <a:effectLst/>
                <a:latin typeface="+mn-lt"/>
                <a:ea typeface="+mn-ea"/>
                <a:cs typeface="+mn-cs"/>
              </a:rPr>
              <a:t>=3)</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plt.show</a:t>
            </a:r>
            <a:r>
              <a:rPr lang="en-US" altLang="zh-TW"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對於生產得到的</a:t>
            </a:r>
            <a:r>
              <a:rPr lang="en-US" altLang="zh-TW" sz="1200" b="0" i="0" kern="1200" dirty="0">
                <a:solidFill>
                  <a:schemeClr val="tx1"/>
                </a:solidFill>
                <a:effectLst/>
                <a:latin typeface="+mn-lt"/>
                <a:ea typeface="+mn-ea"/>
                <a:cs typeface="+mn-cs"/>
              </a:rPr>
              <a:t>label</a:t>
            </a:r>
            <a:r>
              <a:rPr lang="zh-TW" altLang="en-US" sz="1200" b="0" i="0" kern="1200" dirty="0">
                <a:solidFill>
                  <a:schemeClr val="tx1"/>
                </a:solidFill>
                <a:effectLst/>
                <a:latin typeface="+mn-lt"/>
                <a:ea typeface="+mn-ea"/>
                <a:cs typeface="+mn-cs"/>
              </a:rPr>
              <a:t>，紫色者為</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，黃色者為</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，為了後續可以利用</a:t>
            </a:r>
            <a:r>
              <a:rPr lang="en-US" altLang="zh-TW" sz="1200" b="0" i="0" kern="1200" dirty="0">
                <a:solidFill>
                  <a:schemeClr val="tx1"/>
                </a:solidFill>
                <a:effectLst/>
                <a:latin typeface="+mn-lt"/>
                <a:ea typeface="+mn-ea"/>
                <a:cs typeface="+mn-cs"/>
              </a:rPr>
              <a:t>sign(.)</a:t>
            </a:r>
            <a:r>
              <a:rPr lang="zh-TW" altLang="en-US" sz="1200" b="0" i="0" kern="1200" dirty="0">
                <a:solidFill>
                  <a:schemeClr val="tx1"/>
                </a:solidFill>
                <a:effectLst/>
                <a:latin typeface="+mn-lt"/>
                <a:ea typeface="+mn-ea"/>
                <a:cs typeface="+mn-cs"/>
              </a:rPr>
              <a:t>做判斷，會將之轉成</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三、針對</a:t>
            </a:r>
            <a:r>
              <a:rPr lang="en-US" altLang="zh-TW" sz="1200" b="0" i="0" kern="1200" dirty="0">
                <a:solidFill>
                  <a:schemeClr val="tx1"/>
                </a:solidFill>
                <a:effectLst/>
                <a:latin typeface="+mn-lt"/>
                <a:ea typeface="+mn-ea"/>
                <a:cs typeface="+mn-cs"/>
              </a:rPr>
              <a:t>Data</a:t>
            </a:r>
            <a:r>
              <a:rPr lang="zh-TW" altLang="en-US" sz="1200" b="0" i="0" kern="1200" dirty="0">
                <a:solidFill>
                  <a:schemeClr val="tx1"/>
                </a:solidFill>
                <a:effectLst/>
                <a:latin typeface="+mn-lt"/>
                <a:ea typeface="+mn-ea"/>
                <a:cs typeface="+mn-cs"/>
              </a:rPr>
              <a:t>設計弱分類器：</a:t>
            </a:r>
          </a:p>
          <a:p>
            <a:r>
              <a:rPr lang="zh-TW" altLang="en-US" sz="1200" b="0" i="0" kern="1200" dirty="0">
                <a:solidFill>
                  <a:schemeClr val="tx1"/>
                </a:solidFill>
                <a:effectLst/>
                <a:latin typeface="+mn-lt"/>
                <a:ea typeface="+mn-ea"/>
                <a:cs typeface="+mn-cs"/>
              </a:rPr>
              <a:t>虛擬碼如下：</a:t>
            </a:r>
          </a:p>
          <a:p>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Set the </a:t>
            </a:r>
            <a:r>
              <a:rPr lang="en-US" altLang="zh-TW" sz="1200" b="0" i="0" kern="1200" dirty="0" err="1">
                <a:solidFill>
                  <a:schemeClr val="tx1"/>
                </a:solidFill>
                <a:effectLst/>
                <a:latin typeface="+mn-lt"/>
                <a:ea typeface="+mn-ea"/>
                <a:cs typeface="+mn-cs"/>
              </a:rPr>
              <a:t>minError</a:t>
            </a:r>
            <a:r>
              <a:rPr lang="en-US" altLang="zh-TW" sz="1200" b="0" i="0" kern="1200" dirty="0">
                <a:solidFill>
                  <a:schemeClr val="tx1"/>
                </a:solidFill>
                <a:effectLst/>
                <a:latin typeface="+mn-lt"/>
                <a:ea typeface="+mn-ea"/>
                <a:cs typeface="+mn-cs"/>
              </a:rPr>
              <a:t> to inf</a:t>
            </a:r>
          </a:p>
          <a:p>
            <a:r>
              <a:rPr lang="en-US" altLang="zh-TW" sz="1200" b="0" i="0" kern="1200" dirty="0">
                <a:solidFill>
                  <a:schemeClr val="tx1"/>
                </a:solidFill>
                <a:effectLst/>
                <a:latin typeface="+mn-lt"/>
                <a:ea typeface="+mn-ea"/>
                <a:cs typeface="+mn-cs"/>
              </a:rPr>
              <a:t>▪ For every features( x , y ) in the dataset</a:t>
            </a:r>
            <a:r>
              <a:rPr lang="zh-TW" altLang="en-US"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For every step</a:t>
            </a:r>
            <a:r>
              <a:rPr lang="zh-TW" altLang="en-US"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For each inequality( </a:t>
            </a:r>
            <a:r>
              <a:rPr lang="en-US" altLang="zh-TW" sz="1200" b="1" i="0"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ess </a:t>
            </a:r>
            <a:r>
              <a:rPr lang="en-US" altLang="zh-TW" sz="1200" b="1" i="0" kern="1200" dirty="0">
                <a:solidFill>
                  <a:schemeClr val="tx1"/>
                </a:solidFill>
                <a:effectLst/>
                <a:latin typeface="+mn-lt"/>
                <a:ea typeface="+mn-ea"/>
                <a:cs typeface="+mn-cs"/>
              </a:rPr>
              <a:t>T</a:t>
            </a:r>
            <a:r>
              <a:rPr lang="en-US" altLang="zh-TW" sz="1200" b="0" i="0" kern="1200" dirty="0">
                <a:solidFill>
                  <a:schemeClr val="tx1"/>
                </a:solidFill>
                <a:effectLst/>
                <a:latin typeface="+mn-lt"/>
                <a:ea typeface="+mn-ea"/>
                <a:cs typeface="+mn-cs"/>
              </a:rPr>
              <a:t>han ,</a:t>
            </a:r>
            <a:r>
              <a:rPr lang="en-US" altLang="zh-TW" sz="1200" b="1" i="0" kern="1200" dirty="0">
                <a:solidFill>
                  <a:schemeClr val="tx1"/>
                </a:solidFill>
                <a:effectLst/>
                <a:latin typeface="+mn-lt"/>
                <a:ea typeface="+mn-ea"/>
                <a:cs typeface="+mn-cs"/>
              </a:rPr>
              <a:t>G</a:t>
            </a:r>
            <a:r>
              <a:rPr lang="en-US" altLang="zh-TW" sz="1200" b="0" i="0" kern="1200" dirty="0">
                <a:solidFill>
                  <a:schemeClr val="tx1"/>
                </a:solidFill>
                <a:effectLst/>
                <a:latin typeface="+mn-lt"/>
                <a:ea typeface="+mn-ea"/>
                <a:cs typeface="+mn-cs"/>
              </a:rPr>
              <a:t>reater </a:t>
            </a:r>
            <a:r>
              <a:rPr lang="en-US" altLang="zh-TW" sz="1200" b="1" i="0" kern="1200" dirty="0">
                <a:solidFill>
                  <a:schemeClr val="tx1"/>
                </a:solidFill>
                <a:effectLst/>
                <a:latin typeface="+mn-lt"/>
                <a:ea typeface="+mn-ea"/>
                <a:cs typeface="+mn-cs"/>
              </a:rPr>
              <a:t>T</a:t>
            </a:r>
            <a:r>
              <a:rPr lang="en-US" altLang="zh-TW" sz="1200" b="0" i="0" kern="1200" dirty="0">
                <a:solidFill>
                  <a:schemeClr val="tx1"/>
                </a:solidFill>
                <a:effectLst/>
                <a:latin typeface="+mn-lt"/>
                <a:ea typeface="+mn-ea"/>
                <a:cs typeface="+mn-cs"/>
              </a:rPr>
              <a:t>han)</a:t>
            </a:r>
            <a:r>
              <a:rPr lang="zh-TW" altLang="en-US"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Build a </a:t>
            </a:r>
            <a:r>
              <a:rPr lang="en-US" altLang="zh-TW" sz="1200" b="0" i="0" kern="1200" dirty="0" err="1">
                <a:solidFill>
                  <a:schemeClr val="tx1"/>
                </a:solidFill>
                <a:effectLst/>
                <a:latin typeface="+mn-lt"/>
                <a:ea typeface="+mn-ea"/>
                <a:cs typeface="+mn-cs"/>
              </a:rPr>
              <a:t>secision</a:t>
            </a:r>
            <a:r>
              <a:rPr lang="en-US" altLang="zh-TW" sz="1200" b="0" i="0" kern="1200" dirty="0">
                <a:solidFill>
                  <a:schemeClr val="tx1"/>
                </a:solidFill>
                <a:effectLst/>
                <a:latin typeface="+mn-lt"/>
                <a:ea typeface="+mn-ea"/>
                <a:cs typeface="+mn-cs"/>
              </a:rPr>
              <a:t> stump</a:t>
            </a:r>
          </a:p>
          <a:p>
            <a:r>
              <a:rPr lang="en-US" altLang="zh-TW" sz="1200" b="0" i="0" kern="1200" dirty="0">
                <a:solidFill>
                  <a:schemeClr val="tx1"/>
                </a:solidFill>
                <a:effectLst/>
                <a:latin typeface="+mn-lt"/>
                <a:ea typeface="+mn-ea"/>
                <a:cs typeface="+mn-cs"/>
              </a:rPr>
              <a:t>▪ Test it with the weighted dataset</a:t>
            </a:r>
          </a:p>
          <a:p>
            <a:r>
              <a:rPr lang="en-US" altLang="zh-TW" sz="1200" b="0" i="0" kern="1200" dirty="0">
                <a:solidFill>
                  <a:schemeClr val="tx1"/>
                </a:solidFill>
                <a:effectLst/>
                <a:latin typeface="+mn-lt"/>
                <a:ea typeface="+mn-ea"/>
                <a:cs typeface="+mn-cs"/>
              </a:rPr>
              <a:t>▪ If error &lt;= min </a:t>
            </a:r>
            <a:r>
              <a:rPr lang="en-US" altLang="zh-TW" sz="1200" b="0" i="0" kern="1200" dirty="0" err="1">
                <a:solidFill>
                  <a:schemeClr val="tx1"/>
                </a:solidFill>
                <a:effectLst/>
                <a:latin typeface="+mn-lt"/>
                <a:ea typeface="+mn-ea"/>
                <a:cs typeface="+mn-cs"/>
              </a:rPr>
              <a:t>minError</a:t>
            </a:r>
            <a:r>
              <a:rPr lang="zh-TW" altLang="en-US"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set this stump as the best stump</a:t>
            </a:r>
          </a:p>
          <a:p>
            <a:r>
              <a:rPr lang="en-US" altLang="zh-TW" sz="1200" b="0" i="0" kern="1200" dirty="0">
                <a:solidFill>
                  <a:schemeClr val="tx1"/>
                </a:solidFill>
                <a:effectLst/>
                <a:latin typeface="+mn-lt"/>
                <a:ea typeface="+mn-ea"/>
                <a:cs typeface="+mn-cs"/>
              </a:rPr>
              <a:t>▪ Return the best stump</a:t>
            </a:r>
          </a:p>
          <a:p>
            <a:r>
              <a:rPr lang="en-US" altLang="zh-TW" sz="1200" b="0" i="0" kern="1200" dirty="0">
                <a:solidFill>
                  <a:schemeClr val="tx1"/>
                </a:solidFill>
                <a:effectLst/>
                <a:latin typeface="+mn-lt"/>
                <a:ea typeface="+mn-ea"/>
                <a:cs typeface="+mn-cs"/>
              </a:rPr>
              <a:t>Decision stump</a:t>
            </a:r>
            <a:r>
              <a:rPr lang="zh-TW" altLang="en-US" sz="1200" b="0" i="0" kern="1200" dirty="0">
                <a:solidFill>
                  <a:schemeClr val="tx1"/>
                </a:solidFill>
                <a:effectLst/>
                <a:latin typeface="+mn-lt"/>
                <a:ea typeface="+mn-ea"/>
                <a:cs typeface="+mn-cs"/>
              </a:rPr>
              <a:t>實作</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分二類為例</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分段器</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應該只有我這樣命名，至少我覺得這樣很傳神</a:t>
            </a:r>
            <a:r>
              <a:rPr lang="en-US" altLang="zh-TW" sz="1200" b="0" i="0" kern="1200" dirty="0">
                <a:solidFill>
                  <a:schemeClr val="tx1"/>
                </a:solidFill>
                <a:effectLst/>
                <a:latin typeface="+mn-lt"/>
                <a:ea typeface="+mn-ea"/>
                <a:cs typeface="+mn-cs"/>
              </a:rPr>
              <a:t>XDD)</a:t>
            </a:r>
            <a:r>
              <a:rPr lang="zh-TW" altLang="en-US" sz="1200" b="0" i="0" kern="1200" dirty="0">
                <a:solidFill>
                  <a:schemeClr val="tx1"/>
                </a:solidFill>
                <a:effectLst/>
                <a:latin typeface="+mn-lt"/>
                <a:ea typeface="+mn-ea"/>
                <a:cs typeface="+mn-cs"/>
              </a:rPr>
              <a:t>：</a:t>
            </a:r>
          </a:p>
          <a:p>
            <a:r>
              <a:rPr lang="en-US" altLang="zh-TW" sz="1200" b="0" i="0" kern="1200" dirty="0">
                <a:solidFill>
                  <a:schemeClr val="tx1"/>
                </a:solidFill>
                <a:effectLst/>
                <a:latin typeface="+mn-lt"/>
                <a:ea typeface="+mn-ea"/>
                <a:cs typeface="+mn-cs"/>
              </a:rPr>
              <a:t>def </a:t>
            </a:r>
            <a:r>
              <a:rPr lang="en-US" altLang="zh-TW" sz="1200" b="0" i="0" kern="1200" dirty="0" err="1">
                <a:solidFill>
                  <a:schemeClr val="tx1"/>
                </a:solidFill>
                <a:effectLst/>
                <a:latin typeface="+mn-lt"/>
                <a:ea typeface="+mn-ea"/>
                <a:cs typeface="+mn-cs"/>
              </a:rPr>
              <a:t>stumpClassify</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dataMatrix,dimen,threshVal,threshIneq</a:t>
            </a:r>
            <a:r>
              <a:rPr lang="en-US" altLang="zh-TW" sz="1200" b="0" i="0" kern="1200" dirty="0">
                <a:solidFill>
                  <a:schemeClr val="tx1"/>
                </a:solidFill>
                <a:effectLst/>
                <a:latin typeface="+mn-lt"/>
                <a:ea typeface="+mn-ea"/>
                <a:cs typeface="+mn-cs"/>
              </a:rPr>
              <a:t>):</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retArray</a:t>
            </a:r>
            <a:r>
              <a:rPr lang="en-US" altLang="zh-TW" sz="1200" b="0" i="0" kern="1200" dirty="0">
                <a:solidFill>
                  <a:schemeClr val="tx1"/>
                </a:solidFill>
                <a:effectLst/>
                <a:latin typeface="+mn-lt"/>
                <a:ea typeface="+mn-ea"/>
                <a:cs typeface="+mn-cs"/>
              </a:rPr>
              <a:t> = </a:t>
            </a:r>
            <a:r>
              <a:rPr lang="en-US" altLang="zh-TW" sz="1200" b="0" i="0" kern="1200" dirty="0" err="1">
                <a:solidFill>
                  <a:schemeClr val="tx1"/>
                </a:solidFill>
                <a:effectLst/>
                <a:latin typeface="+mn-lt"/>
                <a:ea typeface="+mn-ea"/>
                <a:cs typeface="+mn-cs"/>
              </a:rPr>
              <a:t>np.ones</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np.shape</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dataMatrix</a:t>
            </a:r>
            <a:r>
              <a:rPr lang="en-US" altLang="zh-TW" sz="1200" b="0" i="0" kern="1200" dirty="0">
                <a:solidFill>
                  <a:schemeClr val="tx1"/>
                </a:solidFill>
                <a:effectLst/>
                <a:latin typeface="+mn-lt"/>
                <a:ea typeface="+mn-ea"/>
                <a:cs typeface="+mn-cs"/>
              </a:rPr>
              <a:t>)[0],1))</a:t>
            </a:r>
            <a:br>
              <a:rPr lang="en-US" altLang="zh-TW" sz="1200" b="0" i="0" kern="1200" dirty="0">
                <a:solidFill>
                  <a:schemeClr val="tx1"/>
                </a:solidFill>
                <a:effectLst/>
                <a:latin typeface="+mn-lt"/>
                <a:ea typeface="+mn-ea"/>
                <a:cs typeface="+mn-cs"/>
              </a:rPr>
            </a:br>
            <a:r>
              <a:rPr lang="en-US" altLang="zh-TW" sz="1200" b="0" i="0" kern="1200" dirty="0">
                <a:solidFill>
                  <a:schemeClr val="tx1"/>
                </a:solidFill>
                <a:effectLst/>
                <a:latin typeface="+mn-lt"/>
                <a:ea typeface="+mn-ea"/>
                <a:cs typeface="+mn-cs"/>
              </a:rPr>
              <a:t>if </a:t>
            </a:r>
            <a:r>
              <a:rPr lang="en-US" altLang="zh-TW" sz="1200" b="0" i="0" kern="1200" dirty="0" err="1">
                <a:solidFill>
                  <a:schemeClr val="tx1"/>
                </a:solidFill>
                <a:effectLst/>
                <a:latin typeface="+mn-lt"/>
                <a:ea typeface="+mn-ea"/>
                <a:cs typeface="+mn-cs"/>
              </a:rPr>
              <a:t>threshIneq</a:t>
            </a:r>
            <a:r>
              <a:rPr lang="en-US" altLang="zh-TW" sz="1200" b="0" i="0" kern="1200" dirty="0">
                <a:solidFill>
                  <a:schemeClr val="tx1"/>
                </a:solidFill>
                <a:effectLst/>
                <a:latin typeface="+mn-lt"/>
                <a:ea typeface="+mn-ea"/>
                <a:cs typeface="+mn-cs"/>
              </a:rPr>
              <a:t> == '</a:t>
            </a:r>
            <a:r>
              <a:rPr lang="en-US" altLang="zh-TW" sz="1200" b="0" i="0" kern="1200" dirty="0" err="1">
                <a:solidFill>
                  <a:schemeClr val="tx1"/>
                </a:solidFill>
                <a:effectLst/>
                <a:latin typeface="+mn-lt"/>
                <a:ea typeface="+mn-ea"/>
                <a:cs typeface="+mn-cs"/>
              </a:rPr>
              <a:t>lt</a:t>
            </a:r>
            <a:r>
              <a:rPr lang="en-US" altLang="zh-TW" sz="1200" b="0" i="0" kern="1200" dirty="0">
                <a:solidFill>
                  <a:schemeClr val="tx1"/>
                </a:solidFill>
                <a:effectLst/>
                <a:latin typeface="+mn-lt"/>
                <a:ea typeface="+mn-ea"/>
                <a:cs typeface="+mn-cs"/>
              </a:rPr>
              <a:t>':</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retArray</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dataMatrix</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dimen</a:t>
            </a:r>
            <a:r>
              <a:rPr lang="en-US" altLang="zh-TW" sz="1200" b="0" i="0" kern="1200" dirty="0">
                <a:solidFill>
                  <a:schemeClr val="tx1"/>
                </a:solidFill>
                <a:effectLst/>
                <a:latin typeface="+mn-lt"/>
                <a:ea typeface="+mn-ea"/>
                <a:cs typeface="+mn-cs"/>
              </a:rPr>
              <a:t>]&lt;=</a:t>
            </a:r>
            <a:r>
              <a:rPr lang="en-US" altLang="zh-TW" sz="1200" b="0" i="0" kern="1200" dirty="0" err="1">
                <a:solidFill>
                  <a:schemeClr val="tx1"/>
                </a:solidFill>
                <a:effectLst/>
                <a:latin typeface="+mn-lt"/>
                <a:ea typeface="+mn-ea"/>
                <a:cs typeface="+mn-cs"/>
              </a:rPr>
              <a:t>threshVal</a:t>
            </a:r>
            <a:r>
              <a:rPr lang="en-US" altLang="zh-TW" sz="1200" b="0" i="0" kern="1200" dirty="0">
                <a:solidFill>
                  <a:schemeClr val="tx1"/>
                </a:solidFill>
                <a:effectLst/>
                <a:latin typeface="+mn-lt"/>
                <a:ea typeface="+mn-ea"/>
                <a:cs typeface="+mn-cs"/>
              </a:rPr>
              <a:t>] =-1</a:t>
            </a:r>
            <a:br>
              <a:rPr lang="en-US" altLang="zh-TW" sz="1200" b="0" i="0" kern="1200" dirty="0">
                <a:solidFill>
                  <a:schemeClr val="tx1"/>
                </a:solidFill>
                <a:effectLst/>
                <a:latin typeface="+mn-lt"/>
                <a:ea typeface="+mn-ea"/>
                <a:cs typeface="+mn-cs"/>
              </a:rPr>
            </a:br>
            <a:r>
              <a:rPr lang="en-US" altLang="zh-TW" sz="1200" b="0" i="0" kern="1200" dirty="0">
                <a:solidFill>
                  <a:schemeClr val="tx1"/>
                </a:solidFill>
                <a:effectLst/>
                <a:latin typeface="+mn-lt"/>
                <a:ea typeface="+mn-ea"/>
                <a:cs typeface="+mn-cs"/>
              </a:rPr>
              <a:t>else:</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retArray</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dataMatrix</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dimen</a:t>
            </a:r>
            <a:r>
              <a:rPr lang="en-US" altLang="zh-TW" sz="1200" b="0" i="0" kern="1200" dirty="0">
                <a:solidFill>
                  <a:schemeClr val="tx1"/>
                </a:solidFill>
                <a:effectLst/>
                <a:latin typeface="+mn-lt"/>
                <a:ea typeface="+mn-ea"/>
                <a:cs typeface="+mn-cs"/>
              </a:rPr>
              <a:t>]&gt;</a:t>
            </a:r>
            <a:r>
              <a:rPr lang="en-US" altLang="zh-TW" sz="1200" b="0" i="0" kern="1200" dirty="0" err="1">
                <a:solidFill>
                  <a:schemeClr val="tx1"/>
                </a:solidFill>
                <a:effectLst/>
                <a:latin typeface="+mn-lt"/>
                <a:ea typeface="+mn-ea"/>
                <a:cs typeface="+mn-cs"/>
              </a:rPr>
              <a:t>threshVal</a:t>
            </a:r>
            <a:r>
              <a:rPr lang="en-US" altLang="zh-TW" sz="1200" b="0" i="0" kern="1200" dirty="0">
                <a:solidFill>
                  <a:schemeClr val="tx1"/>
                </a:solidFill>
                <a:effectLst/>
                <a:latin typeface="+mn-lt"/>
                <a:ea typeface="+mn-ea"/>
                <a:cs typeface="+mn-cs"/>
              </a:rPr>
              <a:t>] =-1</a:t>
            </a:r>
            <a:br>
              <a:rPr lang="en-US" altLang="zh-TW" sz="1200" b="0" i="0" kern="1200" dirty="0">
                <a:solidFill>
                  <a:schemeClr val="tx1"/>
                </a:solidFill>
                <a:effectLst/>
                <a:latin typeface="+mn-lt"/>
                <a:ea typeface="+mn-ea"/>
                <a:cs typeface="+mn-cs"/>
              </a:rPr>
            </a:br>
            <a:r>
              <a:rPr lang="en-US" altLang="zh-TW" sz="1200" b="0" i="0" kern="1200" dirty="0">
                <a:solidFill>
                  <a:schemeClr val="tx1"/>
                </a:solidFill>
                <a:effectLst/>
                <a:latin typeface="+mn-lt"/>
                <a:ea typeface="+mn-ea"/>
                <a:cs typeface="+mn-cs"/>
              </a:rPr>
              <a:t>return </a:t>
            </a:r>
            <a:r>
              <a:rPr lang="en-US" altLang="zh-TW" sz="1200" b="0" i="0" kern="1200" dirty="0" err="1">
                <a:solidFill>
                  <a:schemeClr val="tx1"/>
                </a:solidFill>
                <a:effectLst/>
                <a:latin typeface="+mn-lt"/>
                <a:ea typeface="+mn-ea"/>
                <a:cs typeface="+mn-cs"/>
              </a:rPr>
              <a:t>retArray</a:t>
            </a:r>
            <a:r>
              <a:rPr lang="zh-TW" altLang="en-US" sz="1200" b="0" i="0" kern="1200" dirty="0">
                <a:solidFill>
                  <a:schemeClr val="tx1"/>
                </a:solidFill>
                <a:effectLst/>
                <a:latin typeface="+mn-lt"/>
                <a:ea typeface="+mn-ea"/>
                <a:cs typeface="+mn-cs"/>
              </a:rPr>
              <a:t>其中，</a:t>
            </a:r>
            <a:r>
              <a:rPr lang="en-US" altLang="zh-TW" sz="1200" b="0" i="0" kern="1200" dirty="0" err="1">
                <a:solidFill>
                  <a:schemeClr val="tx1"/>
                </a:solidFill>
                <a:effectLst/>
                <a:latin typeface="+mn-lt"/>
                <a:ea typeface="+mn-ea"/>
                <a:cs typeface="+mn-cs"/>
              </a:rPr>
              <a:t>dataMatrix</a:t>
            </a:r>
            <a:r>
              <a:rPr lang="zh-TW" altLang="en-US" sz="1200" b="0" i="0" kern="1200" dirty="0">
                <a:solidFill>
                  <a:schemeClr val="tx1"/>
                </a:solidFill>
                <a:effectLst/>
                <a:latin typeface="+mn-lt"/>
                <a:ea typeface="+mn-ea"/>
                <a:cs typeface="+mn-cs"/>
              </a:rPr>
              <a:t>為輸入數據，</a:t>
            </a:r>
            <a:r>
              <a:rPr lang="en-US" altLang="zh-TW" sz="1200" b="0" i="0" kern="1200" dirty="0" err="1">
                <a:solidFill>
                  <a:schemeClr val="tx1"/>
                </a:solidFill>
                <a:effectLst/>
                <a:latin typeface="+mn-lt"/>
                <a:ea typeface="+mn-ea"/>
                <a:cs typeface="+mn-cs"/>
              </a:rPr>
              <a:t>dimem</a:t>
            </a:r>
            <a:r>
              <a:rPr lang="zh-TW" altLang="en-US" sz="1200" b="0" i="0" kern="1200" dirty="0">
                <a:solidFill>
                  <a:schemeClr val="tx1"/>
                </a:solidFill>
                <a:effectLst/>
                <a:latin typeface="+mn-lt"/>
                <a:ea typeface="+mn-ea"/>
                <a:cs typeface="+mn-cs"/>
              </a:rPr>
              <a:t>為檢查的維度輸入</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x</a:t>
            </a:r>
            <a:r>
              <a:rPr lang="zh-TW" altLang="en-US" sz="1200" b="0" i="0" kern="1200" dirty="0">
                <a:solidFill>
                  <a:schemeClr val="tx1"/>
                </a:solidFill>
                <a:effectLst/>
                <a:latin typeface="+mn-lt"/>
                <a:ea typeface="+mn-ea"/>
                <a:cs typeface="+mn-cs"/>
              </a:rPr>
              <a:t>軸、</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y</a:t>
            </a:r>
            <a:r>
              <a:rPr lang="zh-TW" altLang="en-US" sz="1200" b="0" i="0" kern="1200" dirty="0">
                <a:solidFill>
                  <a:schemeClr val="tx1"/>
                </a:solidFill>
                <a:effectLst/>
                <a:latin typeface="+mn-lt"/>
                <a:ea typeface="+mn-ea"/>
                <a:cs typeface="+mn-cs"/>
              </a:rPr>
              <a:t>軸</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threshVal</a:t>
            </a:r>
            <a:r>
              <a:rPr lang="zh-TW" altLang="en-US" sz="1200" b="0" i="0" kern="1200" dirty="0">
                <a:solidFill>
                  <a:schemeClr val="tx1"/>
                </a:solidFill>
                <a:effectLst/>
                <a:latin typeface="+mn-lt"/>
                <a:ea typeface="+mn-ea"/>
                <a:cs typeface="+mn-cs"/>
              </a:rPr>
              <a:t>為分割值，以此做分割分類的依據，</a:t>
            </a:r>
            <a:r>
              <a:rPr lang="en-US" altLang="zh-TW" sz="1200" b="0" i="0" kern="1200" dirty="0" err="1">
                <a:solidFill>
                  <a:schemeClr val="tx1"/>
                </a:solidFill>
                <a:effectLst/>
                <a:latin typeface="+mn-lt"/>
                <a:ea typeface="+mn-ea"/>
                <a:cs typeface="+mn-cs"/>
              </a:rPr>
              <a:t>threshIneq</a:t>
            </a:r>
            <a:r>
              <a:rPr lang="zh-TW" altLang="en-US" sz="1200" b="0" i="0" kern="1200" dirty="0">
                <a:solidFill>
                  <a:schemeClr val="tx1"/>
                </a:solidFill>
                <a:effectLst/>
                <a:latin typeface="+mn-lt"/>
                <a:ea typeface="+mn-ea"/>
                <a:cs typeface="+mn-cs"/>
              </a:rPr>
              <a:t>為目前要檢查的符號</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建立樹：</a:t>
            </a:r>
          </a:p>
          <a:p>
            <a:r>
              <a:rPr lang="en-US" altLang="zh-TW" sz="1200" b="0" i="0" kern="1200" dirty="0">
                <a:solidFill>
                  <a:schemeClr val="tx1"/>
                </a:solidFill>
                <a:effectLst/>
                <a:latin typeface="+mn-lt"/>
                <a:ea typeface="+mn-ea"/>
                <a:cs typeface="+mn-cs"/>
              </a:rPr>
              <a:t>def </a:t>
            </a:r>
            <a:r>
              <a:rPr lang="en-US" altLang="zh-TW" sz="1200" b="0" i="0" kern="1200" dirty="0" err="1">
                <a:solidFill>
                  <a:schemeClr val="tx1"/>
                </a:solidFill>
                <a:effectLst/>
                <a:latin typeface="+mn-lt"/>
                <a:ea typeface="+mn-ea"/>
                <a:cs typeface="+mn-cs"/>
              </a:rPr>
              <a:t>buildStump</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dataArr</a:t>
            </a:r>
            <a:r>
              <a:rPr lang="en-US" altLang="zh-TW" sz="1200" b="0" i="0" kern="1200" dirty="0">
                <a:solidFill>
                  <a:schemeClr val="tx1"/>
                </a:solidFill>
                <a:effectLst/>
                <a:latin typeface="+mn-lt"/>
                <a:ea typeface="+mn-ea"/>
                <a:cs typeface="+mn-cs"/>
              </a:rPr>
              <a:t>, </a:t>
            </a:r>
            <a:r>
              <a:rPr lang="en-US" altLang="zh-TW" sz="1200" b="0" i="0" kern="1200" dirty="0" err="1">
                <a:solidFill>
                  <a:schemeClr val="tx1"/>
                </a:solidFill>
                <a:effectLst/>
                <a:latin typeface="+mn-lt"/>
                <a:ea typeface="+mn-ea"/>
                <a:cs typeface="+mn-cs"/>
              </a:rPr>
              <a:t>classLabels,D</a:t>
            </a:r>
            <a:r>
              <a:rPr lang="en-US" altLang="zh-TW" sz="1200" b="0" i="0" kern="1200" dirty="0">
                <a:solidFill>
                  <a:schemeClr val="tx1"/>
                </a:solidFill>
                <a:effectLst/>
                <a:latin typeface="+mn-lt"/>
                <a:ea typeface="+mn-ea"/>
                <a:cs typeface="+mn-cs"/>
              </a:rPr>
              <a:t>):</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dataMatrix</a:t>
            </a:r>
            <a:r>
              <a:rPr lang="en-US" altLang="zh-TW" sz="1200" b="0" i="0" kern="1200" dirty="0">
                <a:solidFill>
                  <a:schemeClr val="tx1"/>
                </a:solidFill>
                <a:effectLst/>
                <a:latin typeface="+mn-lt"/>
                <a:ea typeface="+mn-ea"/>
                <a:cs typeface="+mn-cs"/>
              </a:rPr>
              <a:t> = </a:t>
            </a:r>
            <a:r>
              <a:rPr lang="en-US" altLang="zh-TW" sz="1200" b="0" i="0" kern="1200" dirty="0" err="1">
                <a:solidFill>
                  <a:schemeClr val="tx1"/>
                </a:solidFill>
                <a:effectLst/>
                <a:latin typeface="+mn-lt"/>
                <a:ea typeface="+mn-ea"/>
                <a:cs typeface="+mn-cs"/>
              </a:rPr>
              <a:t>np.mat</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dataArr</a:t>
            </a:r>
            <a:r>
              <a:rPr lang="en-US" altLang="zh-TW" sz="1200" b="0" i="0" kern="1200" dirty="0">
                <a:solidFill>
                  <a:schemeClr val="tx1"/>
                </a:solidFill>
                <a:effectLst/>
                <a:latin typeface="+mn-lt"/>
                <a:ea typeface="+mn-ea"/>
                <a:cs typeface="+mn-cs"/>
              </a:rPr>
              <a:t>)</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labelMat</a:t>
            </a:r>
            <a:r>
              <a:rPr lang="en-US" altLang="zh-TW" sz="1200" b="0" i="0" kern="1200" dirty="0">
                <a:solidFill>
                  <a:schemeClr val="tx1"/>
                </a:solidFill>
                <a:effectLst/>
                <a:latin typeface="+mn-lt"/>
                <a:ea typeface="+mn-ea"/>
                <a:cs typeface="+mn-cs"/>
              </a:rPr>
              <a:t> = </a:t>
            </a:r>
            <a:r>
              <a:rPr lang="en-US" altLang="zh-TW" sz="1200" b="0" i="0" kern="1200" dirty="0" err="1">
                <a:solidFill>
                  <a:schemeClr val="tx1"/>
                </a:solidFill>
                <a:effectLst/>
                <a:latin typeface="+mn-lt"/>
                <a:ea typeface="+mn-ea"/>
                <a:cs typeface="+mn-cs"/>
              </a:rPr>
              <a:t>np.mat</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classLabels</a:t>
            </a:r>
            <a:r>
              <a:rPr lang="en-US" altLang="zh-TW" sz="1200" b="0" i="0" kern="1200" dirty="0">
                <a:solidFill>
                  <a:schemeClr val="tx1"/>
                </a:solidFill>
                <a:effectLst/>
                <a:latin typeface="+mn-lt"/>
                <a:ea typeface="+mn-ea"/>
                <a:cs typeface="+mn-cs"/>
              </a:rPr>
              <a:t>).T</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m,n</a:t>
            </a:r>
            <a:r>
              <a:rPr lang="en-US" altLang="zh-TW" sz="1200" b="0" i="0" kern="1200" dirty="0">
                <a:solidFill>
                  <a:schemeClr val="tx1"/>
                </a:solidFill>
                <a:effectLst/>
                <a:latin typeface="+mn-lt"/>
                <a:ea typeface="+mn-ea"/>
                <a:cs typeface="+mn-cs"/>
              </a:rPr>
              <a:t> = </a:t>
            </a:r>
            <a:r>
              <a:rPr lang="en-US" altLang="zh-TW" sz="1200" b="0" i="0" kern="1200" dirty="0" err="1">
                <a:solidFill>
                  <a:schemeClr val="tx1"/>
                </a:solidFill>
                <a:effectLst/>
                <a:latin typeface="+mn-lt"/>
                <a:ea typeface="+mn-ea"/>
                <a:cs typeface="+mn-cs"/>
              </a:rPr>
              <a:t>np.shape</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dataMatrix</a:t>
            </a:r>
            <a:r>
              <a:rPr lang="en-US" altLang="zh-TW" sz="1200" b="0" i="0" kern="1200" dirty="0">
                <a:solidFill>
                  <a:schemeClr val="tx1"/>
                </a:solidFill>
                <a:effectLst/>
                <a:latin typeface="+mn-lt"/>
                <a:ea typeface="+mn-ea"/>
                <a:cs typeface="+mn-cs"/>
              </a:rPr>
              <a:t>)</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numSteps</a:t>
            </a:r>
            <a:r>
              <a:rPr lang="en-US" altLang="zh-TW" sz="1200" b="0" i="0" kern="1200" dirty="0">
                <a:solidFill>
                  <a:schemeClr val="tx1"/>
                </a:solidFill>
                <a:effectLst/>
                <a:latin typeface="+mn-lt"/>
                <a:ea typeface="+mn-ea"/>
                <a:cs typeface="+mn-cs"/>
              </a:rPr>
              <a:t> = 100.0</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bestStump,bestClasEst</a:t>
            </a:r>
            <a:r>
              <a:rPr lang="en-US" altLang="zh-TW" sz="1200" b="0" i="0" kern="1200" dirty="0">
                <a:solidFill>
                  <a:schemeClr val="tx1"/>
                </a:solidFill>
                <a:effectLst/>
                <a:latin typeface="+mn-lt"/>
                <a:ea typeface="+mn-ea"/>
                <a:cs typeface="+mn-cs"/>
              </a:rPr>
              <a:t> = {},</a:t>
            </a:r>
            <a:r>
              <a:rPr lang="en-US" altLang="zh-TW" sz="1200" b="0" i="0" kern="1200" dirty="0" err="1">
                <a:solidFill>
                  <a:schemeClr val="tx1"/>
                </a:solidFill>
                <a:effectLst/>
                <a:latin typeface="+mn-lt"/>
                <a:ea typeface="+mn-ea"/>
                <a:cs typeface="+mn-cs"/>
              </a:rPr>
              <a:t>np.mat</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np.zeros</a:t>
            </a:r>
            <a:r>
              <a:rPr lang="en-US" altLang="zh-TW" sz="1200" b="0" i="0" kern="1200" dirty="0">
                <a:solidFill>
                  <a:schemeClr val="tx1"/>
                </a:solidFill>
                <a:effectLst/>
                <a:latin typeface="+mn-lt"/>
                <a:ea typeface="+mn-ea"/>
                <a:cs typeface="+mn-cs"/>
              </a:rPr>
              <a:t>((m,1)))</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minError</a:t>
            </a:r>
            <a:r>
              <a:rPr lang="en-US" altLang="zh-TW" sz="1200" b="0" i="0" kern="1200" dirty="0">
                <a:solidFill>
                  <a:schemeClr val="tx1"/>
                </a:solidFill>
                <a:effectLst/>
                <a:latin typeface="+mn-lt"/>
                <a:ea typeface="+mn-ea"/>
                <a:cs typeface="+mn-cs"/>
              </a:rPr>
              <a:t> = float("inf")</a:t>
            </a:r>
            <a:r>
              <a:rPr lang="zh-TW" altLang="en-US" sz="1200" b="0" i="0" kern="1200" dirty="0">
                <a:solidFill>
                  <a:schemeClr val="tx1"/>
                </a:solidFill>
                <a:effectLst/>
                <a:latin typeface="+mn-lt"/>
                <a:ea typeface="+mn-ea"/>
                <a:cs typeface="+mn-cs"/>
              </a:rPr>
              <a:t>其中，</a:t>
            </a:r>
            <a:r>
              <a:rPr lang="en-US" altLang="zh-TW" sz="1200" b="0" i="0" kern="1200" dirty="0" err="1">
                <a:solidFill>
                  <a:schemeClr val="tx1"/>
                </a:solidFill>
                <a:effectLst/>
                <a:latin typeface="+mn-lt"/>
                <a:ea typeface="+mn-ea"/>
                <a:cs typeface="+mn-cs"/>
              </a:rPr>
              <a:t>dataArr</a:t>
            </a:r>
            <a:r>
              <a:rPr lang="zh-TW" altLang="en-US" sz="1200" b="0" i="0" kern="1200" dirty="0">
                <a:solidFill>
                  <a:schemeClr val="tx1"/>
                </a:solidFill>
                <a:effectLst/>
                <a:latin typeface="+mn-lt"/>
                <a:ea typeface="+mn-ea"/>
                <a:cs typeface="+mn-cs"/>
              </a:rPr>
              <a:t>為資料矩陣、</a:t>
            </a:r>
            <a:r>
              <a:rPr lang="en-US" altLang="zh-TW" sz="1200" b="0" i="0" kern="1200" dirty="0" err="1">
                <a:solidFill>
                  <a:schemeClr val="tx1"/>
                </a:solidFill>
                <a:effectLst/>
                <a:latin typeface="+mn-lt"/>
                <a:ea typeface="+mn-ea"/>
                <a:cs typeface="+mn-cs"/>
              </a:rPr>
              <a:t>classLabels</a:t>
            </a:r>
            <a:r>
              <a:rPr lang="zh-TW" altLang="en-US" sz="1200" b="0" i="0" kern="1200" dirty="0">
                <a:solidFill>
                  <a:schemeClr val="tx1"/>
                </a:solidFill>
                <a:effectLst/>
                <a:latin typeface="+mn-lt"/>
                <a:ea typeface="+mn-ea"/>
                <a:cs typeface="+mn-cs"/>
              </a:rPr>
              <a:t>為標記矩陣，</a:t>
            </a:r>
            <a:r>
              <a:rPr lang="en-US" altLang="zh-TW" sz="1200" b="0" i="0" kern="1200" dirty="0">
                <a:solidFill>
                  <a:schemeClr val="tx1"/>
                </a:solidFill>
                <a:effectLst/>
                <a:latin typeface="+mn-lt"/>
                <a:ea typeface="+mn-ea"/>
                <a:cs typeface="+mn-cs"/>
              </a:rPr>
              <a:t>D</a:t>
            </a:r>
            <a:r>
              <a:rPr lang="zh-TW" altLang="en-US" sz="1200" b="0" i="0" kern="1200" dirty="0">
                <a:solidFill>
                  <a:schemeClr val="tx1"/>
                </a:solidFill>
                <a:effectLst/>
                <a:latin typeface="+mn-lt"/>
                <a:ea typeface="+mn-ea"/>
                <a:cs typeface="+mn-cs"/>
              </a:rPr>
              <a:t>為分布權重，</a:t>
            </a:r>
            <a:r>
              <a:rPr lang="en-US" altLang="zh-TW" sz="1200" b="0" i="0" kern="1200" dirty="0" err="1">
                <a:solidFill>
                  <a:schemeClr val="tx1"/>
                </a:solidFill>
                <a:effectLst/>
                <a:latin typeface="+mn-lt"/>
                <a:ea typeface="+mn-ea"/>
                <a:cs typeface="+mn-cs"/>
              </a:rPr>
              <a:t>numSteps</a:t>
            </a:r>
            <a:r>
              <a:rPr lang="zh-TW" altLang="en-US" sz="1200" b="0" i="0" kern="1200" dirty="0">
                <a:solidFill>
                  <a:schemeClr val="tx1"/>
                </a:solidFill>
                <a:effectLst/>
                <a:latin typeface="+mn-lt"/>
                <a:ea typeface="+mn-ea"/>
                <a:cs typeface="+mn-cs"/>
              </a:rPr>
              <a:t>為</a:t>
            </a:r>
            <a:r>
              <a:rPr lang="en-US" altLang="zh-TW" sz="1200" b="0" i="0" kern="1200" dirty="0" err="1">
                <a:solidFill>
                  <a:schemeClr val="tx1"/>
                </a:solidFill>
                <a:effectLst/>
                <a:latin typeface="+mn-lt"/>
                <a:ea typeface="+mn-ea"/>
                <a:cs typeface="+mn-cs"/>
              </a:rPr>
              <a:t>threshVal</a:t>
            </a:r>
            <a:r>
              <a:rPr lang="zh-TW" altLang="en-US" sz="1200" b="0" i="0" kern="1200" dirty="0">
                <a:solidFill>
                  <a:schemeClr val="tx1"/>
                </a:solidFill>
                <a:effectLst/>
                <a:latin typeface="+mn-lt"/>
                <a:ea typeface="+mn-ea"/>
                <a:cs typeface="+mn-cs"/>
              </a:rPr>
              <a:t>移動的步數，數字越大一步越小，如下圖。</a:t>
            </a:r>
          </a:p>
          <a:p>
            <a:r>
              <a:rPr lang="en-US" altLang="zh-TW" sz="1200" b="0" i="0" kern="1200" dirty="0">
                <a:solidFill>
                  <a:schemeClr val="tx1"/>
                </a:solidFill>
                <a:effectLst/>
                <a:latin typeface="+mn-lt"/>
                <a:ea typeface="+mn-ea"/>
                <a:cs typeface="+mn-cs"/>
              </a:rPr>
              <a:t>for </a:t>
            </a:r>
            <a:r>
              <a:rPr lang="en-US" altLang="zh-TW" sz="1200" b="0" i="0"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 in range(n):</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rangMin</a:t>
            </a:r>
            <a:r>
              <a:rPr lang="en-US" altLang="zh-TW" sz="1200" b="0" i="0" kern="1200" dirty="0">
                <a:solidFill>
                  <a:schemeClr val="tx1"/>
                </a:solidFill>
                <a:effectLst/>
                <a:latin typeface="+mn-lt"/>
                <a:ea typeface="+mn-ea"/>
                <a:cs typeface="+mn-cs"/>
              </a:rPr>
              <a:t> = </a:t>
            </a:r>
            <a:r>
              <a:rPr lang="en-US" altLang="zh-TW" sz="1200" b="0" i="0" kern="1200" dirty="0" err="1">
                <a:solidFill>
                  <a:schemeClr val="tx1"/>
                </a:solidFill>
                <a:effectLst/>
                <a:latin typeface="+mn-lt"/>
                <a:ea typeface="+mn-ea"/>
                <a:cs typeface="+mn-cs"/>
              </a:rPr>
              <a:t>dataMatrix</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].min()</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rangMax</a:t>
            </a:r>
            <a:r>
              <a:rPr lang="en-US" altLang="zh-TW" sz="1200" b="0" i="0" kern="1200" dirty="0">
                <a:solidFill>
                  <a:schemeClr val="tx1"/>
                </a:solidFill>
                <a:effectLst/>
                <a:latin typeface="+mn-lt"/>
                <a:ea typeface="+mn-ea"/>
                <a:cs typeface="+mn-cs"/>
              </a:rPr>
              <a:t> = </a:t>
            </a:r>
            <a:r>
              <a:rPr lang="en-US" altLang="zh-TW" sz="1200" b="0" i="0" kern="1200" dirty="0" err="1">
                <a:solidFill>
                  <a:schemeClr val="tx1"/>
                </a:solidFill>
                <a:effectLst/>
                <a:latin typeface="+mn-lt"/>
                <a:ea typeface="+mn-ea"/>
                <a:cs typeface="+mn-cs"/>
              </a:rPr>
              <a:t>dataMatrix</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].max()</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stepSize</a:t>
            </a:r>
            <a:r>
              <a:rPr lang="en-US" altLang="zh-TW" sz="1200" b="0" i="0" kern="1200" dirty="0">
                <a:solidFill>
                  <a:schemeClr val="tx1"/>
                </a:solidFill>
                <a:effectLst/>
                <a:latin typeface="+mn-lt"/>
                <a:ea typeface="+mn-ea"/>
                <a:cs typeface="+mn-cs"/>
              </a:rPr>
              <a:t> = (</a:t>
            </a:r>
            <a:r>
              <a:rPr lang="en-US" altLang="zh-TW" sz="1200" b="0" i="0" kern="1200" dirty="0" err="1">
                <a:solidFill>
                  <a:schemeClr val="tx1"/>
                </a:solidFill>
                <a:effectLst/>
                <a:latin typeface="+mn-lt"/>
                <a:ea typeface="+mn-ea"/>
                <a:cs typeface="+mn-cs"/>
              </a:rPr>
              <a:t>rangMax</a:t>
            </a:r>
            <a:r>
              <a:rPr lang="en-US" altLang="zh-TW" sz="1200" b="0" i="0" kern="1200" dirty="0">
                <a:solidFill>
                  <a:schemeClr val="tx1"/>
                </a:solidFill>
                <a:effectLst/>
                <a:latin typeface="+mn-lt"/>
                <a:ea typeface="+mn-ea"/>
                <a:cs typeface="+mn-cs"/>
              </a:rPr>
              <a:t> - </a:t>
            </a:r>
            <a:r>
              <a:rPr lang="en-US" altLang="zh-TW" sz="1200" b="0" i="0" kern="1200" dirty="0" err="1">
                <a:solidFill>
                  <a:schemeClr val="tx1"/>
                </a:solidFill>
                <a:effectLst/>
                <a:latin typeface="+mn-lt"/>
                <a:ea typeface="+mn-ea"/>
                <a:cs typeface="+mn-cs"/>
              </a:rPr>
              <a:t>rangMin</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numSteps</a:t>
            </a:r>
            <a:r>
              <a:rPr lang="zh-TW" altLang="en-US" sz="1200" b="0" i="0" kern="1200" dirty="0">
                <a:solidFill>
                  <a:schemeClr val="tx1"/>
                </a:solidFill>
                <a:effectLst/>
                <a:latin typeface="+mn-lt"/>
                <a:ea typeface="+mn-ea"/>
                <a:cs typeface="+mn-cs"/>
              </a:rPr>
              <a:t>決定看不同軸情況下的步伐大小。</a:t>
            </a:r>
          </a:p>
          <a:p>
            <a:r>
              <a:rPr lang="en-US" altLang="zh-TW" sz="1200" b="0" i="0" kern="1200" dirty="0" err="1">
                <a:solidFill>
                  <a:schemeClr val="tx1"/>
                </a:solidFill>
                <a:effectLst/>
                <a:latin typeface="+mn-lt"/>
                <a:ea typeface="+mn-ea"/>
                <a:cs typeface="+mn-cs"/>
              </a:rPr>
              <a:t>stepSize</a:t>
            </a:r>
            <a:r>
              <a:rPr lang="en-US" altLang="zh-TW" sz="1200" b="0" i="0" kern="1200" dirty="0">
                <a:solidFill>
                  <a:schemeClr val="tx1"/>
                </a:solidFill>
                <a:effectLst/>
                <a:latin typeface="+mn-lt"/>
                <a:ea typeface="+mn-ea"/>
                <a:cs typeface="+mn-cs"/>
              </a:rPr>
              <a:t> = (</a:t>
            </a:r>
            <a:r>
              <a:rPr lang="en-US" altLang="zh-TW" sz="1200" b="0" i="0" kern="1200" dirty="0" err="1">
                <a:solidFill>
                  <a:schemeClr val="tx1"/>
                </a:solidFill>
                <a:effectLst/>
                <a:latin typeface="+mn-lt"/>
                <a:ea typeface="+mn-ea"/>
                <a:cs typeface="+mn-cs"/>
              </a:rPr>
              <a:t>rangMax</a:t>
            </a:r>
            <a:r>
              <a:rPr lang="en-US" altLang="zh-TW" sz="1200" b="0" i="0" kern="1200" dirty="0">
                <a:solidFill>
                  <a:schemeClr val="tx1"/>
                </a:solidFill>
                <a:effectLst/>
                <a:latin typeface="+mn-lt"/>
                <a:ea typeface="+mn-ea"/>
                <a:cs typeface="+mn-cs"/>
              </a:rPr>
              <a:t> - </a:t>
            </a:r>
            <a:r>
              <a:rPr lang="en-US" altLang="zh-TW" sz="1200" b="0" i="0" kern="1200" dirty="0" err="1">
                <a:solidFill>
                  <a:schemeClr val="tx1"/>
                </a:solidFill>
                <a:effectLst/>
                <a:latin typeface="+mn-lt"/>
                <a:ea typeface="+mn-ea"/>
                <a:cs typeface="+mn-cs"/>
              </a:rPr>
              <a:t>rangMin</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numSteps</a:t>
            </a:r>
            <a:br>
              <a:rPr lang="en-US" altLang="zh-TW" sz="1200" b="0" i="0" kern="1200" dirty="0">
                <a:solidFill>
                  <a:schemeClr val="tx1"/>
                </a:solidFill>
                <a:effectLst/>
                <a:latin typeface="+mn-lt"/>
                <a:ea typeface="+mn-ea"/>
                <a:cs typeface="+mn-cs"/>
              </a:rPr>
            </a:br>
            <a:r>
              <a:rPr lang="en-US" altLang="zh-TW" sz="1200" b="0" i="0" kern="1200" dirty="0">
                <a:solidFill>
                  <a:schemeClr val="tx1"/>
                </a:solidFill>
                <a:effectLst/>
                <a:latin typeface="+mn-lt"/>
                <a:ea typeface="+mn-ea"/>
                <a:cs typeface="+mn-cs"/>
              </a:rPr>
              <a:t>for j in range(-1,int(</a:t>
            </a:r>
            <a:r>
              <a:rPr lang="en-US" altLang="zh-TW" sz="1200" b="0" i="0" kern="1200" dirty="0" err="1">
                <a:solidFill>
                  <a:schemeClr val="tx1"/>
                </a:solidFill>
                <a:effectLst/>
                <a:latin typeface="+mn-lt"/>
                <a:ea typeface="+mn-ea"/>
                <a:cs typeface="+mn-cs"/>
              </a:rPr>
              <a:t>numSteps</a:t>
            </a:r>
            <a:r>
              <a:rPr lang="en-US" altLang="zh-TW" sz="1200" b="0" i="0" kern="1200" dirty="0">
                <a:solidFill>
                  <a:schemeClr val="tx1"/>
                </a:solidFill>
                <a:effectLst/>
                <a:latin typeface="+mn-lt"/>
                <a:ea typeface="+mn-ea"/>
                <a:cs typeface="+mn-cs"/>
              </a:rPr>
              <a:t>)+1):</a:t>
            </a:r>
            <a:br>
              <a:rPr lang="en-US" altLang="zh-TW" sz="1200" b="0" i="0" kern="1200" dirty="0">
                <a:solidFill>
                  <a:schemeClr val="tx1"/>
                </a:solidFill>
                <a:effectLst/>
                <a:latin typeface="+mn-lt"/>
                <a:ea typeface="+mn-ea"/>
                <a:cs typeface="+mn-cs"/>
              </a:rPr>
            </a:br>
            <a:r>
              <a:rPr lang="en-US" altLang="zh-TW" sz="1200" b="0" i="0" kern="1200" dirty="0">
                <a:solidFill>
                  <a:schemeClr val="tx1"/>
                </a:solidFill>
                <a:effectLst/>
                <a:latin typeface="+mn-lt"/>
                <a:ea typeface="+mn-ea"/>
                <a:cs typeface="+mn-cs"/>
              </a:rPr>
              <a:t>for inequal in ['</a:t>
            </a:r>
            <a:r>
              <a:rPr lang="en-US" altLang="zh-TW" sz="1200" b="0" i="0" kern="1200" dirty="0" err="1">
                <a:solidFill>
                  <a:schemeClr val="tx1"/>
                </a:solidFill>
                <a:effectLst/>
                <a:latin typeface="+mn-lt"/>
                <a:ea typeface="+mn-ea"/>
                <a:cs typeface="+mn-cs"/>
              </a:rPr>
              <a:t>lt</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gt</a:t>
            </a:r>
            <a:r>
              <a:rPr lang="en-US" altLang="zh-TW" sz="1200" b="0" i="0" kern="1200" dirty="0">
                <a:solidFill>
                  <a:schemeClr val="tx1"/>
                </a:solidFill>
                <a:effectLst/>
                <a:latin typeface="+mn-lt"/>
                <a:ea typeface="+mn-ea"/>
                <a:cs typeface="+mn-cs"/>
              </a:rPr>
              <a:t>']:</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threshVal</a:t>
            </a:r>
            <a:r>
              <a:rPr lang="en-US" altLang="zh-TW" sz="1200" b="0" i="0" kern="1200" dirty="0">
                <a:solidFill>
                  <a:schemeClr val="tx1"/>
                </a:solidFill>
                <a:effectLst/>
                <a:latin typeface="+mn-lt"/>
                <a:ea typeface="+mn-ea"/>
                <a:cs typeface="+mn-cs"/>
              </a:rPr>
              <a:t> = (</a:t>
            </a:r>
            <a:r>
              <a:rPr lang="en-US" altLang="zh-TW" sz="1200" b="0" i="0" kern="1200" dirty="0" err="1">
                <a:solidFill>
                  <a:schemeClr val="tx1"/>
                </a:solidFill>
                <a:effectLst/>
                <a:latin typeface="+mn-lt"/>
                <a:ea typeface="+mn-ea"/>
                <a:cs typeface="+mn-cs"/>
              </a:rPr>
              <a:t>rangMin</a:t>
            </a:r>
            <a:r>
              <a:rPr lang="en-US" altLang="zh-TW" sz="1200" b="0" i="0" kern="1200" dirty="0">
                <a:solidFill>
                  <a:schemeClr val="tx1"/>
                </a:solidFill>
                <a:effectLst/>
                <a:latin typeface="+mn-lt"/>
                <a:ea typeface="+mn-ea"/>
                <a:cs typeface="+mn-cs"/>
              </a:rPr>
              <a:t> + float(j)*</a:t>
            </a:r>
            <a:r>
              <a:rPr lang="en-US" altLang="zh-TW" sz="1200" b="0" i="0" kern="1200" dirty="0" err="1">
                <a:solidFill>
                  <a:schemeClr val="tx1"/>
                </a:solidFill>
                <a:effectLst/>
                <a:latin typeface="+mn-lt"/>
                <a:ea typeface="+mn-ea"/>
                <a:cs typeface="+mn-cs"/>
              </a:rPr>
              <a:t>stepSize</a:t>
            </a:r>
            <a:r>
              <a:rPr lang="en-US" altLang="zh-TW" sz="1200" b="0" i="0" kern="1200" dirty="0">
                <a:solidFill>
                  <a:schemeClr val="tx1"/>
                </a:solidFill>
                <a:effectLst/>
                <a:latin typeface="+mn-lt"/>
                <a:ea typeface="+mn-ea"/>
                <a:cs typeface="+mn-cs"/>
              </a:rPr>
              <a:t>)</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predictedVals</a:t>
            </a:r>
            <a:r>
              <a:rPr lang="en-US" altLang="zh-TW" sz="1200" b="0" i="0" kern="1200" dirty="0">
                <a:solidFill>
                  <a:schemeClr val="tx1"/>
                </a:solidFill>
                <a:effectLst/>
                <a:latin typeface="+mn-lt"/>
                <a:ea typeface="+mn-ea"/>
                <a:cs typeface="+mn-cs"/>
              </a:rPr>
              <a:t> = \</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stumpClassify</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dataMatrix,int</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threshVal,inequal</a:t>
            </a:r>
            <a:r>
              <a:rPr lang="en-US" altLang="zh-TW" sz="1200" b="0" i="0" kern="1200" dirty="0">
                <a:solidFill>
                  <a:schemeClr val="tx1"/>
                </a:solidFill>
                <a:effectLst/>
                <a:latin typeface="+mn-lt"/>
                <a:ea typeface="+mn-ea"/>
                <a:cs typeface="+mn-cs"/>
              </a:rPr>
              <a:t>)</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errArr</a:t>
            </a:r>
            <a:r>
              <a:rPr lang="en-US" altLang="zh-TW" sz="1200" b="0" i="0" kern="1200" dirty="0">
                <a:solidFill>
                  <a:schemeClr val="tx1"/>
                </a:solidFill>
                <a:effectLst/>
                <a:latin typeface="+mn-lt"/>
                <a:ea typeface="+mn-ea"/>
                <a:cs typeface="+mn-cs"/>
              </a:rPr>
              <a:t> = </a:t>
            </a:r>
            <a:r>
              <a:rPr lang="en-US" altLang="zh-TW" sz="1200" b="0" i="0" kern="1200" dirty="0" err="1">
                <a:solidFill>
                  <a:schemeClr val="tx1"/>
                </a:solidFill>
                <a:effectLst/>
                <a:latin typeface="+mn-lt"/>
                <a:ea typeface="+mn-ea"/>
                <a:cs typeface="+mn-cs"/>
              </a:rPr>
              <a:t>np.mat</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np.ones</a:t>
            </a:r>
            <a:r>
              <a:rPr lang="en-US" altLang="zh-TW" sz="1200" b="0" i="0" kern="1200" dirty="0">
                <a:solidFill>
                  <a:schemeClr val="tx1"/>
                </a:solidFill>
                <a:effectLst/>
                <a:latin typeface="+mn-lt"/>
                <a:ea typeface="+mn-ea"/>
                <a:cs typeface="+mn-cs"/>
              </a:rPr>
              <a:t>((m,1)))</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errArr</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predictedVals</a:t>
            </a:r>
            <a:r>
              <a:rPr lang="en-US" altLang="zh-TW" sz="1200" b="0" i="0" kern="1200" dirty="0">
                <a:solidFill>
                  <a:schemeClr val="tx1"/>
                </a:solidFill>
                <a:effectLst/>
                <a:latin typeface="+mn-lt"/>
                <a:ea typeface="+mn-ea"/>
                <a:cs typeface="+mn-cs"/>
              </a:rPr>
              <a:t> == </a:t>
            </a:r>
            <a:r>
              <a:rPr lang="en-US" altLang="zh-TW" sz="1200" b="0" i="0" kern="1200" dirty="0" err="1">
                <a:solidFill>
                  <a:schemeClr val="tx1"/>
                </a:solidFill>
                <a:effectLst/>
                <a:latin typeface="+mn-lt"/>
                <a:ea typeface="+mn-ea"/>
                <a:cs typeface="+mn-cs"/>
              </a:rPr>
              <a:t>labelMat</a:t>
            </a:r>
            <a:r>
              <a:rPr lang="en-US" altLang="zh-TW" sz="1200" b="0" i="0" kern="1200" dirty="0">
                <a:solidFill>
                  <a:schemeClr val="tx1"/>
                </a:solidFill>
                <a:effectLst/>
                <a:latin typeface="+mn-lt"/>
                <a:ea typeface="+mn-ea"/>
                <a:cs typeface="+mn-cs"/>
              </a:rPr>
              <a:t>] = 0</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weightedError</a:t>
            </a:r>
            <a:r>
              <a:rPr lang="en-US" altLang="zh-TW" sz="1200" b="0" i="0" kern="1200" dirty="0">
                <a:solidFill>
                  <a:schemeClr val="tx1"/>
                </a:solidFill>
                <a:effectLst/>
                <a:latin typeface="+mn-lt"/>
                <a:ea typeface="+mn-ea"/>
                <a:cs typeface="+mn-cs"/>
              </a:rPr>
              <a:t> = D.T*</a:t>
            </a:r>
            <a:r>
              <a:rPr lang="en-US" altLang="zh-TW" sz="1200" b="0" i="0" kern="1200" dirty="0" err="1">
                <a:solidFill>
                  <a:schemeClr val="tx1"/>
                </a:solidFill>
                <a:effectLst/>
                <a:latin typeface="+mn-lt"/>
                <a:ea typeface="+mn-ea"/>
                <a:cs typeface="+mn-cs"/>
              </a:rPr>
              <a:t>errArr</a:t>
            </a:r>
            <a:br>
              <a:rPr lang="en-US" altLang="zh-TW" sz="1200" b="0" i="0" kern="1200" dirty="0">
                <a:solidFill>
                  <a:schemeClr val="tx1"/>
                </a:solidFill>
                <a:effectLst/>
                <a:latin typeface="+mn-lt"/>
                <a:ea typeface="+mn-ea"/>
                <a:cs typeface="+mn-cs"/>
              </a:rPr>
            </a:br>
            <a:r>
              <a:rPr lang="en-US" altLang="zh-TW" sz="1200" b="0" i="0" kern="1200" dirty="0">
                <a:solidFill>
                  <a:schemeClr val="tx1"/>
                </a:solidFill>
                <a:effectLst/>
                <a:latin typeface="+mn-lt"/>
                <a:ea typeface="+mn-ea"/>
                <a:cs typeface="+mn-cs"/>
              </a:rPr>
              <a:t>if </a:t>
            </a:r>
            <a:r>
              <a:rPr lang="en-US" altLang="zh-TW" sz="1200" b="0" i="0" kern="1200" dirty="0" err="1">
                <a:solidFill>
                  <a:schemeClr val="tx1"/>
                </a:solidFill>
                <a:effectLst/>
                <a:latin typeface="+mn-lt"/>
                <a:ea typeface="+mn-ea"/>
                <a:cs typeface="+mn-cs"/>
              </a:rPr>
              <a:t>weightedError</a:t>
            </a:r>
            <a:r>
              <a:rPr lang="en-US" altLang="zh-TW" sz="1200" b="0" i="0" kern="1200" dirty="0">
                <a:solidFill>
                  <a:schemeClr val="tx1"/>
                </a:solidFill>
                <a:effectLst/>
                <a:latin typeface="+mn-lt"/>
                <a:ea typeface="+mn-ea"/>
                <a:cs typeface="+mn-cs"/>
              </a:rPr>
              <a:t> &lt; </a:t>
            </a:r>
            <a:r>
              <a:rPr lang="en-US" altLang="zh-TW" sz="1200" b="0" i="0" kern="1200" dirty="0" err="1">
                <a:solidFill>
                  <a:schemeClr val="tx1"/>
                </a:solidFill>
                <a:effectLst/>
                <a:latin typeface="+mn-lt"/>
                <a:ea typeface="+mn-ea"/>
                <a:cs typeface="+mn-cs"/>
              </a:rPr>
              <a:t>minError</a:t>
            </a:r>
            <a:r>
              <a:rPr lang="en-US" altLang="zh-TW" sz="1200" b="0" i="0" kern="1200" dirty="0">
                <a:solidFill>
                  <a:schemeClr val="tx1"/>
                </a:solidFill>
                <a:effectLst/>
                <a:latin typeface="+mn-lt"/>
                <a:ea typeface="+mn-ea"/>
                <a:cs typeface="+mn-cs"/>
              </a:rPr>
              <a:t>:</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minError</a:t>
            </a:r>
            <a:r>
              <a:rPr lang="en-US" altLang="zh-TW" sz="1200" b="0" i="0" kern="1200" dirty="0">
                <a:solidFill>
                  <a:schemeClr val="tx1"/>
                </a:solidFill>
                <a:effectLst/>
                <a:latin typeface="+mn-lt"/>
                <a:ea typeface="+mn-ea"/>
                <a:cs typeface="+mn-cs"/>
              </a:rPr>
              <a:t> = </a:t>
            </a:r>
            <a:r>
              <a:rPr lang="en-US" altLang="zh-TW" sz="1200" b="0" i="0" kern="1200" dirty="0" err="1">
                <a:solidFill>
                  <a:schemeClr val="tx1"/>
                </a:solidFill>
                <a:effectLst/>
                <a:latin typeface="+mn-lt"/>
                <a:ea typeface="+mn-ea"/>
                <a:cs typeface="+mn-cs"/>
              </a:rPr>
              <a:t>weightedError</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bestClasEst</a:t>
            </a:r>
            <a:r>
              <a:rPr lang="en-US" altLang="zh-TW" sz="1200" b="0" i="0" kern="1200" dirty="0">
                <a:solidFill>
                  <a:schemeClr val="tx1"/>
                </a:solidFill>
                <a:effectLst/>
                <a:latin typeface="+mn-lt"/>
                <a:ea typeface="+mn-ea"/>
                <a:cs typeface="+mn-cs"/>
              </a:rPr>
              <a:t> = </a:t>
            </a:r>
            <a:r>
              <a:rPr lang="en-US" altLang="zh-TW" sz="1200" b="0" i="0" kern="1200" dirty="0" err="1">
                <a:solidFill>
                  <a:schemeClr val="tx1"/>
                </a:solidFill>
                <a:effectLst/>
                <a:latin typeface="+mn-lt"/>
                <a:ea typeface="+mn-ea"/>
                <a:cs typeface="+mn-cs"/>
              </a:rPr>
              <a:t>predictedVals.copy</a:t>
            </a:r>
            <a:r>
              <a:rPr lang="en-US" altLang="zh-TW" sz="1200" b="0" i="0" kern="1200" dirty="0">
                <a:solidFill>
                  <a:schemeClr val="tx1"/>
                </a:solidFill>
                <a:effectLst/>
                <a:latin typeface="+mn-lt"/>
                <a:ea typeface="+mn-ea"/>
                <a:cs typeface="+mn-cs"/>
              </a:rPr>
              <a:t>()</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bestStump</a:t>
            </a:r>
            <a:r>
              <a:rPr lang="en-US" altLang="zh-TW" sz="1200" b="0" i="0" kern="1200" dirty="0">
                <a:solidFill>
                  <a:schemeClr val="tx1"/>
                </a:solidFill>
                <a:effectLst/>
                <a:latin typeface="+mn-lt"/>
                <a:ea typeface="+mn-ea"/>
                <a:cs typeface="+mn-cs"/>
              </a:rPr>
              <a:t>['dim'] = </a:t>
            </a:r>
            <a:r>
              <a:rPr lang="en-US" altLang="zh-TW" sz="1200" b="0" i="0" kern="1200" dirty="0" err="1">
                <a:solidFill>
                  <a:schemeClr val="tx1"/>
                </a:solidFill>
                <a:effectLst/>
                <a:latin typeface="+mn-lt"/>
                <a:ea typeface="+mn-ea"/>
                <a:cs typeface="+mn-cs"/>
              </a:rPr>
              <a:t>i</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bestStump</a:t>
            </a:r>
            <a:r>
              <a:rPr lang="en-US" altLang="zh-TW" sz="1200" b="0" i="0" kern="1200" dirty="0">
                <a:solidFill>
                  <a:schemeClr val="tx1"/>
                </a:solidFill>
                <a:effectLst/>
                <a:latin typeface="+mn-lt"/>
                <a:ea typeface="+mn-ea"/>
                <a:cs typeface="+mn-cs"/>
              </a:rPr>
              <a:t>['thresh'] = </a:t>
            </a:r>
            <a:r>
              <a:rPr lang="en-US" altLang="zh-TW" sz="1200" b="0" i="0" kern="1200" dirty="0" err="1">
                <a:solidFill>
                  <a:schemeClr val="tx1"/>
                </a:solidFill>
                <a:effectLst/>
                <a:latin typeface="+mn-lt"/>
                <a:ea typeface="+mn-ea"/>
                <a:cs typeface="+mn-cs"/>
              </a:rPr>
              <a:t>threshVal</a:t>
            </a:r>
            <a:br>
              <a:rPr lang="en-US" altLang="zh-TW" sz="1200" b="0" i="0" kern="1200" dirty="0">
                <a:solidFill>
                  <a:schemeClr val="tx1"/>
                </a:solidFill>
                <a:effectLst/>
                <a:latin typeface="+mn-lt"/>
                <a:ea typeface="+mn-ea"/>
                <a:cs typeface="+mn-cs"/>
              </a:rPr>
            </a:br>
            <a:r>
              <a:rPr lang="en-US" altLang="zh-TW" sz="1200" b="0" i="0" kern="1200" dirty="0" err="1">
                <a:solidFill>
                  <a:schemeClr val="tx1"/>
                </a:solidFill>
                <a:effectLst/>
                <a:latin typeface="+mn-lt"/>
                <a:ea typeface="+mn-ea"/>
                <a:cs typeface="+mn-cs"/>
              </a:rPr>
              <a:t>bestStump</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ineq</a:t>
            </a:r>
            <a:r>
              <a:rPr lang="en-US" altLang="zh-TW" sz="1200" b="0" i="0" kern="1200" dirty="0">
                <a:solidFill>
                  <a:schemeClr val="tx1"/>
                </a:solidFill>
                <a:effectLst/>
                <a:latin typeface="+mn-lt"/>
                <a:ea typeface="+mn-ea"/>
                <a:cs typeface="+mn-cs"/>
              </a:rPr>
              <a:t>'] = inequal</a:t>
            </a:r>
            <a:r>
              <a:rPr lang="zh-TW" altLang="en-US" sz="1200" b="0" i="0" kern="1200" dirty="0">
                <a:solidFill>
                  <a:schemeClr val="tx1"/>
                </a:solidFill>
                <a:effectLst/>
                <a:latin typeface="+mn-lt"/>
                <a:ea typeface="+mn-ea"/>
                <a:cs typeface="+mn-cs"/>
              </a:rPr>
              <a:t>在不同軸的情況下來移動</a:t>
            </a:r>
            <a:r>
              <a:rPr lang="en-US" altLang="zh-TW" sz="1200" b="0" i="0" kern="1200" dirty="0" err="1">
                <a:solidFill>
                  <a:schemeClr val="tx1"/>
                </a:solidFill>
                <a:effectLst/>
                <a:latin typeface="+mn-lt"/>
                <a:ea typeface="+mn-ea"/>
                <a:cs typeface="+mn-cs"/>
              </a:rPr>
              <a:t>threshVal</a:t>
            </a:r>
            <a:r>
              <a:rPr lang="zh-TW" altLang="en-US" sz="1200" b="0" i="0" kern="1200" dirty="0">
                <a:solidFill>
                  <a:schemeClr val="tx1"/>
                </a:solidFill>
                <a:effectLst/>
                <a:latin typeface="+mn-lt"/>
                <a:ea typeface="+mn-ea"/>
                <a:cs typeface="+mn-cs"/>
              </a:rPr>
              <a:t>決定何者為較好的分割，並作保存最後回傳結果。</a:t>
            </a:r>
          </a:p>
          <a:p>
            <a:r>
              <a:rPr lang="en-US" altLang="zh-TW" sz="1200" b="0" i="0" kern="1200" dirty="0">
                <a:solidFill>
                  <a:schemeClr val="tx1"/>
                </a:solidFill>
                <a:effectLst/>
                <a:latin typeface="+mn-lt"/>
                <a:ea typeface="+mn-ea"/>
                <a:cs typeface="+mn-cs"/>
              </a:rPr>
              <a:t>return </a:t>
            </a:r>
            <a:r>
              <a:rPr lang="en-US" altLang="zh-TW" sz="1200" b="0" i="0" kern="1200" dirty="0" err="1">
                <a:solidFill>
                  <a:schemeClr val="tx1"/>
                </a:solidFill>
                <a:effectLst/>
                <a:latin typeface="+mn-lt"/>
                <a:ea typeface="+mn-ea"/>
                <a:cs typeface="+mn-cs"/>
              </a:rPr>
              <a:t>bestStump,minError,bestClasEst</a:t>
            </a:r>
            <a:r>
              <a:rPr lang="zh-TW" altLang="en-US" sz="1200" b="0" i="0" kern="1200" dirty="0">
                <a:solidFill>
                  <a:schemeClr val="tx1"/>
                </a:solidFill>
                <a:effectLst/>
                <a:latin typeface="+mn-lt"/>
                <a:ea typeface="+mn-ea"/>
                <a:cs typeface="+mn-cs"/>
              </a:rPr>
              <a:t>整體如下，</a:t>
            </a:r>
          </a:p>
          <a:p>
            <a:r>
              <a:rPr lang="en-US" altLang="zh-TW" sz="1200" b="0" i="0" kern="1200" cap="all" dirty="0">
                <a:solidFill>
                  <a:schemeClr val="tx1"/>
                </a:solidFill>
                <a:effectLst/>
                <a:latin typeface="+mn-lt"/>
                <a:ea typeface="+mn-ea"/>
                <a:cs typeface="+mn-cs"/>
              </a:rPr>
              <a:t>WRITTEN BY</a:t>
            </a:r>
          </a:p>
          <a:p>
            <a:r>
              <a:rPr lang="en-US" altLang="zh-TW" sz="1200" b="0" i="0" u="none" strike="noStrike" kern="1200" dirty="0">
                <a:solidFill>
                  <a:schemeClr val="tx1"/>
                </a:solidFill>
                <a:effectLst/>
                <a:latin typeface="+mn-lt"/>
                <a:ea typeface="+mn-ea"/>
                <a:cs typeface="+mn-cs"/>
                <a:hlinkClick r:id="rId9"/>
              </a:rPr>
              <a:t>Hou Yi-tong</a:t>
            </a:r>
          </a:p>
          <a:p>
            <a:r>
              <a:rPr lang="en-US" altLang="zh-TW" sz="1200" b="0" i="0" kern="1200" dirty="0">
                <a:solidFill>
                  <a:schemeClr val="tx1"/>
                </a:solidFill>
                <a:effectLst/>
                <a:latin typeface="+mn-lt"/>
                <a:ea typeface="+mn-ea"/>
                <a:cs typeface="+mn-cs"/>
              </a:rPr>
              <a:t>Follow</a:t>
            </a:r>
          </a:p>
          <a:p>
            <a:r>
              <a:rPr lang="en-US" altLang="zh-TW" sz="1200" b="0" i="0" kern="1200" dirty="0">
                <a:solidFill>
                  <a:schemeClr val="tx1"/>
                </a:solidFill>
                <a:effectLst/>
                <a:latin typeface="+mn-lt"/>
                <a:ea typeface="+mn-ea"/>
                <a:cs typeface="+mn-cs"/>
              </a:rPr>
              <a:t>2</a:t>
            </a:r>
          </a:p>
          <a:p>
            <a:r>
              <a:rPr lang="en-US" altLang="zh-TW" sz="1200" b="0" i="0" kern="1200" dirty="0">
                <a:solidFill>
                  <a:schemeClr val="tx1"/>
                </a:solidFill>
                <a:effectLst/>
                <a:latin typeface="+mn-lt"/>
                <a:ea typeface="+mn-ea"/>
                <a:cs typeface="+mn-cs"/>
              </a:rPr>
              <a:t>2 </a:t>
            </a:r>
          </a:p>
          <a:p>
            <a:r>
              <a:rPr lang="en-US" altLang="zh-TW" sz="1200" b="0" i="0" u="none" strike="noStrike" kern="1200" dirty="0" err="1">
                <a:solidFill>
                  <a:schemeClr val="tx1"/>
                </a:solidFill>
                <a:effectLst/>
                <a:latin typeface="+mn-lt"/>
                <a:ea typeface="+mn-ea"/>
                <a:cs typeface="+mn-cs"/>
                <a:hlinkClick r:id="rId10"/>
              </a:rPr>
              <a:t>Adaboost</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11"/>
              </a:rPr>
              <a:t>Boost</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12"/>
              </a:rPr>
              <a:t>Classifier</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13"/>
              </a:rPr>
              <a:t>Decision Tree</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14"/>
              </a:rPr>
              <a:t>Python</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15"/>
              </a:rPr>
              <a:t>More from Hou Yi-tong</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Follow</a:t>
            </a:r>
          </a:p>
          <a:p>
            <a:r>
              <a:rPr lang="en-US" altLang="zh-TW" sz="1200" b="0" i="0" kern="1200" dirty="0">
                <a:solidFill>
                  <a:schemeClr val="tx1"/>
                </a:solidFill>
                <a:effectLst/>
                <a:latin typeface="+mn-lt"/>
                <a:ea typeface="+mn-ea"/>
                <a:cs typeface="+mn-cs"/>
              </a:rPr>
              <a:t>More From Medium</a:t>
            </a:r>
          </a:p>
          <a:p>
            <a:r>
              <a:rPr lang="en-US" altLang="zh-TW" sz="1200" b="0" i="0" u="none" strike="noStrike" kern="1200" dirty="0">
                <a:solidFill>
                  <a:schemeClr val="tx1"/>
                </a:solidFill>
                <a:effectLst/>
                <a:latin typeface="+mn-lt"/>
                <a:ea typeface="+mn-ea"/>
                <a:cs typeface="+mn-cs"/>
                <a:hlinkClick r:id="rId16"/>
              </a:rPr>
              <a:t>Artificial Intelligence Still Isn’t All That Smart</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17"/>
              </a:rPr>
              <a:t>Bloomberg Opinion</a:t>
            </a:r>
            <a:r>
              <a:rPr lang="en-US" altLang="zh-TW" sz="1200" b="0" i="0" kern="1200" dirty="0">
                <a:solidFill>
                  <a:schemeClr val="tx1"/>
                </a:solidFill>
                <a:effectLst/>
                <a:latin typeface="+mn-lt"/>
                <a:ea typeface="+mn-ea"/>
                <a:cs typeface="+mn-cs"/>
              </a:rPr>
              <a:t> in </a:t>
            </a:r>
            <a:r>
              <a:rPr lang="en-US" altLang="zh-TW" sz="1200" b="0" i="0" u="none" strike="noStrike" kern="1200" dirty="0">
                <a:solidFill>
                  <a:schemeClr val="tx1"/>
                </a:solidFill>
                <a:effectLst/>
                <a:latin typeface="+mn-lt"/>
                <a:ea typeface="+mn-ea"/>
                <a:cs typeface="+mn-cs"/>
                <a:hlinkClick r:id="rId18"/>
              </a:rPr>
              <a:t>Bloomberg Opinion</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19"/>
              </a:rPr>
              <a:t>Introduction Guide to Decision Trees and Random Forests</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20"/>
              </a:rPr>
              <a:t>Surbhi Singh</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21"/>
              </a:rPr>
              <a:t>Machine Learning with Julia / </a:t>
            </a:r>
            <a:r>
              <a:rPr lang="en-US" altLang="zh-TW" sz="1200" b="0" i="0" u="none" strike="noStrike" kern="1200" dirty="0" err="1">
                <a:solidFill>
                  <a:schemeClr val="tx1"/>
                </a:solidFill>
                <a:effectLst/>
                <a:latin typeface="+mn-lt"/>
                <a:ea typeface="+mn-ea"/>
                <a:cs typeface="+mn-cs"/>
                <a:hlinkClick r:id="rId21"/>
              </a:rPr>
              <a:t>ScikitLearn.jl</a:t>
            </a:r>
            <a:endParaRPr lang="en-US" altLang="zh-TW" sz="1200" b="0" i="0" kern="1200" dirty="0">
              <a:solidFill>
                <a:schemeClr val="tx1"/>
              </a:solidFill>
              <a:effectLst/>
              <a:latin typeface="+mn-lt"/>
              <a:ea typeface="+mn-ea"/>
              <a:cs typeface="+mn-cs"/>
            </a:endParaRPr>
          </a:p>
          <a:p>
            <a:r>
              <a:rPr lang="en-US" altLang="zh-TW" sz="1200" b="0" i="0" u="none" strike="noStrike" kern="1200" dirty="0" err="1">
                <a:solidFill>
                  <a:schemeClr val="tx1"/>
                </a:solidFill>
                <a:effectLst/>
                <a:latin typeface="+mn-lt"/>
                <a:ea typeface="+mn-ea"/>
                <a:cs typeface="+mn-cs"/>
                <a:hlinkClick r:id="rId22"/>
              </a:rPr>
              <a:t>Erdal</a:t>
            </a:r>
            <a:r>
              <a:rPr lang="en-US" altLang="zh-TW" sz="1200" b="0" i="0" u="none" strike="noStrike" kern="1200" dirty="0">
                <a:solidFill>
                  <a:schemeClr val="tx1"/>
                </a:solidFill>
                <a:effectLst/>
                <a:latin typeface="+mn-lt"/>
                <a:ea typeface="+mn-ea"/>
                <a:cs typeface="+mn-cs"/>
                <a:hlinkClick r:id="rId22"/>
              </a:rPr>
              <a:t> </a:t>
            </a:r>
            <a:r>
              <a:rPr lang="en-US" altLang="zh-TW" sz="1200" b="0" i="0" u="none" strike="noStrike" kern="1200" dirty="0" err="1">
                <a:solidFill>
                  <a:schemeClr val="tx1"/>
                </a:solidFill>
                <a:effectLst/>
                <a:latin typeface="+mn-lt"/>
                <a:ea typeface="+mn-ea"/>
                <a:cs typeface="+mn-cs"/>
                <a:hlinkClick r:id="rId22"/>
              </a:rPr>
              <a:t>Sönük</a:t>
            </a:r>
            <a:r>
              <a:rPr lang="en-US" altLang="zh-TW" sz="1200" b="0" i="0" kern="1200" dirty="0">
                <a:solidFill>
                  <a:schemeClr val="tx1"/>
                </a:solidFill>
                <a:effectLst/>
                <a:latin typeface="+mn-lt"/>
                <a:ea typeface="+mn-ea"/>
                <a:cs typeface="+mn-cs"/>
              </a:rPr>
              <a:t> in </a:t>
            </a:r>
            <a:r>
              <a:rPr lang="en-US" altLang="zh-TW" sz="1200" b="0" i="0" u="none" strike="noStrike" kern="1200" dirty="0">
                <a:solidFill>
                  <a:schemeClr val="tx1"/>
                </a:solidFill>
                <a:effectLst/>
                <a:latin typeface="+mn-lt"/>
                <a:ea typeface="+mn-ea"/>
                <a:cs typeface="+mn-cs"/>
                <a:hlinkClick r:id="rId23"/>
              </a:rPr>
              <a:t>Analytics Vidhya</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24"/>
              </a:rPr>
              <a:t>Python Deep Learning: Part 3</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25"/>
              </a:rPr>
              <a:t>Jon C-137</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26"/>
              </a:rPr>
              <a:t>Predicting </a:t>
            </a:r>
            <a:r>
              <a:rPr lang="en-US" altLang="zh-TW" sz="1200" b="0" i="0" u="none" strike="noStrike" kern="1200" dirty="0" err="1">
                <a:solidFill>
                  <a:schemeClr val="tx1"/>
                </a:solidFill>
                <a:effectLst/>
                <a:latin typeface="+mn-lt"/>
                <a:ea typeface="+mn-ea"/>
                <a:cs typeface="+mn-cs"/>
                <a:hlinkClick r:id="rId26"/>
              </a:rPr>
              <a:t>Pokemon</a:t>
            </a:r>
            <a:r>
              <a:rPr lang="en-US" altLang="zh-TW" sz="1200" b="0" i="0" u="none" strike="noStrike" kern="1200" dirty="0">
                <a:solidFill>
                  <a:schemeClr val="tx1"/>
                </a:solidFill>
                <a:effectLst/>
                <a:latin typeface="+mn-lt"/>
                <a:ea typeface="+mn-ea"/>
                <a:cs typeface="+mn-cs"/>
                <a:hlinkClick r:id="rId26"/>
              </a:rPr>
              <a:t> Battle Winner using Machine Learning</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27"/>
              </a:rPr>
              <a:t>Saurabh </a:t>
            </a:r>
            <a:r>
              <a:rPr lang="en-US" altLang="zh-TW" sz="1200" b="0" i="0" u="none" strike="noStrike" kern="1200" dirty="0" err="1">
                <a:solidFill>
                  <a:schemeClr val="tx1"/>
                </a:solidFill>
                <a:effectLst/>
                <a:latin typeface="+mn-lt"/>
                <a:ea typeface="+mn-ea"/>
                <a:cs typeface="+mn-cs"/>
                <a:hlinkClick r:id="rId27"/>
              </a:rPr>
              <a:t>Charde</a:t>
            </a:r>
            <a:r>
              <a:rPr lang="en-US" altLang="zh-TW" sz="1200" b="0" i="0" kern="1200" dirty="0">
                <a:solidFill>
                  <a:schemeClr val="tx1"/>
                </a:solidFill>
                <a:effectLst/>
                <a:latin typeface="+mn-lt"/>
                <a:ea typeface="+mn-ea"/>
                <a:cs typeface="+mn-cs"/>
              </a:rPr>
              <a:t> in </a:t>
            </a:r>
            <a:r>
              <a:rPr lang="en-US" altLang="zh-TW" sz="1200" b="0" i="0" u="none" strike="noStrike" kern="1200" dirty="0">
                <a:solidFill>
                  <a:schemeClr val="tx1"/>
                </a:solidFill>
                <a:effectLst/>
                <a:latin typeface="+mn-lt"/>
                <a:ea typeface="+mn-ea"/>
                <a:cs typeface="+mn-cs"/>
                <a:hlinkClick r:id="rId28"/>
              </a:rPr>
              <a:t>AI Enigma</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29"/>
              </a:rPr>
              <a:t>What is Gradient Boosting? How is it different from Ada Boost?</a:t>
            </a:r>
            <a:endParaRPr lang="en-US" altLang="zh-TW" sz="1200" b="0" i="0" kern="1200" dirty="0">
              <a:solidFill>
                <a:schemeClr val="tx1"/>
              </a:solidFill>
              <a:effectLst/>
              <a:latin typeface="+mn-lt"/>
              <a:ea typeface="+mn-ea"/>
              <a:cs typeface="+mn-cs"/>
            </a:endParaRPr>
          </a:p>
          <a:p>
            <a:r>
              <a:rPr lang="en-US" altLang="zh-TW" sz="1200" b="0" i="0" u="none" strike="noStrike" kern="1200" dirty="0" err="1">
                <a:solidFill>
                  <a:schemeClr val="tx1"/>
                </a:solidFill>
                <a:effectLst/>
                <a:latin typeface="+mn-lt"/>
                <a:ea typeface="+mn-ea"/>
                <a:cs typeface="+mn-cs"/>
                <a:hlinkClick r:id="rId30"/>
              </a:rPr>
              <a:t>Abhiroop</a:t>
            </a:r>
            <a:r>
              <a:rPr lang="en-US" altLang="zh-TW" sz="1200" b="0" i="0" u="none" strike="noStrike" kern="1200" dirty="0">
                <a:solidFill>
                  <a:schemeClr val="tx1"/>
                </a:solidFill>
                <a:effectLst/>
                <a:latin typeface="+mn-lt"/>
                <a:ea typeface="+mn-ea"/>
                <a:cs typeface="+mn-cs"/>
                <a:hlinkClick r:id="rId30"/>
              </a:rPr>
              <a:t> Choudhury</a:t>
            </a:r>
            <a:r>
              <a:rPr lang="en-US" altLang="zh-TW" sz="1200" b="0" i="0" kern="1200" dirty="0">
                <a:solidFill>
                  <a:schemeClr val="tx1"/>
                </a:solidFill>
                <a:effectLst/>
                <a:latin typeface="+mn-lt"/>
                <a:ea typeface="+mn-ea"/>
                <a:cs typeface="+mn-cs"/>
              </a:rPr>
              <a:t> in </a:t>
            </a:r>
            <a:r>
              <a:rPr lang="en-US" altLang="zh-TW" sz="1200" b="0" i="0" u="none" strike="noStrike" kern="1200" dirty="0">
                <a:solidFill>
                  <a:schemeClr val="tx1"/>
                </a:solidFill>
                <a:effectLst/>
                <a:latin typeface="+mn-lt"/>
                <a:ea typeface="+mn-ea"/>
                <a:cs typeface="+mn-cs"/>
                <a:hlinkClick r:id="rId31"/>
              </a:rPr>
              <a:t>Analytics Vidhya</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32"/>
              </a:rPr>
              <a:t>Discovering beer type from ingredients using Classification</a:t>
            </a:r>
            <a:endParaRPr lang="en-US" altLang="zh-TW" sz="1200" b="0" i="0" kern="1200" dirty="0">
              <a:solidFill>
                <a:schemeClr val="tx1"/>
              </a:solidFill>
              <a:effectLst/>
              <a:latin typeface="+mn-lt"/>
              <a:ea typeface="+mn-ea"/>
              <a:cs typeface="+mn-cs"/>
            </a:endParaRPr>
          </a:p>
          <a:p>
            <a:r>
              <a:rPr lang="en-US" altLang="zh-TW" sz="1200" b="0" i="0" u="none" strike="noStrike" kern="1200" dirty="0" err="1">
                <a:solidFill>
                  <a:schemeClr val="tx1"/>
                </a:solidFill>
                <a:effectLst/>
                <a:latin typeface="+mn-lt"/>
                <a:ea typeface="+mn-ea"/>
                <a:cs typeface="+mn-cs"/>
                <a:hlinkClick r:id="rId33"/>
              </a:rPr>
              <a:t>Michelangiolo</a:t>
            </a:r>
            <a:r>
              <a:rPr lang="en-US" altLang="zh-TW" sz="1200" b="0" i="0" u="none" strike="noStrike" kern="1200" dirty="0">
                <a:solidFill>
                  <a:schemeClr val="tx1"/>
                </a:solidFill>
                <a:effectLst/>
                <a:latin typeface="+mn-lt"/>
                <a:ea typeface="+mn-ea"/>
                <a:cs typeface="+mn-cs"/>
                <a:hlinkClick r:id="rId33"/>
              </a:rPr>
              <a:t> </a:t>
            </a:r>
            <a:r>
              <a:rPr lang="en-US" altLang="zh-TW" sz="1200" b="0" i="0" u="none" strike="noStrike" kern="1200" dirty="0" err="1">
                <a:solidFill>
                  <a:schemeClr val="tx1"/>
                </a:solidFill>
                <a:effectLst/>
                <a:latin typeface="+mn-lt"/>
                <a:ea typeface="+mn-ea"/>
                <a:cs typeface="+mn-cs"/>
                <a:hlinkClick r:id="rId33"/>
              </a:rPr>
              <a:t>Mazzeschi</a:t>
            </a:r>
            <a:r>
              <a:rPr lang="en-US" altLang="zh-TW" sz="1200" b="0" i="0" kern="1200" dirty="0">
                <a:solidFill>
                  <a:schemeClr val="tx1"/>
                </a:solidFill>
                <a:effectLst/>
                <a:latin typeface="+mn-lt"/>
                <a:ea typeface="+mn-ea"/>
                <a:cs typeface="+mn-cs"/>
              </a:rPr>
              <a:t> in </a:t>
            </a:r>
            <a:r>
              <a:rPr lang="en-US" altLang="zh-TW" sz="1200" b="0" i="0" u="none" strike="noStrike" kern="1200" dirty="0">
                <a:solidFill>
                  <a:schemeClr val="tx1"/>
                </a:solidFill>
                <a:effectLst/>
                <a:latin typeface="+mn-lt"/>
                <a:ea typeface="+mn-ea"/>
                <a:cs typeface="+mn-cs"/>
                <a:hlinkClick r:id="rId34"/>
              </a:rPr>
              <a:t>Towards AI</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35"/>
              </a:rPr>
              <a:t>Debugging Classifiers With Confusion Matrices</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36"/>
              </a:rPr>
              <a:t>Dhruv Nair</a:t>
            </a:r>
            <a:r>
              <a:rPr lang="en-US" altLang="zh-TW" sz="1200" b="0" i="0" kern="1200" dirty="0">
                <a:solidFill>
                  <a:schemeClr val="tx1"/>
                </a:solidFill>
                <a:effectLst/>
                <a:latin typeface="+mn-lt"/>
                <a:ea typeface="+mn-ea"/>
                <a:cs typeface="+mn-cs"/>
              </a:rPr>
              <a:t> in </a:t>
            </a:r>
            <a:r>
              <a:rPr lang="en-US" altLang="zh-TW" sz="1200" b="0" i="0" u="none" strike="noStrike" kern="1200" dirty="0">
                <a:solidFill>
                  <a:schemeClr val="tx1"/>
                </a:solidFill>
                <a:effectLst/>
                <a:latin typeface="+mn-lt"/>
                <a:ea typeface="+mn-ea"/>
                <a:cs typeface="+mn-cs"/>
                <a:hlinkClick r:id="rId37"/>
              </a:rPr>
              <a:t>The Startup</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38"/>
              </a:rPr>
              <a:t>About</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39"/>
              </a:rPr>
              <a:t>Help</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40"/>
              </a:rPr>
              <a:t>Legal</a:t>
            </a:r>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F93E9A50-EED1-FA4E-868B-D30F9FDBA6F4}" type="slidenum">
              <a:rPr lang="en-US" smtClean="0"/>
              <a:pPr/>
              <a:t>86</a:t>
            </a:fld>
            <a:endParaRPr lang="en-US"/>
          </a:p>
        </p:txBody>
      </p:sp>
    </p:spTree>
    <p:extLst>
      <p:ext uri="{BB962C8B-B14F-4D97-AF65-F5344CB8AC3E}">
        <p14:creationId xmlns:p14="http://schemas.microsoft.com/office/powerpoint/2010/main" val="3565855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假設圖像中的某些像素組傾向於一起出現並且（相對）獨立於其他組。</a:t>
            </a:r>
          </a:p>
        </p:txBody>
      </p:sp>
      <p:sp>
        <p:nvSpPr>
          <p:cNvPr id="4" name="投影片編號版面配置區 3"/>
          <p:cNvSpPr>
            <a:spLocks noGrp="1"/>
          </p:cNvSpPr>
          <p:nvPr>
            <p:ph type="sldNum" sz="quarter" idx="5"/>
          </p:nvPr>
        </p:nvSpPr>
        <p:spPr/>
        <p:txBody>
          <a:bodyPr/>
          <a:lstStyle/>
          <a:p>
            <a:fld id="{F93E9A50-EED1-FA4E-868B-D30F9FDBA6F4}" type="slidenum">
              <a:rPr lang="en-US" smtClean="0"/>
              <a:pPr/>
              <a:t>94</a:t>
            </a:fld>
            <a:endParaRPr lang="en-US"/>
          </a:p>
        </p:txBody>
      </p:sp>
    </p:spTree>
    <p:extLst>
      <p:ext uri="{BB962C8B-B14F-4D97-AF65-F5344CB8AC3E}">
        <p14:creationId xmlns:p14="http://schemas.microsoft.com/office/powerpoint/2010/main" val="3313826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lnSpcReduction="10000"/>
          </a:bodyPr>
          <a:lstStyle/>
          <a:p>
            <a:r>
              <a:rPr lang="zh-TW" altLang="en-US" sz="1200" b="0" i="0" kern="1200" dirty="0">
                <a:solidFill>
                  <a:schemeClr val="tx1"/>
                </a:solidFill>
                <a:effectLst/>
                <a:latin typeface="+mn-lt"/>
                <a:ea typeface="+mn-ea"/>
                <a:cs typeface="+mn-cs"/>
              </a:rPr>
              <a:t>這張投影片顯示了一個表格，表中列出了不同的錯誤概率（用 �</a:t>
            </a:r>
            <a:r>
              <a:rPr lang="en-US" altLang="zh-TW" sz="1200" b="0" i="1" kern="1200" dirty="0">
                <a:solidFill>
                  <a:schemeClr val="tx1"/>
                </a:solidFill>
                <a:effectLst/>
                <a:latin typeface="+mn-lt"/>
                <a:ea typeface="+mn-ea"/>
                <a:cs typeface="+mn-cs"/>
              </a:rPr>
              <a:t>r</a:t>
            </a:r>
            <a:r>
              <a:rPr lang="zh-TW" altLang="en-US" sz="1200" b="0" i="0" kern="1200" dirty="0">
                <a:solidFill>
                  <a:schemeClr val="tx1"/>
                </a:solidFill>
                <a:effectLst/>
                <a:latin typeface="+mn-lt"/>
                <a:ea typeface="+mn-ea"/>
                <a:cs typeface="+mn-cs"/>
              </a:rPr>
              <a:t> 表示）以及對應的 �</a:t>
            </a:r>
            <a:r>
              <a:rPr lang="en-US" altLang="zh-TW" sz="1200" b="0" i="0" kern="1200" dirty="0">
                <a:solidFill>
                  <a:schemeClr val="tx1"/>
                </a:solidFill>
                <a:effectLst/>
                <a:latin typeface="+mn-lt"/>
                <a:ea typeface="+mn-ea"/>
                <a:cs typeface="+mn-cs"/>
              </a:rPr>
              <a:t>(error)</a:t>
            </a:r>
            <a:r>
              <a:rPr lang="en-US" altLang="zh-TW" sz="1200" b="0" i="1" kern="1200" dirty="0">
                <a:solidFill>
                  <a:schemeClr val="tx1"/>
                </a:solidFill>
                <a:effectLst/>
                <a:latin typeface="+mn-lt"/>
                <a:ea typeface="+mn-ea"/>
                <a:cs typeface="+mn-cs"/>
              </a:rPr>
              <a:t>p</a:t>
            </a:r>
            <a:r>
              <a:rPr lang="en-US" altLang="zh-TW" sz="1200" b="0" i="0" kern="1200" dirty="0">
                <a:solidFill>
                  <a:schemeClr val="tx1"/>
                </a:solidFill>
                <a:effectLst/>
                <a:latin typeface="+mn-lt"/>
                <a:ea typeface="+mn-ea"/>
                <a:cs typeface="+mn-cs"/>
              </a:rPr>
              <a:t>(error)</a:t>
            </a:r>
            <a:r>
              <a:rPr lang="zh-TW" altLang="en-US" sz="1200" b="0" i="0" kern="1200" dirty="0">
                <a:solidFill>
                  <a:schemeClr val="tx1"/>
                </a:solidFill>
                <a:effectLst/>
                <a:latin typeface="+mn-lt"/>
                <a:ea typeface="+mn-ea"/>
                <a:cs typeface="+mn-cs"/>
              </a:rPr>
              <a:t>，這裡的 �</a:t>
            </a:r>
            <a:r>
              <a:rPr lang="en-US" altLang="zh-TW" sz="1200" b="0" i="0" kern="1200" dirty="0">
                <a:solidFill>
                  <a:schemeClr val="tx1"/>
                </a:solidFill>
                <a:effectLst/>
                <a:latin typeface="+mn-lt"/>
                <a:ea typeface="+mn-ea"/>
                <a:cs typeface="+mn-cs"/>
              </a:rPr>
              <a:t>(error)</a:t>
            </a:r>
            <a:r>
              <a:rPr lang="en-US" altLang="zh-TW" sz="1200" b="0" i="1" kern="1200" dirty="0">
                <a:solidFill>
                  <a:schemeClr val="tx1"/>
                </a:solidFill>
                <a:effectLst/>
                <a:latin typeface="+mn-lt"/>
                <a:ea typeface="+mn-ea"/>
                <a:cs typeface="+mn-cs"/>
              </a:rPr>
              <a:t>p</a:t>
            </a:r>
            <a:r>
              <a:rPr lang="en-US" altLang="zh-TW" sz="1200" b="0" i="0" kern="1200" dirty="0">
                <a:solidFill>
                  <a:schemeClr val="tx1"/>
                </a:solidFill>
                <a:effectLst/>
                <a:latin typeface="+mn-lt"/>
                <a:ea typeface="+mn-ea"/>
                <a:cs typeface="+mn-cs"/>
              </a:rPr>
              <a:t>(error)</a:t>
            </a:r>
            <a:r>
              <a:rPr lang="zh-TW" altLang="en-US" sz="1200" b="0" i="0" kern="1200" dirty="0">
                <a:solidFill>
                  <a:schemeClr val="tx1"/>
                </a:solidFill>
                <a:effectLst/>
                <a:latin typeface="+mn-lt"/>
                <a:ea typeface="+mn-ea"/>
                <a:cs typeface="+mn-cs"/>
              </a:rPr>
              <a:t> 似乎是指整體分類器的錯誤概率。這樣的設定通常用於集成學習中，尤其是當使用多個分類器並希望通過它們的組合來減少整體錯誤率時。</a:t>
            </a:r>
          </a:p>
          <a:p>
            <a:r>
              <a:rPr lang="zh-TW" altLang="en-US" sz="1200" b="0" i="0" kern="1200" dirty="0">
                <a:solidFill>
                  <a:schemeClr val="tx1"/>
                </a:solidFill>
                <a:effectLst/>
                <a:latin typeface="+mn-lt"/>
                <a:ea typeface="+mn-ea"/>
                <a:cs typeface="+mn-cs"/>
              </a:rPr>
              <a:t>集成學習是機器學習中的一種策略，它結合多個學習算法的預測結果，以提高泛化能力和穩健性。其中一種常見的集成學習方法是投票法，如果每個分類器都是獨立的且錯誤率低於</a:t>
            </a:r>
            <a:r>
              <a:rPr lang="en-US" altLang="zh-TW" sz="1200" b="0" i="0" kern="1200" dirty="0">
                <a:solidFill>
                  <a:schemeClr val="tx1"/>
                </a:solidFill>
                <a:effectLst/>
                <a:latin typeface="+mn-lt"/>
                <a:ea typeface="+mn-ea"/>
                <a:cs typeface="+mn-cs"/>
              </a:rPr>
              <a:t>0.5</a:t>
            </a:r>
            <a:r>
              <a:rPr lang="zh-TW" altLang="en-US" sz="1200" b="0" i="0" kern="1200" dirty="0">
                <a:solidFill>
                  <a:schemeClr val="tx1"/>
                </a:solidFill>
                <a:effectLst/>
                <a:latin typeface="+mn-lt"/>
                <a:ea typeface="+mn-ea"/>
                <a:cs typeface="+mn-cs"/>
              </a:rPr>
              <a:t>（即比隨機猜測要好），那麼集成學習理論上可以通過多數投票來減少整體的錯誤率。</a:t>
            </a:r>
          </a:p>
          <a:p>
            <a:r>
              <a:rPr lang="zh-TW" altLang="en-US" sz="1200" b="0" i="0" kern="1200" dirty="0">
                <a:solidFill>
                  <a:schemeClr val="tx1"/>
                </a:solidFill>
                <a:effectLst/>
                <a:latin typeface="+mn-lt"/>
                <a:ea typeface="+mn-ea"/>
                <a:cs typeface="+mn-cs"/>
              </a:rPr>
              <a:t>在這個表格中，對於每個分類器的錯誤概率 �</a:t>
            </a:r>
            <a:r>
              <a:rPr lang="en-US" altLang="zh-TW" sz="1200" b="0" i="1" kern="1200" dirty="0">
                <a:solidFill>
                  <a:schemeClr val="tx1"/>
                </a:solidFill>
                <a:effectLst/>
                <a:latin typeface="+mn-lt"/>
                <a:ea typeface="+mn-ea"/>
                <a:cs typeface="+mn-cs"/>
              </a:rPr>
              <a:t>r</a:t>
            </a:r>
            <a:r>
              <a:rPr lang="zh-TW" altLang="en-US" sz="1200" b="0" i="0" kern="1200" dirty="0">
                <a:solidFill>
                  <a:schemeClr val="tx1"/>
                </a:solidFill>
                <a:effectLst/>
                <a:latin typeface="+mn-lt"/>
                <a:ea typeface="+mn-ea"/>
                <a:cs typeface="+mn-cs"/>
              </a:rPr>
              <a:t>，我們可以使用二項分佈來計算整體錯誤概率 �</a:t>
            </a:r>
            <a:r>
              <a:rPr lang="en-US" altLang="zh-TW" sz="1200" b="0" i="0" kern="1200" dirty="0">
                <a:solidFill>
                  <a:schemeClr val="tx1"/>
                </a:solidFill>
                <a:effectLst/>
                <a:latin typeface="+mn-lt"/>
                <a:ea typeface="+mn-ea"/>
                <a:cs typeface="+mn-cs"/>
              </a:rPr>
              <a:t>(error)</a:t>
            </a:r>
            <a:r>
              <a:rPr lang="en-US" altLang="zh-TW" sz="1200" b="0" i="1" kern="1200" dirty="0">
                <a:solidFill>
                  <a:schemeClr val="tx1"/>
                </a:solidFill>
                <a:effectLst/>
                <a:latin typeface="+mn-lt"/>
                <a:ea typeface="+mn-ea"/>
                <a:cs typeface="+mn-cs"/>
              </a:rPr>
              <a:t>p</a:t>
            </a:r>
            <a:r>
              <a:rPr lang="en-US" altLang="zh-TW" sz="1200" b="0" i="0" kern="1200" dirty="0">
                <a:solidFill>
                  <a:schemeClr val="tx1"/>
                </a:solidFill>
                <a:effectLst/>
                <a:latin typeface="+mn-lt"/>
                <a:ea typeface="+mn-ea"/>
                <a:cs typeface="+mn-cs"/>
              </a:rPr>
              <a:t>(error)</a:t>
            </a:r>
            <a:r>
              <a:rPr lang="zh-TW" altLang="en-US" sz="1200" b="0" i="0" kern="1200" dirty="0">
                <a:solidFill>
                  <a:schemeClr val="tx1"/>
                </a:solidFill>
                <a:effectLst/>
                <a:latin typeface="+mn-lt"/>
                <a:ea typeface="+mn-ea"/>
                <a:cs typeface="+mn-cs"/>
              </a:rPr>
              <a:t>。二項分佈是一種概率分佈，它量化了在一系列的 �</a:t>
            </a:r>
            <a:r>
              <a:rPr lang="en-US" altLang="zh-TW" sz="1200" b="0" i="1" kern="1200" dirty="0">
                <a:solidFill>
                  <a:schemeClr val="tx1"/>
                </a:solidFill>
                <a:effectLst/>
                <a:latin typeface="+mn-lt"/>
                <a:ea typeface="+mn-ea"/>
                <a:cs typeface="+mn-cs"/>
              </a:rPr>
              <a:t>n</a:t>
            </a:r>
            <a:r>
              <a:rPr lang="zh-TW" altLang="en-US" sz="1200" b="0" i="0" kern="1200" dirty="0">
                <a:solidFill>
                  <a:schemeClr val="tx1"/>
                </a:solidFill>
                <a:effectLst/>
                <a:latin typeface="+mn-lt"/>
                <a:ea typeface="+mn-ea"/>
                <a:cs typeface="+mn-cs"/>
              </a:rPr>
              <a:t> 個獨立實驗中，每個實驗都有相同的成功概率 �</a:t>
            </a:r>
            <a:r>
              <a:rPr lang="en-US" altLang="zh-TW" sz="1200" b="0" i="1" kern="1200" dirty="0">
                <a:solidFill>
                  <a:schemeClr val="tx1"/>
                </a:solidFill>
                <a:effectLst/>
                <a:latin typeface="+mn-lt"/>
                <a:ea typeface="+mn-ea"/>
                <a:cs typeface="+mn-cs"/>
              </a:rPr>
              <a:t>p</a:t>
            </a:r>
            <a:r>
              <a:rPr lang="zh-TW" altLang="en-US" sz="1200" b="0" i="0" kern="1200" dirty="0">
                <a:solidFill>
                  <a:schemeClr val="tx1"/>
                </a:solidFill>
                <a:effectLst/>
                <a:latin typeface="+mn-lt"/>
                <a:ea typeface="+mn-ea"/>
                <a:cs typeface="+mn-cs"/>
              </a:rPr>
              <a:t>，發生確切 �</a:t>
            </a:r>
            <a:r>
              <a:rPr lang="en-US" altLang="zh-TW" sz="1200" b="0" i="1" kern="1200" dirty="0">
                <a:solidFill>
                  <a:schemeClr val="tx1"/>
                </a:solidFill>
                <a:effectLst/>
                <a:latin typeface="+mn-lt"/>
                <a:ea typeface="+mn-ea"/>
                <a:cs typeface="+mn-cs"/>
              </a:rPr>
              <a:t>k</a:t>
            </a:r>
            <a:r>
              <a:rPr lang="zh-TW" altLang="en-US" sz="1200" b="0" i="0" kern="1200" dirty="0">
                <a:solidFill>
                  <a:schemeClr val="tx1"/>
                </a:solidFill>
                <a:effectLst/>
                <a:latin typeface="+mn-lt"/>
                <a:ea typeface="+mn-ea"/>
                <a:cs typeface="+mn-cs"/>
              </a:rPr>
              <a:t> 次成功的概率。</a:t>
            </a:r>
          </a:p>
          <a:p>
            <a:r>
              <a:rPr lang="zh-TW" altLang="en-US" sz="1200" b="0" i="0" kern="1200" dirty="0">
                <a:solidFill>
                  <a:schemeClr val="tx1"/>
                </a:solidFill>
                <a:effectLst/>
                <a:latin typeface="+mn-lt"/>
                <a:ea typeface="+mn-ea"/>
                <a:cs typeface="+mn-cs"/>
              </a:rPr>
              <a:t>假設我們有三個獨立的分類器，每個分類器判斷錯誤的概率分別為</a:t>
            </a:r>
            <a:r>
              <a:rPr lang="en-US" altLang="zh-TW" sz="1200" b="0" i="0" kern="1200" dirty="0">
                <a:solidFill>
                  <a:schemeClr val="tx1"/>
                </a:solidFill>
                <a:effectLst/>
                <a:latin typeface="+mn-lt"/>
                <a:ea typeface="+mn-ea"/>
                <a:cs typeface="+mn-cs"/>
              </a:rPr>
              <a:t>0.4, 0.3, 0.2</a:t>
            </a:r>
            <a:r>
              <a:rPr lang="zh-TW" altLang="en-US" sz="1200" b="0" i="0" kern="1200" dirty="0">
                <a:solidFill>
                  <a:schemeClr val="tx1"/>
                </a:solidFill>
                <a:effectLst/>
                <a:latin typeface="+mn-lt"/>
                <a:ea typeface="+mn-ea"/>
                <a:cs typeface="+mn-cs"/>
              </a:rPr>
              <a:t>等，這個表格可能是用來顯示，當這些分類器組合起來時，整體錯誤率會是多少。理想情況下，這個整體錯誤率會低於任何單個分類器的錯誤率。</a:t>
            </a:r>
          </a:p>
          <a:p>
            <a:r>
              <a:rPr lang="zh-TW" altLang="en-US" sz="1200" b="0" i="0" kern="1200" dirty="0">
                <a:solidFill>
                  <a:schemeClr val="tx1"/>
                </a:solidFill>
                <a:effectLst/>
                <a:latin typeface="+mn-lt"/>
                <a:ea typeface="+mn-ea"/>
                <a:cs typeface="+mn-cs"/>
              </a:rPr>
              <a:t>舉個例子，如果我們有三個分類器，每個分類器的錯誤概率 �</a:t>
            </a:r>
            <a:r>
              <a:rPr lang="en-US" altLang="zh-TW" sz="1200" b="0" i="1" kern="1200" dirty="0">
                <a:solidFill>
                  <a:schemeClr val="tx1"/>
                </a:solidFill>
                <a:effectLst/>
                <a:latin typeface="+mn-lt"/>
                <a:ea typeface="+mn-ea"/>
                <a:cs typeface="+mn-cs"/>
              </a:rPr>
              <a:t>r</a:t>
            </a:r>
            <a:r>
              <a:rPr lang="zh-TW" altLang="en-US" sz="1200" b="0" i="0" kern="1200" dirty="0">
                <a:solidFill>
                  <a:schemeClr val="tx1"/>
                </a:solidFill>
                <a:effectLst/>
                <a:latin typeface="+mn-lt"/>
                <a:ea typeface="+mn-ea"/>
                <a:cs typeface="+mn-cs"/>
              </a:rPr>
              <a:t> 為</a:t>
            </a:r>
            <a:r>
              <a:rPr lang="en-US" altLang="zh-TW" sz="1200" b="0" i="0" kern="1200" dirty="0">
                <a:solidFill>
                  <a:schemeClr val="tx1"/>
                </a:solidFill>
                <a:effectLst/>
                <a:latin typeface="+mn-lt"/>
                <a:ea typeface="+mn-ea"/>
                <a:cs typeface="+mn-cs"/>
              </a:rPr>
              <a:t>0.3</a:t>
            </a:r>
            <a:r>
              <a:rPr lang="zh-TW" altLang="en-US" sz="1200" b="0" i="0" kern="1200" dirty="0">
                <a:solidFill>
                  <a:schemeClr val="tx1"/>
                </a:solidFill>
                <a:effectLst/>
                <a:latin typeface="+mn-lt"/>
                <a:ea typeface="+mn-ea"/>
                <a:cs typeface="+mn-cs"/>
              </a:rPr>
              <a:t>，那麼至少兩個分類器同時出錯的概率（即整體分類器出錯的概率）可以這樣計算：</a:t>
            </a:r>
          </a:p>
        </p:txBody>
      </p:sp>
      <p:sp>
        <p:nvSpPr>
          <p:cNvPr id="4" name="投影片編號版面配置區 3"/>
          <p:cNvSpPr>
            <a:spLocks noGrp="1"/>
          </p:cNvSpPr>
          <p:nvPr>
            <p:ph type="sldNum" sz="quarter" idx="5"/>
          </p:nvPr>
        </p:nvSpPr>
        <p:spPr/>
        <p:txBody>
          <a:bodyPr/>
          <a:lstStyle/>
          <a:p>
            <a:fld id="{F93E9A50-EED1-FA4E-868B-D30F9FDBA6F4}" type="slidenum">
              <a:rPr lang="en-US" smtClean="0"/>
              <a:pPr/>
              <a:t>9</a:t>
            </a:fld>
            <a:endParaRPr lang="en-US"/>
          </a:p>
        </p:txBody>
      </p:sp>
    </p:spTree>
    <p:extLst>
      <p:ext uri="{BB962C8B-B14F-4D97-AF65-F5344CB8AC3E}">
        <p14:creationId xmlns:p14="http://schemas.microsoft.com/office/powerpoint/2010/main" val="708674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首先對圖像應用小波變換。這使像素去相關，定位依賴關係，因此產生更多“集中”的部分。</a:t>
            </a:r>
            <a:endParaRPr lang="en-US" altLang="zh-TW" dirty="0"/>
          </a:p>
          <a:p>
            <a:r>
              <a:rPr lang="zh-TW" altLang="en-US" dirty="0"/>
              <a:t>小波變換是對圖像應用一系列小波濾波器的結果。結果是多個尺度的水平、垂直和對角線響應。</a:t>
            </a:r>
          </a:p>
        </p:txBody>
      </p:sp>
      <p:sp>
        <p:nvSpPr>
          <p:cNvPr id="4" name="投影片編號版面配置區 3"/>
          <p:cNvSpPr>
            <a:spLocks noGrp="1"/>
          </p:cNvSpPr>
          <p:nvPr>
            <p:ph type="sldNum" sz="quarter" idx="5"/>
          </p:nvPr>
        </p:nvSpPr>
        <p:spPr/>
        <p:txBody>
          <a:bodyPr/>
          <a:lstStyle/>
          <a:p>
            <a:fld id="{F93E9A50-EED1-FA4E-868B-D30F9FDBA6F4}" type="slidenum">
              <a:rPr lang="en-US" smtClean="0"/>
              <a:pPr/>
              <a:t>95</a:t>
            </a:fld>
            <a:endParaRPr lang="en-US"/>
          </a:p>
        </p:txBody>
      </p:sp>
    </p:spTree>
    <p:extLst>
      <p:ext uri="{BB962C8B-B14F-4D97-AF65-F5344CB8AC3E}">
        <p14:creationId xmlns:p14="http://schemas.microsoft.com/office/powerpoint/2010/main" val="648955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接下來，將 </a:t>
            </a:r>
            <a:r>
              <a:rPr lang="en-US" altLang="zh-TW" dirty="0"/>
              <a:t>17 </a:t>
            </a:r>
            <a:r>
              <a:rPr lang="zh-TW" altLang="en-US" dirty="0"/>
              <a:t>個手工設計的“本地算子”應用到整個圖像中。</a:t>
            </a:r>
          </a:p>
          <a:p>
            <a:r>
              <a:rPr lang="zh-TW" altLang="en-US" dirty="0"/>
              <a:t>這些局部算子結合了來自小波變換的濾波結果對。有些將水平響應與垂直響應相關聯，而另一些則將響應與相同方向但不同規模的響應相關聯。</a:t>
            </a:r>
          </a:p>
          <a:p>
            <a:r>
              <a:rPr lang="zh-TW" altLang="en-US" dirty="0"/>
              <a:t>輸出是離散的超過 </a:t>
            </a:r>
            <a:r>
              <a:rPr lang="en-US" altLang="zh-TW" dirty="0"/>
              <a:t>38 </a:t>
            </a:r>
            <a:r>
              <a:rPr lang="zh-TW" altLang="en-US" dirty="0"/>
              <a:t>個值。這些是“部分”。</a:t>
            </a:r>
            <a:endParaRPr lang="en-US" altLang="zh-TW" dirty="0"/>
          </a:p>
          <a:p>
            <a:r>
              <a:rPr lang="zh-TW" altLang="en-US" dirty="0"/>
              <a:t>我們是否還在談論任何事物的“部分”</a:t>
            </a:r>
            <a:r>
              <a:rPr lang="en-US" altLang="zh-TW" dirty="0"/>
              <a:t>……</a:t>
            </a:r>
            <a:r>
              <a:rPr lang="zh-TW" altLang="en-US" dirty="0"/>
              <a:t>？</a:t>
            </a:r>
          </a:p>
        </p:txBody>
      </p:sp>
      <p:sp>
        <p:nvSpPr>
          <p:cNvPr id="4" name="投影片編號版面配置區 3"/>
          <p:cNvSpPr>
            <a:spLocks noGrp="1"/>
          </p:cNvSpPr>
          <p:nvPr>
            <p:ph type="sldNum" sz="quarter" idx="5"/>
          </p:nvPr>
        </p:nvSpPr>
        <p:spPr/>
        <p:txBody>
          <a:bodyPr/>
          <a:lstStyle/>
          <a:p>
            <a:fld id="{F93E9A50-EED1-FA4E-868B-D30F9FDBA6F4}" type="slidenum">
              <a:rPr lang="en-US" smtClean="0"/>
              <a:pPr/>
              <a:t>96</a:t>
            </a:fld>
            <a:endParaRPr lang="en-US"/>
          </a:p>
        </p:txBody>
      </p:sp>
    </p:spTree>
    <p:extLst>
      <p:ext uri="{BB962C8B-B14F-4D97-AF65-F5344CB8AC3E}">
        <p14:creationId xmlns:p14="http://schemas.microsoft.com/office/powerpoint/2010/main" val="4031937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使用“部件”的這個定義和部件內的像素獨立於外部部件的基本假設，可以得到一個分類器：</a:t>
            </a:r>
          </a:p>
        </p:txBody>
      </p:sp>
      <p:sp>
        <p:nvSpPr>
          <p:cNvPr id="4" name="投影片編號版面配置區 3"/>
          <p:cNvSpPr>
            <a:spLocks noGrp="1"/>
          </p:cNvSpPr>
          <p:nvPr>
            <p:ph type="sldNum" sz="quarter" idx="5"/>
          </p:nvPr>
        </p:nvSpPr>
        <p:spPr/>
        <p:txBody>
          <a:bodyPr/>
          <a:lstStyle/>
          <a:p>
            <a:fld id="{F93E9A50-EED1-FA4E-868B-D30F9FDBA6F4}" type="slidenum">
              <a:rPr lang="en-US" smtClean="0"/>
              <a:pPr/>
              <a:t>98</a:t>
            </a:fld>
            <a:endParaRPr lang="en-US"/>
          </a:p>
        </p:txBody>
      </p:sp>
    </p:spTree>
    <p:extLst>
      <p:ext uri="{BB962C8B-B14F-4D97-AF65-F5344CB8AC3E}">
        <p14:creationId xmlns:p14="http://schemas.microsoft.com/office/powerpoint/2010/main" val="2605487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一個簡單的濾波器組，在圖像上應用了學習的權重</a:t>
            </a:r>
          </a:p>
          <a:p>
            <a:r>
              <a:rPr lang="zh-TW" altLang="en-US" dirty="0"/>
              <a:t>但是有一些顯著的性能提昇實現技巧</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F93E9A50-EED1-FA4E-868B-D30F9FDBA6F4}" type="slidenum">
              <a:rPr lang="en-US" smtClean="0"/>
              <a:pPr/>
              <a:t>102</a:t>
            </a:fld>
            <a:endParaRPr lang="en-US"/>
          </a:p>
        </p:txBody>
      </p:sp>
    </p:spTree>
    <p:extLst>
      <p:ext uri="{BB962C8B-B14F-4D97-AF65-F5344CB8AC3E}">
        <p14:creationId xmlns:p14="http://schemas.microsoft.com/office/powerpoint/2010/main" val="4022913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積分圖像表示和矩形特徵</a:t>
            </a:r>
          </a:p>
          <a:p>
            <a:r>
              <a:rPr lang="zh-TW" altLang="en-US" dirty="0"/>
              <a:t>使用 </a:t>
            </a:r>
            <a:r>
              <a:rPr lang="en-US" altLang="zh-TW" dirty="0"/>
              <a:t>AdaBoost </a:t>
            </a:r>
            <a:r>
              <a:rPr lang="zh-TW" altLang="en-US" dirty="0"/>
              <a:t>選擇一個小而有效的功能集</a:t>
            </a:r>
          </a:p>
          <a:p>
            <a:r>
              <a:rPr lang="zh-TW" altLang="en-US" dirty="0"/>
              <a:t>級聯簡單檢測器以快速消除誤報</a:t>
            </a:r>
          </a:p>
        </p:txBody>
      </p:sp>
      <p:sp>
        <p:nvSpPr>
          <p:cNvPr id="4" name="投影片編號版面配置區 3"/>
          <p:cNvSpPr>
            <a:spLocks noGrp="1"/>
          </p:cNvSpPr>
          <p:nvPr>
            <p:ph type="sldNum" sz="quarter" idx="5"/>
          </p:nvPr>
        </p:nvSpPr>
        <p:spPr/>
        <p:txBody>
          <a:bodyPr/>
          <a:lstStyle/>
          <a:p>
            <a:fld id="{F93E9A50-EED1-FA4E-868B-D30F9FDBA6F4}" type="slidenum">
              <a:rPr lang="en-US" smtClean="0"/>
              <a:pPr/>
              <a:t>103</a:t>
            </a:fld>
            <a:endParaRPr lang="en-US"/>
          </a:p>
        </p:txBody>
      </p:sp>
    </p:spTree>
    <p:extLst>
      <p:ext uri="{BB962C8B-B14F-4D97-AF65-F5344CB8AC3E}">
        <p14:creationId xmlns:p14="http://schemas.microsoft.com/office/powerpoint/2010/main" val="3822975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存儲圖像點上方和左側的強度值總和的圖像表示。</a:t>
            </a:r>
          </a:p>
        </p:txBody>
      </p:sp>
      <p:sp>
        <p:nvSpPr>
          <p:cNvPr id="4" name="投影片編號版面配置區 3"/>
          <p:cNvSpPr>
            <a:spLocks noGrp="1"/>
          </p:cNvSpPr>
          <p:nvPr>
            <p:ph type="sldNum" sz="quarter" idx="5"/>
          </p:nvPr>
        </p:nvSpPr>
        <p:spPr/>
        <p:txBody>
          <a:bodyPr/>
          <a:lstStyle/>
          <a:p>
            <a:fld id="{F93E9A50-EED1-FA4E-868B-D30F9FDBA6F4}" type="slidenum">
              <a:rPr lang="en-US" smtClean="0"/>
              <a:pPr/>
              <a:t>104</a:t>
            </a:fld>
            <a:endParaRPr lang="en-US"/>
          </a:p>
        </p:txBody>
      </p:sp>
    </p:spTree>
    <p:extLst>
      <p:ext uri="{BB962C8B-B14F-4D97-AF65-F5344CB8AC3E}">
        <p14:creationId xmlns:p14="http://schemas.microsoft.com/office/powerpoint/2010/main" val="838793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這種表示允許在恆定時間內計算矩形特徵響應。</a:t>
            </a:r>
          </a:p>
          <a:p>
            <a:r>
              <a:rPr lang="zh-TW" altLang="en-US" dirty="0"/>
              <a:t>矩形特徵是只有 </a:t>
            </a:r>
            <a:r>
              <a:rPr lang="en-US" altLang="zh-TW" dirty="0"/>
              <a:t>+1 </a:t>
            </a:r>
            <a:r>
              <a:rPr lang="zh-TW" altLang="en-US" dirty="0"/>
              <a:t>和 </a:t>
            </a:r>
            <a:r>
              <a:rPr lang="en-US" altLang="zh-TW" dirty="0"/>
              <a:t>-1 </a:t>
            </a:r>
            <a:r>
              <a:rPr lang="zh-TW" altLang="en-US" dirty="0"/>
              <a:t>值的簡單過濾器，並且是</a:t>
            </a:r>
            <a:r>
              <a:rPr lang="en-US" altLang="zh-TW" dirty="0"/>
              <a:t>……</a:t>
            </a:r>
            <a:r>
              <a:rPr lang="zh-TW" altLang="en-US" dirty="0"/>
              <a:t>嗯</a:t>
            </a:r>
            <a:r>
              <a:rPr lang="en-US" altLang="zh-TW" dirty="0"/>
              <a:t>……</a:t>
            </a:r>
            <a:r>
              <a:rPr lang="zh-TW" altLang="en-US" dirty="0"/>
              <a:t>矩形。</a:t>
            </a:r>
            <a:br>
              <a:rPr lang="en-US" altLang="zh-TW" dirty="0"/>
            </a:br>
            <a:br>
              <a:rPr lang="en-US" altLang="zh-TW" dirty="0"/>
            </a:br>
            <a:r>
              <a:rPr lang="zh-TW" altLang="en-US" dirty="0"/>
              <a:t>借助完整的圖像和矩形特徵，過濾器響應只需進行固定數量的表格查找和添加即可。</a:t>
            </a:r>
          </a:p>
        </p:txBody>
      </p:sp>
      <p:sp>
        <p:nvSpPr>
          <p:cNvPr id="4" name="投影片編號版面配置區 3"/>
          <p:cNvSpPr>
            <a:spLocks noGrp="1"/>
          </p:cNvSpPr>
          <p:nvPr>
            <p:ph type="sldNum" sz="quarter" idx="5"/>
          </p:nvPr>
        </p:nvSpPr>
        <p:spPr/>
        <p:txBody>
          <a:bodyPr/>
          <a:lstStyle/>
          <a:p>
            <a:fld id="{F93E9A50-EED1-FA4E-868B-D30F9FDBA6F4}" type="slidenum">
              <a:rPr lang="en-US" smtClean="0"/>
              <a:pPr/>
              <a:t>105</a:t>
            </a:fld>
            <a:endParaRPr lang="en-US"/>
          </a:p>
        </p:txBody>
      </p:sp>
    </p:spTree>
    <p:extLst>
      <p:ext uri="{BB962C8B-B14F-4D97-AF65-F5344CB8AC3E}">
        <p14:creationId xmlns:p14="http://schemas.microsoft.com/office/powerpoint/2010/main" val="3604146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AdaBoost </a:t>
            </a:r>
            <a:r>
              <a:rPr lang="zh-TW" altLang="en-US" dirty="0"/>
              <a:t>用於選擇最佳矩形特徵集。</a:t>
            </a:r>
          </a:p>
          <a:p>
            <a:r>
              <a:rPr lang="en-US" altLang="zh-TW" dirty="0"/>
              <a:t>AdaBoost </a:t>
            </a:r>
            <a:r>
              <a:rPr lang="zh-TW" altLang="en-US" dirty="0"/>
              <a:t>通過強調錯誤分類的訓練數據來迭代訓練分類器。</a:t>
            </a:r>
          </a:p>
          <a:p>
            <a:r>
              <a:rPr lang="zh-TW" altLang="en-US" dirty="0"/>
              <a:t>分配的特徵權重用於選擇“最重要”的特徵。</a:t>
            </a:r>
          </a:p>
        </p:txBody>
      </p:sp>
      <p:sp>
        <p:nvSpPr>
          <p:cNvPr id="4" name="投影片編號版面配置區 3"/>
          <p:cNvSpPr>
            <a:spLocks noGrp="1"/>
          </p:cNvSpPr>
          <p:nvPr>
            <p:ph type="sldNum" sz="quarter" idx="5"/>
          </p:nvPr>
        </p:nvSpPr>
        <p:spPr/>
        <p:txBody>
          <a:bodyPr/>
          <a:lstStyle/>
          <a:p>
            <a:fld id="{F93E9A50-EED1-FA4E-868B-D30F9FDBA6F4}" type="slidenum">
              <a:rPr lang="en-US" smtClean="0"/>
              <a:pPr/>
              <a:t>106</a:t>
            </a:fld>
            <a:endParaRPr lang="en-US"/>
          </a:p>
        </p:txBody>
      </p:sp>
    </p:spTree>
    <p:extLst>
      <p:ext uri="{BB962C8B-B14F-4D97-AF65-F5344CB8AC3E}">
        <p14:creationId xmlns:p14="http://schemas.microsoft.com/office/powerpoint/2010/main" val="3212187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使用 </a:t>
            </a:r>
            <a:r>
              <a:rPr lang="en-US" altLang="zh-TW" dirty="0"/>
              <a:t>200 </a:t>
            </a:r>
            <a:r>
              <a:rPr lang="zh-TW" altLang="en-US" dirty="0"/>
              <a:t>個 </a:t>
            </a:r>
            <a:r>
              <a:rPr lang="en-US" altLang="zh-TW" dirty="0"/>
              <a:t>AdaBoost </a:t>
            </a:r>
            <a:r>
              <a:rPr lang="zh-TW" altLang="en-US" dirty="0"/>
              <a:t>選擇的特徵的人臉檢測器在分類率為 </a:t>
            </a:r>
            <a:r>
              <a:rPr lang="en-US" altLang="zh-TW" dirty="0"/>
              <a:t>95% </a:t>
            </a:r>
            <a:r>
              <a:rPr lang="zh-TW" altLang="en-US" dirty="0"/>
              <a:t>時實現了 </a:t>
            </a:r>
            <a:r>
              <a:rPr lang="en-US" altLang="zh-TW" dirty="0"/>
              <a:t>1 </a:t>
            </a:r>
            <a:r>
              <a:rPr lang="zh-TW" altLang="en-US" dirty="0"/>
              <a:t>分 </a:t>
            </a:r>
            <a:r>
              <a:rPr lang="en-US" altLang="zh-TW" dirty="0"/>
              <a:t>14084 </a:t>
            </a:r>
            <a:r>
              <a:rPr lang="zh-TW" altLang="en-US" dirty="0"/>
              <a:t>的誤報率。</a:t>
            </a:r>
          </a:p>
          <a:p>
            <a:endParaRPr lang="zh-TW" altLang="en-US" dirty="0"/>
          </a:p>
          <a:p>
            <a:r>
              <a:rPr lang="zh-TW" altLang="en-US" dirty="0"/>
              <a:t>掃描 </a:t>
            </a:r>
            <a:r>
              <a:rPr lang="en-US" altLang="zh-TW" dirty="0"/>
              <a:t>384x288 </a:t>
            </a:r>
            <a:r>
              <a:rPr lang="zh-TW" altLang="en-US" dirty="0"/>
              <a:t>圖像需要 </a:t>
            </a:r>
            <a:r>
              <a:rPr lang="en-US" altLang="zh-TW" dirty="0"/>
              <a:t>0.7 </a:t>
            </a:r>
            <a:r>
              <a:rPr lang="zh-TW" altLang="en-US" dirty="0"/>
              <a:t>秒。</a:t>
            </a:r>
          </a:p>
          <a:p>
            <a:endParaRPr lang="zh-TW" altLang="en-US" dirty="0"/>
          </a:p>
          <a:p>
            <a:r>
              <a:rPr lang="zh-TW" altLang="en-US" dirty="0"/>
              <a:t>還有更多的改進要做</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F93E9A50-EED1-FA4E-868B-D30F9FDBA6F4}" type="slidenum">
              <a:rPr lang="en-US" smtClean="0"/>
              <a:pPr/>
              <a:t>107</a:t>
            </a:fld>
            <a:endParaRPr lang="en-US"/>
          </a:p>
        </p:txBody>
      </p:sp>
    </p:spTree>
    <p:extLst>
      <p:ext uri="{BB962C8B-B14F-4D97-AF65-F5344CB8AC3E}">
        <p14:creationId xmlns:p14="http://schemas.microsoft.com/office/powerpoint/2010/main" val="1916701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與其在圖像中的每個位置都應用所有 </a:t>
            </a:r>
            <a:r>
              <a:rPr lang="en-US" altLang="zh-TW" dirty="0"/>
              <a:t>200 </a:t>
            </a:r>
            <a:r>
              <a:rPr lang="zh-TW" altLang="en-US" dirty="0"/>
              <a:t>個過濾器，不如訓練幾個更簡單的分類器來快速消除簡單的否定。</a:t>
            </a:r>
          </a:p>
          <a:p>
            <a:r>
              <a:rPr lang="zh-TW" altLang="en-US" dirty="0"/>
              <a:t>每個連續的過濾器都可以在真陽性和之前過濾器通過的假陽性上進行訓練。</a:t>
            </a:r>
          </a:p>
          <a:p>
            <a:r>
              <a:rPr lang="zh-TW" altLang="en-US" dirty="0"/>
              <a:t>過濾器經過訓練以允許大約 </a:t>
            </a:r>
            <a:r>
              <a:rPr lang="en-US" altLang="zh-TW" dirty="0"/>
              <a:t>10% </a:t>
            </a:r>
            <a:r>
              <a:rPr lang="zh-TW" altLang="en-US" dirty="0"/>
              <a:t>的誤報。</a:t>
            </a:r>
          </a:p>
        </p:txBody>
      </p:sp>
      <p:sp>
        <p:nvSpPr>
          <p:cNvPr id="4" name="投影片編號版面配置區 3"/>
          <p:cNvSpPr>
            <a:spLocks noGrp="1"/>
          </p:cNvSpPr>
          <p:nvPr>
            <p:ph type="sldNum" sz="quarter" idx="5"/>
          </p:nvPr>
        </p:nvSpPr>
        <p:spPr/>
        <p:txBody>
          <a:bodyPr/>
          <a:lstStyle/>
          <a:p>
            <a:fld id="{F93E9A50-EED1-FA4E-868B-D30F9FDBA6F4}" type="slidenum">
              <a:rPr lang="en-US" smtClean="0"/>
              <a:pPr/>
              <a:t>108</a:t>
            </a:fld>
            <a:endParaRPr lang="en-US"/>
          </a:p>
        </p:txBody>
      </p:sp>
    </p:spTree>
    <p:extLst>
      <p:ext uri="{BB962C8B-B14F-4D97-AF65-F5344CB8AC3E}">
        <p14:creationId xmlns:p14="http://schemas.microsoft.com/office/powerpoint/2010/main" val="3240369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i="0" kern="1200" dirty="0">
                <a:solidFill>
                  <a:schemeClr val="tx1"/>
                </a:solidFill>
                <a:effectLst/>
                <a:latin typeface="+mn-lt"/>
                <a:ea typeface="+mn-ea"/>
                <a:cs typeface="+mn-cs"/>
              </a:rPr>
              <a:t>優點（</a:t>
            </a:r>
            <a:r>
              <a:rPr lang="en-US" altLang="zh-TW" sz="1200" b="1" i="0" kern="1200" dirty="0">
                <a:solidFill>
                  <a:schemeClr val="tx1"/>
                </a:solidFill>
                <a:effectLst/>
                <a:latin typeface="+mn-lt"/>
                <a:ea typeface="+mn-ea"/>
                <a:cs typeface="+mn-cs"/>
              </a:rPr>
              <a:t>Pros</a:t>
            </a:r>
            <a:r>
              <a:rPr lang="zh-TW" altLang="en-US" sz="1200" b="1" i="0" kern="1200" dirty="0">
                <a:solidFill>
                  <a:schemeClr val="tx1"/>
                </a:solidFill>
                <a:effectLst/>
                <a:latin typeface="+mn-lt"/>
                <a:ea typeface="+mn-ea"/>
                <a:cs typeface="+mn-cs"/>
              </a:rPr>
              <a:t>）</a:t>
            </a:r>
            <a:r>
              <a:rPr lang="en-US" altLang="zh-TW" sz="1200" b="1" i="0" kern="1200" dirty="0">
                <a:solidFill>
                  <a:schemeClr val="tx1"/>
                </a:solidFill>
                <a:effectLst/>
                <a:latin typeface="+mn-lt"/>
                <a:ea typeface="+mn-ea"/>
                <a:cs typeface="+mn-cs"/>
              </a:rPr>
              <a:t>:</a:t>
            </a:r>
            <a:endParaRPr lang="zh-TW" altLang="en-US" sz="1200" b="0" i="0" kern="1200" dirty="0">
              <a:solidFill>
                <a:schemeClr val="tx1"/>
              </a:solidFill>
              <a:effectLst/>
              <a:latin typeface="+mn-lt"/>
              <a:ea typeface="+mn-ea"/>
              <a:cs typeface="+mn-cs"/>
            </a:endParaRPr>
          </a:p>
          <a:p>
            <a:r>
              <a:rPr lang="zh-TW" altLang="en-US" sz="1200" b="1" i="0" kern="1200" dirty="0">
                <a:solidFill>
                  <a:schemeClr val="tx1"/>
                </a:solidFill>
                <a:effectLst/>
                <a:latin typeface="+mn-lt"/>
                <a:ea typeface="+mn-ea"/>
                <a:cs typeface="+mn-cs"/>
              </a:rPr>
              <a:t>許多現有的分類器：</a:t>
            </a:r>
            <a:r>
              <a:rPr lang="zh-TW" altLang="en-US" sz="1200" b="0" i="0" kern="1200" dirty="0">
                <a:solidFill>
                  <a:schemeClr val="tx1"/>
                </a:solidFill>
                <a:effectLst/>
                <a:latin typeface="+mn-lt"/>
                <a:ea typeface="+mn-ea"/>
                <a:cs typeface="+mn-cs"/>
              </a:rPr>
              <a:t> 機器學習中有許多現有的分類器可供使用，這些分類器是經過訓練的模型，可以用來識別不同的物件或情況。</a:t>
            </a:r>
          </a:p>
          <a:p>
            <a:r>
              <a:rPr lang="zh-TW" altLang="en-US" sz="1200" b="1" i="0" kern="1200" dirty="0">
                <a:solidFill>
                  <a:schemeClr val="tx1"/>
                </a:solidFill>
                <a:effectLst/>
                <a:latin typeface="+mn-lt"/>
                <a:ea typeface="+mn-ea"/>
                <a:cs typeface="+mn-cs"/>
              </a:rPr>
              <a:t>在某些問題上表現良好：</a:t>
            </a:r>
            <a:r>
              <a:rPr lang="zh-TW" altLang="en-US" sz="1200" b="0" i="0" kern="1200" dirty="0">
                <a:solidFill>
                  <a:schemeClr val="tx1"/>
                </a:solidFill>
                <a:effectLst/>
                <a:latin typeface="+mn-lt"/>
                <a:ea typeface="+mn-ea"/>
                <a:cs typeface="+mn-cs"/>
              </a:rPr>
              <a:t> 這些現有的分類器在某些問題上可以表現得很好，例如，它們可能已經在特定領域經過了優化和調整，以達到高度的性能。</a:t>
            </a:r>
          </a:p>
          <a:p>
            <a:r>
              <a:rPr lang="zh-TW" altLang="en-US" sz="1200" b="1" i="0" kern="1200" dirty="0">
                <a:solidFill>
                  <a:schemeClr val="tx1"/>
                </a:solidFill>
                <a:effectLst/>
                <a:latin typeface="+mn-lt"/>
                <a:ea typeface="+mn-ea"/>
                <a:cs typeface="+mn-cs"/>
              </a:rPr>
              <a:t>缺點</a:t>
            </a:r>
            <a:r>
              <a:rPr lang="en-US" altLang="zh-TW" sz="1200" b="1" i="0" kern="1200" dirty="0">
                <a:solidFill>
                  <a:schemeClr val="tx1"/>
                </a:solidFill>
                <a:effectLst/>
                <a:latin typeface="+mn-lt"/>
                <a:ea typeface="+mn-ea"/>
                <a:cs typeface="+mn-cs"/>
              </a:rPr>
              <a:t>/</a:t>
            </a:r>
            <a:r>
              <a:rPr lang="zh-TW" altLang="en-US" sz="1200" b="1" i="0" kern="1200" dirty="0">
                <a:solidFill>
                  <a:schemeClr val="tx1"/>
                </a:solidFill>
                <a:effectLst/>
                <a:latin typeface="+mn-lt"/>
                <a:ea typeface="+mn-ea"/>
                <a:cs typeface="+mn-cs"/>
              </a:rPr>
              <a:t>擔憂（</a:t>
            </a:r>
            <a:r>
              <a:rPr lang="en-US" altLang="zh-TW" sz="1200" b="1" i="0" kern="1200" dirty="0">
                <a:solidFill>
                  <a:schemeClr val="tx1"/>
                </a:solidFill>
                <a:effectLst/>
                <a:latin typeface="+mn-lt"/>
                <a:ea typeface="+mn-ea"/>
                <a:cs typeface="+mn-cs"/>
              </a:rPr>
              <a:t>Cons/Concerns</a:t>
            </a:r>
            <a:r>
              <a:rPr lang="zh-TW" altLang="en-US" sz="1200" b="1" i="0" kern="1200" dirty="0">
                <a:solidFill>
                  <a:schemeClr val="tx1"/>
                </a:solidFill>
                <a:effectLst/>
                <a:latin typeface="+mn-lt"/>
                <a:ea typeface="+mn-ea"/>
                <a:cs typeface="+mn-cs"/>
              </a:rPr>
              <a:t>）</a:t>
            </a:r>
            <a:r>
              <a:rPr lang="en-US" altLang="zh-TW" sz="1200" b="1" i="0" kern="1200" dirty="0">
                <a:solidFill>
                  <a:schemeClr val="tx1"/>
                </a:solidFill>
                <a:effectLst/>
                <a:latin typeface="+mn-lt"/>
                <a:ea typeface="+mn-ea"/>
                <a:cs typeface="+mn-cs"/>
              </a:rPr>
              <a:t>:</a:t>
            </a:r>
            <a:endParaRPr lang="zh-TW" altLang="en-US" sz="1200" b="0" i="0" kern="1200" dirty="0">
              <a:solidFill>
                <a:schemeClr val="tx1"/>
              </a:solidFill>
              <a:effectLst/>
              <a:latin typeface="+mn-lt"/>
              <a:ea typeface="+mn-ea"/>
              <a:cs typeface="+mn-cs"/>
            </a:endParaRPr>
          </a:p>
          <a:p>
            <a:r>
              <a:rPr lang="zh-TW" altLang="en-US" sz="1200" b="1" i="0" kern="1200" dirty="0">
                <a:solidFill>
                  <a:schemeClr val="tx1"/>
                </a:solidFill>
                <a:effectLst/>
                <a:latin typeface="+mn-lt"/>
                <a:ea typeface="+mn-ea"/>
                <a:cs typeface="+mn-cs"/>
              </a:rPr>
              <a:t>分類器之間的相依性：</a:t>
            </a:r>
            <a:r>
              <a:rPr lang="zh-TW" altLang="en-US" sz="1200" b="0" i="0" kern="1200" dirty="0">
                <a:solidFill>
                  <a:schemeClr val="tx1"/>
                </a:solidFill>
                <a:effectLst/>
                <a:latin typeface="+mn-lt"/>
                <a:ea typeface="+mn-ea"/>
                <a:cs typeface="+mn-cs"/>
              </a:rPr>
              <a:t> 通常，這些分類器並不是獨立的，這意味著它們可能會犯相同的錯誤。這種情況可能發生，特別是當不同的分類器都使用相似的模型或方法進行預測時。</a:t>
            </a:r>
          </a:p>
          <a:p>
            <a:r>
              <a:rPr lang="zh-TW" altLang="en-US" sz="1200" b="1" i="0" kern="1200" dirty="0">
                <a:solidFill>
                  <a:schemeClr val="tx1"/>
                </a:solidFill>
                <a:effectLst/>
                <a:latin typeface="+mn-lt"/>
                <a:ea typeface="+mn-ea"/>
                <a:cs typeface="+mn-cs"/>
              </a:rPr>
              <a:t>例如，許多分類器是線性模型：</a:t>
            </a:r>
            <a:r>
              <a:rPr lang="zh-TW" altLang="en-US" sz="1200" b="0" i="0" kern="1200" dirty="0">
                <a:solidFill>
                  <a:schemeClr val="tx1"/>
                </a:solidFill>
                <a:effectLst/>
                <a:latin typeface="+mn-lt"/>
                <a:ea typeface="+mn-ea"/>
                <a:cs typeface="+mn-cs"/>
              </a:rPr>
              <a:t> 在某些情況下，多個分類器都可能是基於線性模型的，這意味著它們的預測方式相似。如果這些線性模型都容易犯相同的錯誤，那麼組合它們的預測可能不會有太大的幫助。</a:t>
            </a:r>
          </a:p>
          <a:p>
            <a:r>
              <a:rPr lang="zh-TW" altLang="en-US" sz="1200" b="1" i="0" kern="1200" dirty="0">
                <a:solidFill>
                  <a:schemeClr val="tx1"/>
                </a:solidFill>
                <a:effectLst/>
                <a:latin typeface="+mn-lt"/>
                <a:ea typeface="+mn-ea"/>
                <a:cs typeface="+mn-cs"/>
              </a:rPr>
              <a:t>投票無法解決相同的錯誤：</a:t>
            </a:r>
            <a:r>
              <a:rPr lang="zh-TW" altLang="en-US" sz="1200" b="0" i="0" kern="1200" dirty="0">
                <a:solidFill>
                  <a:schemeClr val="tx1"/>
                </a:solidFill>
                <a:effectLst/>
                <a:latin typeface="+mn-lt"/>
                <a:ea typeface="+mn-ea"/>
                <a:cs typeface="+mn-cs"/>
              </a:rPr>
              <a:t> 如果多個分類器在相同的情況下都做出相同的錯誤，那麼使用投票方法（多數決）來進行集成學習可能不會有太大幫助，因為它們的投票仍然會導致相同的錯誤。</a:t>
            </a:r>
          </a:p>
          <a:p>
            <a:r>
              <a:rPr lang="zh-TW" altLang="en-US" sz="1200" b="1" i="0" kern="1200" dirty="0">
                <a:solidFill>
                  <a:schemeClr val="tx1"/>
                </a:solidFill>
                <a:effectLst/>
                <a:latin typeface="+mn-lt"/>
                <a:ea typeface="+mn-ea"/>
                <a:cs typeface="+mn-cs"/>
              </a:rPr>
              <a:t>原理（</a:t>
            </a:r>
            <a:r>
              <a:rPr lang="en-US" altLang="zh-TW" sz="1200" b="1" i="0" kern="1200" dirty="0">
                <a:solidFill>
                  <a:schemeClr val="tx1"/>
                </a:solidFill>
                <a:effectLst/>
                <a:latin typeface="+mn-lt"/>
                <a:ea typeface="+mn-ea"/>
                <a:cs typeface="+mn-cs"/>
              </a:rPr>
              <a:t>Principle</a:t>
            </a:r>
            <a:r>
              <a:rPr lang="zh-TW" altLang="en-US" sz="1200" b="1" i="0" kern="1200" dirty="0">
                <a:solidFill>
                  <a:schemeClr val="tx1"/>
                </a:solidFill>
                <a:effectLst/>
                <a:latin typeface="+mn-lt"/>
                <a:ea typeface="+mn-ea"/>
                <a:cs typeface="+mn-cs"/>
              </a:rPr>
              <a:t>）</a:t>
            </a:r>
            <a:r>
              <a:rPr lang="en-US" altLang="zh-TW" sz="1200" b="1" i="0" kern="1200" dirty="0">
                <a:solidFill>
                  <a:schemeClr val="tx1"/>
                </a:solidFill>
                <a:effectLst/>
                <a:latin typeface="+mn-lt"/>
                <a:ea typeface="+mn-ea"/>
                <a:cs typeface="+mn-cs"/>
              </a:rPr>
              <a:t>:</a:t>
            </a:r>
            <a:endParaRPr lang="zh-TW" altLang="en-US"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F93E9A50-EED1-FA4E-868B-D30F9FDBA6F4}" type="slidenum">
              <a:rPr lang="en-US" smtClean="0"/>
              <a:pPr/>
              <a:t>15</a:t>
            </a:fld>
            <a:endParaRPr lang="en-US"/>
          </a:p>
        </p:txBody>
      </p:sp>
    </p:spTree>
    <p:extLst>
      <p:ext uri="{BB962C8B-B14F-4D97-AF65-F5344CB8AC3E}">
        <p14:creationId xmlns:p14="http://schemas.microsoft.com/office/powerpoint/2010/main" val="2333170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級聯功能提供了相當的精度，但速度提高了十倍。</a:t>
            </a:r>
          </a:p>
        </p:txBody>
      </p:sp>
      <p:sp>
        <p:nvSpPr>
          <p:cNvPr id="4" name="投影片編號版面配置區 3"/>
          <p:cNvSpPr>
            <a:spLocks noGrp="1"/>
          </p:cNvSpPr>
          <p:nvPr>
            <p:ph type="sldNum" sz="quarter" idx="5"/>
          </p:nvPr>
        </p:nvSpPr>
        <p:spPr/>
        <p:txBody>
          <a:bodyPr/>
          <a:lstStyle/>
          <a:p>
            <a:fld id="{F93E9A50-EED1-FA4E-868B-D30F9FDBA6F4}" type="slidenum">
              <a:rPr lang="en-US" smtClean="0"/>
              <a:pPr/>
              <a:t>109</a:t>
            </a:fld>
            <a:endParaRPr lang="en-US"/>
          </a:p>
        </p:txBody>
      </p:sp>
    </p:spTree>
    <p:extLst>
      <p:ext uri="{BB962C8B-B14F-4D97-AF65-F5344CB8AC3E}">
        <p14:creationId xmlns:p14="http://schemas.microsoft.com/office/powerpoint/2010/main" val="3458475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F7ED6B1A-65B0-2E4D-A8F7-BB57105FABB1}" type="slidenum">
              <a:rPr lang="en-US" sz="1200">
                <a:latin typeface="Arial" charset="0"/>
              </a:rPr>
              <a:pPr eaLnBrk="1" hangingPunct="1"/>
              <a:t>113</a:t>
            </a:fld>
            <a:endParaRPr lang="en-US" sz="1200">
              <a:latin typeface="Arial" charset="0"/>
            </a:endParaRPr>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Arial" charset="0"/>
            </a:endParaRPr>
          </a:p>
        </p:txBody>
      </p:sp>
    </p:spTree>
    <p:extLst>
      <p:ext uri="{BB962C8B-B14F-4D97-AF65-F5344CB8AC3E}">
        <p14:creationId xmlns:p14="http://schemas.microsoft.com/office/powerpoint/2010/main" val="2426062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8A5EFB16-9A67-8649-B3AA-1DE914B6CD88}" type="slidenum">
              <a:rPr lang="en-US" sz="1200">
                <a:latin typeface="Arial" charset="0"/>
              </a:rPr>
              <a:pPr eaLnBrk="1" hangingPunct="1"/>
              <a:t>114</a:t>
            </a:fld>
            <a:endParaRPr lang="en-US" sz="1200">
              <a:latin typeface="Arial" charset="0"/>
            </a:endParaRPr>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Arial" charset="0"/>
            </a:endParaRPr>
          </a:p>
        </p:txBody>
      </p:sp>
    </p:spTree>
    <p:extLst>
      <p:ext uri="{BB962C8B-B14F-4D97-AF65-F5344CB8AC3E}">
        <p14:creationId xmlns:p14="http://schemas.microsoft.com/office/powerpoint/2010/main" val="2468895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a:t>
            </a:r>
            <a:r>
              <a:rPr lang="en-US" baseline="0" dirty="0"/>
              <a:t> we can’t do this </a:t>
            </a:r>
            <a:r>
              <a:rPr lang="en-US" baseline="0" dirty="0">
                <a:sym typeface="Wingdings"/>
              </a:rPr>
              <a:t></a:t>
            </a:r>
            <a:endParaRPr lang="en-US" dirty="0"/>
          </a:p>
        </p:txBody>
      </p:sp>
      <p:sp>
        <p:nvSpPr>
          <p:cNvPr id="4" name="Slide Number Placeholder 3"/>
          <p:cNvSpPr>
            <a:spLocks noGrp="1"/>
          </p:cNvSpPr>
          <p:nvPr>
            <p:ph type="sldNum" sz="quarter" idx="10"/>
          </p:nvPr>
        </p:nvSpPr>
        <p:spPr/>
        <p:txBody>
          <a:bodyPr/>
          <a:lstStyle/>
          <a:p>
            <a:fld id="{F93E9A50-EED1-FA4E-868B-D30F9FDBA6F4}" type="slidenum">
              <a:rPr lang="en-US" smtClean="0"/>
              <a:pPr/>
              <a:t>20</a:t>
            </a:fld>
            <a:endParaRPr lang="en-US"/>
          </a:p>
        </p:txBody>
      </p:sp>
    </p:spTree>
    <p:extLst>
      <p:ext uri="{BB962C8B-B14F-4D97-AF65-F5344CB8AC3E}">
        <p14:creationId xmlns:p14="http://schemas.microsoft.com/office/powerpoint/2010/main" val="4179233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TW" altLang="en-US" sz="1200" b="1" i="0" kern="1200" dirty="0">
                <a:solidFill>
                  <a:schemeClr val="tx1"/>
                </a:solidFill>
                <a:effectLst/>
                <a:latin typeface="+mn-lt"/>
                <a:ea typeface="+mn-ea"/>
                <a:cs typeface="+mn-cs"/>
              </a:rPr>
              <a:t>使用訓練數據作為數據生成分布的代理：</a:t>
            </a:r>
            <a:endParaRPr lang="zh-TW" altLang="en-US"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Bagging</a:t>
            </a:r>
            <a:r>
              <a:rPr lang="zh-TW" altLang="en-US" sz="1200" b="0" i="0" kern="1200" dirty="0">
                <a:solidFill>
                  <a:schemeClr val="tx1"/>
                </a:solidFill>
                <a:effectLst/>
                <a:latin typeface="+mn-lt"/>
                <a:ea typeface="+mn-ea"/>
                <a:cs typeface="+mn-cs"/>
              </a:rPr>
              <a:t>的關鍵思想是，通過使用</a:t>
            </a:r>
            <a:r>
              <a:rPr lang="en-US" altLang="zh-TW" sz="1200" b="0" i="0" kern="1200" dirty="0">
                <a:solidFill>
                  <a:schemeClr val="tx1"/>
                </a:solidFill>
                <a:effectLst/>
                <a:latin typeface="+mn-lt"/>
                <a:ea typeface="+mn-ea"/>
                <a:cs typeface="+mn-cs"/>
              </a:rPr>
              <a:t>Bootstrap</a:t>
            </a:r>
            <a:r>
              <a:rPr lang="zh-TW" altLang="en-US" sz="1200" b="0" i="0" kern="1200" dirty="0">
                <a:solidFill>
                  <a:schemeClr val="tx1"/>
                </a:solidFill>
                <a:effectLst/>
                <a:latin typeface="+mn-lt"/>
                <a:ea typeface="+mn-ea"/>
                <a:cs typeface="+mn-cs"/>
              </a:rPr>
              <a:t>抽樣生成多個不同的訓練數據集，我們可以近似模擬出數據生成分布。這是因為每個</a:t>
            </a:r>
            <a:r>
              <a:rPr lang="en-US" altLang="zh-TW" sz="1200" b="0" i="0" kern="1200" dirty="0">
                <a:solidFill>
                  <a:schemeClr val="tx1"/>
                </a:solidFill>
                <a:effectLst/>
                <a:latin typeface="+mn-lt"/>
                <a:ea typeface="+mn-ea"/>
                <a:cs typeface="+mn-cs"/>
              </a:rPr>
              <a:t>Bootstrap</a:t>
            </a:r>
            <a:r>
              <a:rPr lang="zh-TW" altLang="en-US" sz="1200" b="0" i="0" kern="1200" dirty="0">
                <a:solidFill>
                  <a:schemeClr val="tx1"/>
                </a:solidFill>
                <a:effectLst/>
                <a:latin typeface="+mn-lt"/>
                <a:ea typeface="+mn-ea"/>
                <a:cs typeface="+mn-cs"/>
              </a:rPr>
              <a:t>樣本集都是原始數據的隨機抽樣，它們反映了原始數據的一些統計性質。因此，通過訓練多個模型，每個都在略有不同的數據子集上訓練，我們可以捕獲到數據的多樣性和不確定性。</a:t>
            </a:r>
          </a:p>
          <a:p>
            <a:r>
              <a:rPr lang="zh-TW" altLang="en-US" sz="1200" b="0" i="0" kern="1200" dirty="0">
                <a:solidFill>
                  <a:schemeClr val="tx1"/>
                </a:solidFill>
                <a:effectLst/>
                <a:latin typeface="+mn-lt"/>
                <a:ea typeface="+mn-ea"/>
                <a:cs typeface="+mn-cs"/>
              </a:rPr>
              <a:t>這種方法對於減少模型的變異性非常有用，因為它可以降低單個模型對訓練數據的過度擬合（過度擬合）的風險。通過集成多個不同的模型預測，</a:t>
            </a:r>
            <a:r>
              <a:rPr lang="en-US" altLang="zh-TW" sz="1200" b="0" i="0" kern="1200" dirty="0">
                <a:solidFill>
                  <a:schemeClr val="tx1"/>
                </a:solidFill>
                <a:effectLst/>
                <a:latin typeface="+mn-lt"/>
                <a:ea typeface="+mn-ea"/>
                <a:cs typeface="+mn-cs"/>
              </a:rPr>
              <a:t>Bagging</a:t>
            </a:r>
            <a:r>
              <a:rPr lang="zh-TW" altLang="en-US" sz="1200" b="0" i="0" kern="1200" dirty="0">
                <a:solidFill>
                  <a:schemeClr val="tx1"/>
                </a:solidFill>
                <a:effectLst/>
                <a:latin typeface="+mn-lt"/>
                <a:ea typeface="+mn-ea"/>
                <a:cs typeface="+mn-cs"/>
              </a:rPr>
              <a:t>能夠提高模型的穩定性和性能。</a:t>
            </a:r>
          </a:p>
          <a:p>
            <a:r>
              <a:rPr lang="zh-TW" altLang="en-US" sz="1200" b="0" i="0" kern="1200" dirty="0">
                <a:solidFill>
                  <a:schemeClr val="tx1"/>
                </a:solidFill>
                <a:effectLst/>
                <a:latin typeface="+mn-lt"/>
                <a:ea typeface="+mn-ea"/>
                <a:cs typeface="+mn-cs"/>
              </a:rPr>
              <a:t>總之，</a:t>
            </a:r>
            <a:r>
              <a:rPr lang="en-US" altLang="zh-TW" sz="1200" b="0" i="0" kern="1200" dirty="0">
                <a:solidFill>
                  <a:schemeClr val="tx1"/>
                </a:solidFill>
                <a:effectLst/>
                <a:latin typeface="+mn-lt"/>
                <a:ea typeface="+mn-ea"/>
                <a:cs typeface="+mn-cs"/>
              </a:rPr>
              <a:t>Bagging</a:t>
            </a:r>
            <a:r>
              <a:rPr lang="zh-TW" altLang="en-US" sz="1200" b="0" i="0" kern="1200" dirty="0">
                <a:solidFill>
                  <a:schemeClr val="tx1"/>
                </a:solidFill>
                <a:effectLst/>
                <a:latin typeface="+mn-lt"/>
                <a:ea typeface="+mn-ea"/>
                <a:cs typeface="+mn-cs"/>
              </a:rPr>
              <a:t>通過使用</a:t>
            </a:r>
            <a:r>
              <a:rPr lang="en-US" altLang="zh-TW" sz="1200" b="0" i="0" kern="1200" dirty="0">
                <a:solidFill>
                  <a:schemeClr val="tx1"/>
                </a:solidFill>
                <a:effectLst/>
                <a:latin typeface="+mn-lt"/>
                <a:ea typeface="+mn-ea"/>
                <a:cs typeface="+mn-cs"/>
              </a:rPr>
              <a:t>Bootstrap</a:t>
            </a:r>
            <a:r>
              <a:rPr lang="zh-TW" altLang="en-US" sz="1200" b="0" i="0" kern="1200" dirty="0">
                <a:solidFill>
                  <a:schemeClr val="tx1"/>
                </a:solidFill>
                <a:effectLst/>
                <a:latin typeface="+mn-lt"/>
                <a:ea typeface="+mn-ea"/>
                <a:cs typeface="+mn-cs"/>
              </a:rPr>
              <a:t>抽樣生成多個不同的訓練數據集，並使用這些數據集來訓練多個獨立模型，以改善機器學習模型的性能。它使用訓練數據作為數據生成分布的代理，以降低模型的變異性並提高整體性能。</a:t>
            </a:r>
          </a:p>
        </p:txBody>
      </p:sp>
      <p:sp>
        <p:nvSpPr>
          <p:cNvPr id="4" name="Slide Number Placeholder 3"/>
          <p:cNvSpPr>
            <a:spLocks noGrp="1"/>
          </p:cNvSpPr>
          <p:nvPr>
            <p:ph type="sldNum" sz="quarter" idx="10"/>
          </p:nvPr>
        </p:nvSpPr>
        <p:spPr/>
        <p:txBody>
          <a:bodyPr/>
          <a:lstStyle/>
          <a:p>
            <a:fld id="{F93E9A50-EED1-FA4E-868B-D30F9FDBA6F4}" type="slidenum">
              <a:rPr lang="en-US" smtClean="0"/>
              <a:pPr/>
              <a:t>21</a:t>
            </a:fld>
            <a:endParaRPr lang="en-US"/>
          </a:p>
        </p:txBody>
      </p:sp>
    </p:spTree>
    <p:extLst>
      <p:ext uri="{BB962C8B-B14F-4D97-AF65-F5344CB8AC3E}">
        <p14:creationId xmlns:p14="http://schemas.microsoft.com/office/powerpoint/2010/main" val="3911013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dirty="0"/>
              <a:t>which methods</a:t>
            </a:r>
            <a:r>
              <a:rPr lang="en-US" baseline="0" dirty="0"/>
              <a:t> that we’ve seen so far are more unstable?</a:t>
            </a:r>
          </a:p>
          <a:p>
            <a:pPr marL="628650" lvl="1" indent="-171450">
              <a:buFontTx/>
              <a:buChar char="-"/>
            </a:pPr>
            <a:r>
              <a:rPr lang="en-US" baseline="0" dirty="0"/>
              <a:t>decision trees</a:t>
            </a:r>
          </a:p>
          <a:p>
            <a:pPr marL="628650" lvl="1" indent="-171450">
              <a:buFontTx/>
              <a:buChar char="-"/>
            </a:pPr>
            <a:endParaRPr lang="en-US" baseline="0" dirty="0"/>
          </a:p>
        </p:txBody>
      </p:sp>
      <p:sp>
        <p:nvSpPr>
          <p:cNvPr id="4" name="Slide Number Placeholder 3"/>
          <p:cNvSpPr>
            <a:spLocks noGrp="1"/>
          </p:cNvSpPr>
          <p:nvPr>
            <p:ph type="sldNum" sz="quarter" idx="10"/>
          </p:nvPr>
        </p:nvSpPr>
        <p:spPr/>
        <p:txBody>
          <a:bodyPr/>
          <a:lstStyle/>
          <a:p>
            <a:fld id="{F93E9A50-EED1-FA4E-868B-D30F9FDBA6F4}" type="slidenum">
              <a:rPr lang="en-US" smtClean="0"/>
              <a:pPr/>
              <a:t>37</a:t>
            </a:fld>
            <a:endParaRPr lang="en-US"/>
          </a:p>
        </p:txBody>
      </p:sp>
    </p:spTree>
    <p:extLst>
      <p:ext uri="{BB962C8B-B14F-4D97-AF65-F5344CB8AC3E}">
        <p14:creationId xmlns:p14="http://schemas.microsoft.com/office/powerpoint/2010/main" val="2486657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E9A50-EED1-FA4E-868B-D30F9FDBA6F4}" type="slidenum">
              <a:rPr lang="en-US" smtClean="0"/>
              <a:pPr/>
              <a:t>45</a:t>
            </a:fld>
            <a:endParaRPr lang="en-US"/>
          </a:p>
        </p:txBody>
      </p:sp>
    </p:spTree>
    <p:extLst>
      <p:ext uri="{BB962C8B-B14F-4D97-AF65-F5344CB8AC3E}">
        <p14:creationId xmlns:p14="http://schemas.microsoft.com/office/powerpoint/2010/main" val="1459789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many other “boosting” variants besides </a:t>
            </a:r>
            <a:r>
              <a:rPr lang="en-US" dirty="0" err="1"/>
              <a:t>AdaBoost</a:t>
            </a:r>
            <a:r>
              <a:rPr lang="en-US" baseline="0" dirty="0"/>
              <a:t> that can all be equated to different surrogate loss functions</a:t>
            </a:r>
            <a:endParaRPr lang="en-US" dirty="0"/>
          </a:p>
        </p:txBody>
      </p:sp>
      <p:sp>
        <p:nvSpPr>
          <p:cNvPr id="4" name="Slide Number Placeholder 3"/>
          <p:cNvSpPr>
            <a:spLocks noGrp="1"/>
          </p:cNvSpPr>
          <p:nvPr>
            <p:ph type="sldNum" sz="quarter" idx="10"/>
          </p:nvPr>
        </p:nvSpPr>
        <p:spPr/>
        <p:txBody>
          <a:bodyPr/>
          <a:lstStyle/>
          <a:p>
            <a:fld id="{F93E9A50-EED1-FA4E-868B-D30F9FDBA6F4}" type="slidenum">
              <a:rPr lang="en-US" smtClean="0"/>
              <a:pPr/>
              <a:t>74</a:t>
            </a:fld>
            <a:endParaRPr lang="en-US"/>
          </a:p>
        </p:txBody>
      </p:sp>
    </p:spTree>
    <p:extLst>
      <p:ext uri="{BB962C8B-B14F-4D97-AF65-F5344CB8AC3E}">
        <p14:creationId xmlns:p14="http://schemas.microsoft.com/office/powerpoint/2010/main" val="3483968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49" name="Rectangle 1"/>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5325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eaLnBrk="1" hangingPunct="1">
              <a:lnSpc>
                <a:spcPct val="93000"/>
              </a:lnSpc>
              <a:spcBef>
                <a:spcPts val="450"/>
              </a:spcBef>
              <a:buFont typeface="Arial" charset="0"/>
              <a:buNone/>
            </a:pPr>
            <a:endParaRPr lang="en-GB" dirty="0">
              <a:latin typeface="Arial" charset="0"/>
              <a:cs typeface="Arial" charset="0"/>
            </a:endParaRPr>
          </a:p>
        </p:txBody>
      </p:sp>
    </p:spTree>
    <p:extLst>
      <p:ext uri="{BB962C8B-B14F-4D97-AF65-F5344CB8AC3E}">
        <p14:creationId xmlns:p14="http://schemas.microsoft.com/office/powerpoint/2010/main" val="3469026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50" dirty="0">
              <a:latin typeface="Malgun Gothic Semilight" panose="020B0502040204020203" pitchFamily="34" charset="-120"/>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50" dirty="0">
              <a:latin typeface="Malgun Gothic Semilight" panose="020B0502040204020203" pitchFamily="34" charset="-120"/>
            </a:endParaRPr>
          </a:p>
        </p:txBody>
      </p:sp>
      <p:sp>
        <p:nvSpPr>
          <p:cNvPr id="2" name="Title 1"/>
          <p:cNvSpPr>
            <a:spLocks noGrp="1"/>
          </p:cNvSpPr>
          <p:nvPr>
            <p:ph type="ctrTitle"/>
          </p:nvPr>
        </p:nvSpPr>
        <p:spPr>
          <a:xfrm>
            <a:off x="1104901" y="2292096"/>
            <a:ext cx="10096500" cy="2219691"/>
          </a:xfrm>
        </p:spPr>
        <p:txBody>
          <a:bodyPr anchor="ctr">
            <a:normAutofit/>
          </a:bodyPr>
          <a:lstStyle>
            <a:lvl1pPr algn="l">
              <a:defRPr sz="3300" cap="all" baseline="0"/>
            </a:lvl1pPr>
          </a:lstStyle>
          <a:p>
            <a:r>
              <a:rPr lang="zh-TW" altLang="en-US"/>
              <a:t>按一下以編輯母片標題樣式</a:t>
            </a:r>
            <a:endParaRPr dirty="0"/>
          </a:p>
        </p:txBody>
      </p:sp>
      <p:sp>
        <p:nvSpPr>
          <p:cNvPr id="3" name="Subtitle 2"/>
          <p:cNvSpPr>
            <a:spLocks noGrp="1"/>
          </p:cNvSpPr>
          <p:nvPr>
            <p:ph type="subTitle" idx="1"/>
          </p:nvPr>
        </p:nvSpPr>
        <p:spPr>
          <a:xfrm>
            <a:off x="1104899" y="4511786"/>
            <a:ext cx="10096501" cy="955565"/>
          </a:xfrm>
        </p:spPr>
        <p:txBody>
          <a:bodyPr>
            <a:normAutofit/>
          </a:bodyPr>
          <a:lstStyle>
            <a:lvl1pPr marL="0" indent="0" algn="l">
              <a:spcBef>
                <a:spcPts val="0"/>
              </a:spcBef>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endParaRPr dirty="0"/>
          </a:p>
        </p:txBody>
      </p:sp>
      <p:pic>
        <p:nvPicPr>
          <p:cNvPr id="11" name="Picture 10" title="Ribbon tab"/>
          <p:cNvPicPr>
            <a:picLocks noChangeAspect="1"/>
          </p:cNvPicPr>
          <p:nvPr/>
        </p:nvPicPr>
        <p:blipFill rotWithShape="1">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a:off x="1324446" y="0"/>
            <a:ext cx="1747524" cy="2292094"/>
          </a:xfrm>
          <a:prstGeom prst="rect">
            <a:avLst/>
          </a:prstGeom>
        </p:spPr>
      </p:pic>
      <p:pic>
        <p:nvPicPr>
          <p:cNvPr id="9" name="圖片 8">
            <a:extLst>
              <a:ext uri="{FF2B5EF4-FFF2-40B4-BE49-F238E27FC236}">
                <a16:creationId xmlns:a16="http://schemas.microsoft.com/office/drawing/2014/main" id="{E94585C8-F7A9-43DA-9746-0F44293BCBAA}"/>
              </a:ext>
            </a:extLst>
          </p:cNvPr>
          <p:cNvPicPr>
            <a:picLocks noChangeAspect="1"/>
          </p:cNvPicPr>
          <p:nvPr/>
        </p:nvPicPr>
        <p:blipFill>
          <a:blip r:embed="rId3"/>
          <a:stretch>
            <a:fillRect/>
          </a:stretch>
        </p:blipFill>
        <p:spPr>
          <a:xfrm>
            <a:off x="1374899" y="1146048"/>
            <a:ext cx="1697071" cy="1272803"/>
          </a:xfrm>
          <a:prstGeom prst="rect">
            <a:avLst/>
          </a:prstGeom>
        </p:spPr>
      </p:pic>
    </p:spTree>
    <p:extLst>
      <p:ext uri="{BB962C8B-B14F-4D97-AF65-F5344CB8AC3E}">
        <p14:creationId xmlns:p14="http://schemas.microsoft.com/office/powerpoint/2010/main" val="289801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2400" baseline="0">
                <a:latin typeface="Arial" panose="020B0604020202020204" pitchFamily="34" charset="0"/>
                <a:ea typeface="微軟正黑體" panose="020B0604030504040204" pitchFamily="34" charset="-120"/>
              </a:defRPr>
            </a:lvl1pPr>
          </a:lstStyle>
          <a:p>
            <a:r>
              <a:rPr lang="zh-TW" altLang="en-US"/>
              <a:t>按一下以編輯母片標題樣式</a:t>
            </a:r>
            <a:endParaRPr dirty="0"/>
          </a:p>
        </p:txBody>
      </p:sp>
      <p:sp>
        <p:nvSpPr>
          <p:cNvPr id="3" name="Picture Placeholder 2" title="An empty placeholder to add an image. Click on the placeholder and select the image that you wish to add"/>
          <p:cNvSpPr>
            <a:spLocks noGrp="1"/>
          </p:cNvSpPr>
          <p:nvPr>
            <p:ph type="pic" idx="1"/>
          </p:nvPr>
        </p:nvSpPr>
        <p:spPr>
          <a:xfrm>
            <a:off x="4654671" y="1600201"/>
            <a:ext cx="6430912" cy="4572001"/>
          </a:xfrm>
        </p:spPr>
        <p:txBody>
          <a:bodyPr tIns="1188720">
            <a:normAutofit/>
          </a:bodyPr>
          <a:lstStyle>
            <a:lvl1pPr marL="0" indent="0" algn="ctr">
              <a:buNone/>
              <a:defRPr sz="1500" baseline="0">
                <a:latin typeface="Arial" panose="020B0604020202020204" pitchFamily="34" charset="0"/>
                <a:ea typeface="微軟正黑體" panose="020B0604030504040204" pitchFamily="34" charset="-12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endParaRPr dirty="0"/>
          </a:p>
        </p:txBody>
      </p:sp>
      <p:sp>
        <p:nvSpPr>
          <p:cNvPr id="4" name="Text Placeholder 3"/>
          <p:cNvSpPr>
            <a:spLocks noGrp="1"/>
          </p:cNvSpPr>
          <p:nvPr>
            <p:ph type="body" sz="half" idx="2"/>
          </p:nvPr>
        </p:nvSpPr>
        <p:spPr>
          <a:xfrm>
            <a:off x="1104901" y="1600200"/>
            <a:ext cx="3396996" cy="4572000"/>
          </a:xfrm>
        </p:spPr>
        <p:txBody>
          <a:bodyPr>
            <a:normAutofit/>
          </a:bodyPr>
          <a:lstStyle>
            <a:lvl1pPr marL="0" indent="0">
              <a:spcBef>
                <a:spcPts val="900"/>
              </a:spcBef>
              <a:buNone/>
              <a:defRPr sz="1350" baseline="0">
                <a:latin typeface="Arial" panose="020B0604020202020204" pitchFamily="34" charset="0"/>
                <a:ea typeface="微軟正黑體" panose="020B0604030504040204" pitchFamily="34" charset="-12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8" name="Date Placeholder 3"/>
          <p:cNvSpPr>
            <a:spLocks noGrp="1"/>
          </p:cNvSpPr>
          <p:nvPr>
            <p:ph type="dt" sz="half" idx="10"/>
          </p:nvPr>
        </p:nvSpPr>
        <p:spPr>
          <a:xfrm>
            <a:off x="1104901" y="6356353"/>
            <a:ext cx="1829559" cy="365125"/>
          </a:xfrm>
          <a:prstGeom prst="rect">
            <a:avLst/>
          </a:prstGeom>
        </p:spPr>
        <p:txBody>
          <a:bodyPr vert="horz" lIns="0" tIns="45720" rIns="0" bIns="45720" rtlCol="0" anchor="ctr"/>
          <a:lstStyle>
            <a:lvl1pPr algn="ctr">
              <a:defRPr sz="750" baseline="0">
                <a:solidFill>
                  <a:schemeClr val="tx1">
                    <a:lumMod val="75000"/>
                  </a:schemeClr>
                </a:solidFill>
                <a:latin typeface="Arial" panose="020B0604020202020204" pitchFamily="34" charset="0"/>
                <a:ea typeface="微軟正黑體" panose="020B0604030504040204" pitchFamily="34" charset="-120"/>
              </a:defRPr>
            </a:lvl1pPr>
          </a:lstStyle>
          <a:p>
            <a:fld id="{7B6FE768-D535-DB4F-A86D-18423950C428}" type="datetimeFigureOut">
              <a:rPr lang="en-US" smtClean="0"/>
              <a:pPr/>
              <a:t>11/7/2023</a:t>
            </a:fld>
            <a:endParaRPr lang="en-US"/>
          </a:p>
        </p:txBody>
      </p:sp>
      <p:sp>
        <p:nvSpPr>
          <p:cNvPr id="9" name="Footer Placeholder 4"/>
          <p:cNvSpPr>
            <a:spLocks noGrp="1"/>
          </p:cNvSpPr>
          <p:nvPr>
            <p:ph type="ftr" sz="quarter" idx="3"/>
          </p:nvPr>
        </p:nvSpPr>
        <p:spPr>
          <a:xfrm>
            <a:off x="2934459" y="6356350"/>
            <a:ext cx="6323083" cy="365126"/>
          </a:xfrm>
          <a:prstGeom prst="rect">
            <a:avLst/>
          </a:prstGeom>
        </p:spPr>
        <p:txBody>
          <a:bodyPr vert="horz" lIns="0" tIns="45720" rIns="0" bIns="45720" rtlCol="0" anchor="ctr"/>
          <a:lstStyle>
            <a:lvl1pPr algn="ctr">
              <a:defRPr sz="750" baseline="0">
                <a:solidFill>
                  <a:schemeClr val="tx1">
                    <a:lumMod val="75000"/>
                  </a:schemeClr>
                </a:solidFill>
                <a:latin typeface="Arial" panose="020B0604020202020204" pitchFamily="34" charset="0"/>
                <a:ea typeface="微軟正黑體" panose="020B0604030504040204" pitchFamily="34" charset="-120"/>
              </a:defRPr>
            </a:lvl1pPr>
          </a:lstStyle>
          <a:p>
            <a:endParaRPr lang="en-US"/>
          </a:p>
        </p:txBody>
      </p:sp>
      <p:sp>
        <p:nvSpPr>
          <p:cNvPr id="10" name="Slide Number Placeholder 5"/>
          <p:cNvSpPr>
            <a:spLocks noGrp="1"/>
          </p:cNvSpPr>
          <p:nvPr>
            <p:ph type="sldNum" sz="quarter" idx="4"/>
          </p:nvPr>
        </p:nvSpPr>
        <p:spPr>
          <a:xfrm>
            <a:off x="9256783" y="6356353"/>
            <a:ext cx="1828800" cy="365125"/>
          </a:xfrm>
          <a:prstGeom prst="rect">
            <a:avLst/>
          </a:prstGeom>
        </p:spPr>
        <p:txBody>
          <a:bodyPr vert="horz" lIns="0" tIns="45720" rIns="0" bIns="45720" rtlCol="0" anchor="ctr"/>
          <a:lstStyle>
            <a:lvl1pPr algn="r">
              <a:defRPr sz="750" baseline="0">
                <a:solidFill>
                  <a:schemeClr val="tx1">
                    <a:lumMod val="75000"/>
                  </a:schemeClr>
                </a:solidFill>
                <a:latin typeface="Arial" panose="020B0604020202020204" pitchFamily="34" charset="0"/>
                <a:ea typeface="微軟正黑體" panose="020B0604030504040204" pitchFamily="34" charset="-120"/>
              </a:defRPr>
            </a:lvl1pPr>
          </a:lstStyle>
          <a:p>
            <a:fld id="{A0076733-97FC-644E-9C9E-BE83813A8A25}" type="slidenum">
              <a:rPr lang="en-US" smtClean="0"/>
              <a:pPr/>
              <a:t>‹#›</a:t>
            </a:fld>
            <a:endParaRPr lang="en-US"/>
          </a:p>
        </p:txBody>
      </p:sp>
    </p:spTree>
    <p:extLst>
      <p:ext uri="{BB962C8B-B14F-4D97-AF65-F5344CB8AC3E}">
        <p14:creationId xmlns:p14="http://schemas.microsoft.com/office/powerpoint/2010/main" val="353504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Arial" panose="020B0604020202020204" pitchFamily="34" charset="0"/>
                <a:ea typeface="微軟正黑體" panose="020B0604030504040204" pitchFamily="34" charset="-120"/>
              </a:defRPr>
            </a:lvl1pPr>
          </a:lstStyle>
          <a:p>
            <a:r>
              <a:rPr lang="zh-TW" altLang="en-US"/>
              <a:t>按一下以編輯母片標題樣式</a:t>
            </a:r>
            <a:endParaRPr dirty="0"/>
          </a:p>
        </p:txBody>
      </p:sp>
      <p:sp>
        <p:nvSpPr>
          <p:cNvPr id="3" name="Vertical Text Placeholder 2"/>
          <p:cNvSpPr>
            <a:spLocks noGrp="1"/>
          </p:cNvSpPr>
          <p:nvPr>
            <p:ph type="body" orient="vert" idx="1"/>
          </p:nvPr>
        </p:nvSpPr>
        <p:spPr/>
        <p:txBody>
          <a:bodyPr vert="eaVert"/>
          <a:lstStyle>
            <a:lvl1pPr>
              <a:defRPr baseline="0">
                <a:latin typeface="Arial" panose="020B0604020202020204" pitchFamily="34" charset="0"/>
                <a:ea typeface="微軟正黑體" panose="020B0604030504040204" pitchFamily="34" charset="-120"/>
              </a:defRPr>
            </a:lvl1pPr>
            <a:lvl2pPr>
              <a:defRPr baseline="0">
                <a:latin typeface="Arial" panose="020B0604020202020204" pitchFamily="34" charset="0"/>
                <a:ea typeface="微軟正黑體" panose="020B0604030504040204" pitchFamily="34" charset="-120"/>
              </a:defRPr>
            </a:lvl2pPr>
            <a:lvl3pPr>
              <a:defRPr baseline="0">
                <a:latin typeface="Arial" panose="020B0604020202020204" pitchFamily="34" charset="0"/>
                <a:ea typeface="微軟正黑體" panose="020B0604030504040204" pitchFamily="34" charset="-120"/>
              </a:defRPr>
            </a:lvl3pPr>
            <a:lvl4pPr>
              <a:defRPr baseline="0">
                <a:latin typeface="Arial" panose="020B0604020202020204" pitchFamily="34" charset="0"/>
                <a:ea typeface="微軟正黑體" panose="020B0604030504040204" pitchFamily="34" charset="-120"/>
              </a:defRPr>
            </a:lvl4pPr>
            <a:lvl5pPr>
              <a:defRPr baseline="0">
                <a:latin typeface="Arial" panose="020B0604020202020204" pitchFamily="34" charset="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dirty="0"/>
          </a:p>
        </p:txBody>
      </p:sp>
      <p:sp>
        <p:nvSpPr>
          <p:cNvPr id="7" name="Date Placeholder 3"/>
          <p:cNvSpPr>
            <a:spLocks noGrp="1"/>
          </p:cNvSpPr>
          <p:nvPr>
            <p:ph type="dt" sz="half" idx="2"/>
          </p:nvPr>
        </p:nvSpPr>
        <p:spPr>
          <a:xfrm>
            <a:off x="1104901" y="6356353"/>
            <a:ext cx="1829559" cy="365125"/>
          </a:xfrm>
          <a:prstGeom prst="rect">
            <a:avLst/>
          </a:prstGeom>
        </p:spPr>
        <p:txBody>
          <a:bodyPr vert="horz" lIns="0" tIns="45720" rIns="0" bIns="45720" rtlCol="0" anchor="ctr"/>
          <a:lstStyle>
            <a:lvl1pPr algn="ctr">
              <a:defRPr sz="750" baseline="0">
                <a:solidFill>
                  <a:schemeClr val="tx1">
                    <a:lumMod val="75000"/>
                  </a:schemeClr>
                </a:solidFill>
                <a:latin typeface="Arial" panose="020B0604020202020204" pitchFamily="34" charset="0"/>
                <a:ea typeface="微軟正黑體" panose="020B0604030504040204" pitchFamily="34" charset="-120"/>
              </a:defRPr>
            </a:lvl1pPr>
          </a:lstStyle>
          <a:p>
            <a:fld id="{7B6FE768-D535-DB4F-A86D-18423950C428}" type="datetimeFigureOut">
              <a:rPr lang="en-US" smtClean="0"/>
              <a:pPr/>
              <a:t>11/7/2023</a:t>
            </a:fld>
            <a:endParaRPr lang="en-US"/>
          </a:p>
        </p:txBody>
      </p:sp>
      <p:sp>
        <p:nvSpPr>
          <p:cNvPr id="8" name="Footer Placeholder 4"/>
          <p:cNvSpPr>
            <a:spLocks noGrp="1"/>
          </p:cNvSpPr>
          <p:nvPr>
            <p:ph type="ftr" sz="quarter" idx="3"/>
          </p:nvPr>
        </p:nvSpPr>
        <p:spPr>
          <a:xfrm>
            <a:off x="2934459" y="6356350"/>
            <a:ext cx="6323083" cy="365126"/>
          </a:xfrm>
          <a:prstGeom prst="rect">
            <a:avLst/>
          </a:prstGeom>
        </p:spPr>
        <p:txBody>
          <a:bodyPr vert="horz" lIns="0" tIns="45720" rIns="0" bIns="45720" rtlCol="0" anchor="ctr"/>
          <a:lstStyle>
            <a:lvl1pPr algn="ctr">
              <a:defRPr sz="750" baseline="0">
                <a:solidFill>
                  <a:schemeClr val="tx1">
                    <a:lumMod val="75000"/>
                  </a:schemeClr>
                </a:solidFill>
                <a:latin typeface="Arial" panose="020B0604020202020204" pitchFamily="34" charset="0"/>
                <a:ea typeface="微軟正黑體" panose="020B0604030504040204" pitchFamily="34" charset="-120"/>
              </a:defRPr>
            </a:lvl1pPr>
          </a:lstStyle>
          <a:p>
            <a:endParaRPr lang="en-US"/>
          </a:p>
        </p:txBody>
      </p:sp>
      <p:sp>
        <p:nvSpPr>
          <p:cNvPr id="9" name="Slide Number Placeholder 5"/>
          <p:cNvSpPr>
            <a:spLocks noGrp="1"/>
          </p:cNvSpPr>
          <p:nvPr>
            <p:ph type="sldNum" sz="quarter" idx="4"/>
          </p:nvPr>
        </p:nvSpPr>
        <p:spPr>
          <a:xfrm>
            <a:off x="9256783" y="6356353"/>
            <a:ext cx="1828800" cy="365125"/>
          </a:xfrm>
          <a:prstGeom prst="rect">
            <a:avLst/>
          </a:prstGeom>
        </p:spPr>
        <p:txBody>
          <a:bodyPr vert="horz" lIns="0" tIns="45720" rIns="0" bIns="45720" rtlCol="0" anchor="ctr"/>
          <a:lstStyle>
            <a:lvl1pPr algn="r">
              <a:defRPr sz="750" baseline="0">
                <a:solidFill>
                  <a:schemeClr val="tx1">
                    <a:lumMod val="75000"/>
                  </a:schemeClr>
                </a:solidFill>
                <a:latin typeface="Arial" panose="020B0604020202020204" pitchFamily="34" charset="0"/>
                <a:ea typeface="微軟正黑體" panose="020B0604030504040204" pitchFamily="34" charset="-120"/>
              </a:defRPr>
            </a:lvl1pPr>
          </a:lstStyle>
          <a:p>
            <a:fld id="{A0076733-97FC-644E-9C9E-BE83813A8A25}" type="slidenum">
              <a:rPr lang="en-US" smtClean="0"/>
              <a:pPr/>
              <a:t>‹#›</a:t>
            </a:fld>
            <a:endParaRPr lang="en-US"/>
          </a:p>
        </p:txBody>
      </p:sp>
    </p:spTree>
    <p:extLst>
      <p:ext uri="{BB962C8B-B14F-4D97-AF65-F5344CB8AC3E}">
        <p14:creationId xmlns:p14="http://schemas.microsoft.com/office/powerpoint/2010/main" val="6828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1" y="365125"/>
            <a:ext cx="1714500" cy="5811838"/>
          </a:xfrm>
        </p:spPr>
        <p:txBody>
          <a:bodyPr vert="eaVert"/>
          <a:lstStyle>
            <a:lvl1pPr>
              <a:defRPr baseline="0">
                <a:latin typeface="Arial" panose="020B0604020202020204" pitchFamily="34" charset="0"/>
                <a:ea typeface="微軟正黑體" panose="020B0604030504040204" pitchFamily="34" charset="-120"/>
              </a:defRPr>
            </a:lvl1pPr>
          </a:lstStyle>
          <a:p>
            <a:r>
              <a:rPr lang="zh-TW" altLang="en-US"/>
              <a:t>按一下以編輯母片標題樣式</a:t>
            </a:r>
            <a:endParaRPr dirty="0"/>
          </a:p>
        </p:txBody>
      </p:sp>
      <p:sp>
        <p:nvSpPr>
          <p:cNvPr id="3" name="Vertical Text Placeholder 2"/>
          <p:cNvSpPr>
            <a:spLocks noGrp="1"/>
          </p:cNvSpPr>
          <p:nvPr>
            <p:ph type="body" orient="vert" idx="1"/>
          </p:nvPr>
        </p:nvSpPr>
        <p:spPr>
          <a:xfrm>
            <a:off x="1104900" y="365125"/>
            <a:ext cx="8098896" cy="5811838"/>
          </a:xfrm>
        </p:spPr>
        <p:txBody>
          <a:bodyPr vert="eaVert"/>
          <a:lstStyle>
            <a:lvl1pPr>
              <a:defRPr baseline="0">
                <a:latin typeface="Arial" panose="020B0604020202020204" pitchFamily="34" charset="0"/>
                <a:ea typeface="微軟正黑體" panose="020B0604030504040204" pitchFamily="34" charset="-120"/>
              </a:defRPr>
            </a:lvl1pPr>
            <a:lvl2pPr>
              <a:defRPr baseline="0">
                <a:latin typeface="Arial" panose="020B0604020202020204" pitchFamily="34" charset="0"/>
                <a:ea typeface="微軟正黑體" panose="020B0604030504040204" pitchFamily="34" charset="-120"/>
              </a:defRPr>
            </a:lvl2pPr>
            <a:lvl3pPr>
              <a:defRPr baseline="0">
                <a:latin typeface="Arial" panose="020B0604020202020204" pitchFamily="34" charset="0"/>
                <a:ea typeface="微軟正黑體" panose="020B0604030504040204" pitchFamily="34" charset="-120"/>
              </a:defRPr>
            </a:lvl3pPr>
            <a:lvl4pPr>
              <a:defRPr baseline="0">
                <a:latin typeface="Arial" panose="020B0604020202020204" pitchFamily="34" charset="0"/>
                <a:ea typeface="微軟正黑體" panose="020B0604030504040204" pitchFamily="34" charset="-120"/>
              </a:defRPr>
            </a:lvl4pPr>
            <a:lvl5pPr>
              <a:defRPr baseline="0">
                <a:latin typeface="Arial" panose="020B0604020202020204" pitchFamily="34" charset="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dirty="0"/>
          </a:p>
        </p:txBody>
      </p:sp>
      <p:grpSp>
        <p:nvGrpSpPr>
          <p:cNvPr id="7" name="Group 6"/>
          <p:cNvGrpSpPr/>
          <p:nvPr/>
        </p:nvGrpSpPr>
        <p:grpSpPr>
          <a:xfrm rot="5400000">
            <a:off x="6514047" y="3228844"/>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Date Placeholder 3"/>
          <p:cNvSpPr>
            <a:spLocks noGrp="1"/>
          </p:cNvSpPr>
          <p:nvPr>
            <p:ph type="dt" sz="half" idx="2"/>
          </p:nvPr>
        </p:nvSpPr>
        <p:spPr>
          <a:xfrm>
            <a:off x="1104901" y="6356353"/>
            <a:ext cx="1829559" cy="365125"/>
          </a:xfrm>
          <a:prstGeom prst="rect">
            <a:avLst/>
          </a:prstGeom>
        </p:spPr>
        <p:txBody>
          <a:bodyPr vert="horz" lIns="0" tIns="45720" rIns="0" bIns="45720" rtlCol="0" anchor="ctr"/>
          <a:lstStyle>
            <a:lvl1pPr algn="ctr">
              <a:defRPr sz="750" baseline="0">
                <a:solidFill>
                  <a:schemeClr val="tx1">
                    <a:lumMod val="75000"/>
                  </a:schemeClr>
                </a:solidFill>
                <a:latin typeface="Arial" panose="020B0604020202020204" pitchFamily="34" charset="0"/>
                <a:ea typeface="微軟正黑體" panose="020B0604030504040204" pitchFamily="34" charset="-120"/>
              </a:defRPr>
            </a:lvl1pPr>
          </a:lstStyle>
          <a:p>
            <a:fld id="{7B6FE768-D535-DB4F-A86D-18423950C428}" type="datetimeFigureOut">
              <a:rPr lang="en-US" smtClean="0"/>
              <a:pPr/>
              <a:t>11/7/2023</a:t>
            </a:fld>
            <a:endParaRPr lang="en-US"/>
          </a:p>
        </p:txBody>
      </p:sp>
      <p:sp>
        <p:nvSpPr>
          <p:cNvPr id="11" name="Footer Placeholder 4"/>
          <p:cNvSpPr>
            <a:spLocks noGrp="1"/>
          </p:cNvSpPr>
          <p:nvPr>
            <p:ph type="ftr" sz="quarter" idx="3"/>
          </p:nvPr>
        </p:nvSpPr>
        <p:spPr>
          <a:xfrm>
            <a:off x="2934459" y="6356350"/>
            <a:ext cx="6323083" cy="365126"/>
          </a:xfrm>
          <a:prstGeom prst="rect">
            <a:avLst/>
          </a:prstGeom>
        </p:spPr>
        <p:txBody>
          <a:bodyPr vert="horz" lIns="0" tIns="45720" rIns="0" bIns="45720" rtlCol="0" anchor="ctr"/>
          <a:lstStyle>
            <a:lvl1pPr algn="ctr">
              <a:defRPr sz="750" baseline="0">
                <a:solidFill>
                  <a:schemeClr val="tx1">
                    <a:lumMod val="75000"/>
                  </a:schemeClr>
                </a:solidFill>
                <a:latin typeface="Arial" panose="020B0604020202020204" pitchFamily="34" charset="0"/>
                <a:ea typeface="微軟正黑體" panose="020B0604030504040204" pitchFamily="34" charset="-120"/>
              </a:defRPr>
            </a:lvl1pPr>
          </a:lstStyle>
          <a:p>
            <a:endParaRPr lang="en-US"/>
          </a:p>
        </p:txBody>
      </p:sp>
      <p:sp>
        <p:nvSpPr>
          <p:cNvPr id="12" name="Slide Number Placeholder 5"/>
          <p:cNvSpPr>
            <a:spLocks noGrp="1"/>
          </p:cNvSpPr>
          <p:nvPr>
            <p:ph type="sldNum" sz="quarter" idx="4"/>
          </p:nvPr>
        </p:nvSpPr>
        <p:spPr>
          <a:xfrm>
            <a:off x="9256783" y="6356353"/>
            <a:ext cx="1828800" cy="365125"/>
          </a:xfrm>
          <a:prstGeom prst="rect">
            <a:avLst/>
          </a:prstGeom>
        </p:spPr>
        <p:txBody>
          <a:bodyPr vert="horz" lIns="0" tIns="45720" rIns="0" bIns="45720" rtlCol="0" anchor="ctr"/>
          <a:lstStyle>
            <a:lvl1pPr algn="r">
              <a:defRPr sz="750" baseline="0">
                <a:solidFill>
                  <a:schemeClr val="tx1">
                    <a:lumMod val="75000"/>
                  </a:schemeClr>
                </a:solidFill>
                <a:latin typeface="Arial" panose="020B0604020202020204" pitchFamily="34" charset="0"/>
                <a:ea typeface="微軟正黑體" panose="020B0604030504040204" pitchFamily="34" charset="-120"/>
              </a:defRPr>
            </a:lvl1pPr>
          </a:lstStyle>
          <a:p>
            <a:fld id="{A0076733-97FC-644E-9C9E-BE83813A8A25}" type="slidenum">
              <a:rPr lang="en-US" smtClean="0"/>
              <a:pPr/>
              <a:t>‹#›</a:t>
            </a:fld>
            <a:endParaRPr lang="en-US"/>
          </a:p>
        </p:txBody>
      </p:sp>
      <p:pic>
        <p:nvPicPr>
          <p:cNvPr id="13" name="圖片 12">
            <a:extLst>
              <a:ext uri="{FF2B5EF4-FFF2-40B4-BE49-F238E27FC236}">
                <a16:creationId xmlns:a16="http://schemas.microsoft.com/office/drawing/2014/main" id="{13A887A0-80CF-4AD7-959F-EF4B4FDA4C11}"/>
              </a:ext>
            </a:extLst>
          </p:cNvPr>
          <p:cNvPicPr>
            <a:picLocks noChangeAspect="1"/>
          </p:cNvPicPr>
          <p:nvPr/>
        </p:nvPicPr>
        <p:blipFill>
          <a:blip r:embed="rId2"/>
          <a:stretch>
            <a:fillRect/>
          </a:stretch>
        </p:blipFill>
        <p:spPr>
          <a:xfrm>
            <a:off x="11255904" y="-176885"/>
            <a:ext cx="1040181" cy="780136"/>
          </a:xfrm>
          <a:prstGeom prst="rect">
            <a:avLst/>
          </a:prstGeom>
        </p:spPr>
      </p:pic>
    </p:spTree>
    <p:extLst>
      <p:ext uri="{BB962C8B-B14F-4D97-AF65-F5344CB8AC3E}">
        <p14:creationId xmlns:p14="http://schemas.microsoft.com/office/powerpoint/2010/main" val="325592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空白">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104901" y="6356353"/>
            <a:ext cx="1829559" cy="365125"/>
          </a:xfrm>
          <a:prstGeom prst="rect">
            <a:avLst/>
          </a:prstGeom>
        </p:spPr>
        <p:txBody>
          <a:bodyPr vert="horz" lIns="0" tIns="45720" rIns="0" bIns="45720" rtlCol="0" anchor="ctr"/>
          <a:lstStyle>
            <a:lvl1pPr algn="ctr">
              <a:defRPr sz="750" baseline="0">
                <a:solidFill>
                  <a:schemeClr val="tx1">
                    <a:lumMod val="75000"/>
                  </a:schemeClr>
                </a:solidFill>
                <a:latin typeface="Arial" panose="020B0604020202020204" pitchFamily="34" charset="0"/>
                <a:ea typeface="微軟正黑體" panose="020B0604030504040204" pitchFamily="34" charset="-120"/>
              </a:defRPr>
            </a:lvl1pPr>
          </a:lstStyle>
          <a:p>
            <a:fld id="{7B6FE768-D535-DB4F-A86D-18423950C428}" type="datetimeFigureOut">
              <a:rPr lang="en-US" smtClean="0"/>
              <a:pPr/>
              <a:t>11/7/2023</a:t>
            </a:fld>
            <a:endParaRPr lang="en-US"/>
          </a:p>
        </p:txBody>
      </p:sp>
      <p:sp>
        <p:nvSpPr>
          <p:cNvPr id="6" name="Footer Placeholder 4"/>
          <p:cNvSpPr>
            <a:spLocks noGrp="1"/>
          </p:cNvSpPr>
          <p:nvPr>
            <p:ph type="ftr" sz="quarter" idx="3"/>
          </p:nvPr>
        </p:nvSpPr>
        <p:spPr>
          <a:xfrm>
            <a:off x="2934459" y="6356350"/>
            <a:ext cx="6323083" cy="365126"/>
          </a:xfrm>
          <a:prstGeom prst="rect">
            <a:avLst/>
          </a:prstGeom>
        </p:spPr>
        <p:txBody>
          <a:bodyPr vert="horz" lIns="0" tIns="45720" rIns="0" bIns="45720" rtlCol="0" anchor="ctr"/>
          <a:lstStyle>
            <a:lvl1pPr algn="ctr">
              <a:defRPr sz="750" baseline="0">
                <a:solidFill>
                  <a:schemeClr val="tx1">
                    <a:lumMod val="75000"/>
                  </a:schemeClr>
                </a:solidFill>
                <a:latin typeface="Arial" panose="020B0604020202020204" pitchFamily="34" charset="0"/>
                <a:ea typeface="微軟正黑體" panose="020B0604030504040204" pitchFamily="34" charset="-120"/>
              </a:defRPr>
            </a:lvl1pPr>
          </a:lstStyle>
          <a:p>
            <a:endParaRPr lang="en-US"/>
          </a:p>
        </p:txBody>
      </p:sp>
      <p:sp>
        <p:nvSpPr>
          <p:cNvPr id="7" name="Slide Number Placeholder 5"/>
          <p:cNvSpPr>
            <a:spLocks noGrp="1"/>
          </p:cNvSpPr>
          <p:nvPr>
            <p:ph type="sldNum" sz="quarter" idx="4"/>
          </p:nvPr>
        </p:nvSpPr>
        <p:spPr>
          <a:xfrm>
            <a:off x="9256783" y="6356353"/>
            <a:ext cx="1828800" cy="365125"/>
          </a:xfrm>
          <a:prstGeom prst="rect">
            <a:avLst/>
          </a:prstGeom>
        </p:spPr>
        <p:txBody>
          <a:bodyPr vert="horz" lIns="0" tIns="45720" rIns="0" bIns="45720" rtlCol="0" anchor="ctr"/>
          <a:lstStyle>
            <a:lvl1pPr algn="r">
              <a:defRPr sz="750" baseline="0">
                <a:solidFill>
                  <a:schemeClr val="tx1">
                    <a:lumMod val="75000"/>
                  </a:schemeClr>
                </a:solidFill>
                <a:latin typeface="Arial" panose="020B0604020202020204" pitchFamily="34" charset="0"/>
                <a:ea typeface="微軟正黑體" panose="020B0604030504040204" pitchFamily="34" charset="-120"/>
              </a:defRPr>
            </a:lvl1pPr>
          </a:lstStyle>
          <a:p>
            <a:fld id="{A0076733-97FC-644E-9C9E-BE83813A8A25}" type="slidenum">
              <a:rPr lang="en-US" smtClean="0"/>
              <a:pPr/>
              <a:t>‹#›</a:t>
            </a:fld>
            <a:endParaRPr lang="en-US"/>
          </a:p>
        </p:txBody>
      </p:sp>
    </p:spTree>
    <p:extLst>
      <p:ext uri="{BB962C8B-B14F-4D97-AF65-F5344CB8AC3E}">
        <p14:creationId xmlns:p14="http://schemas.microsoft.com/office/powerpoint/2010/main" val="12311738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97F810-65E5-40C3-AE0D-B3D5AFBE671F}"/>
              </a:ext>
            </a:extLst>
          </p:cNvPr>
          <p:cNvSpPr>
            <a:spLocks noGrp="1"/>
          </p:cNvSpPr>
          <p:nvPr>
            <p:ph type="title"/>
          </p:nvPr>
        </p:nvSpPr>
        <p:spPr>
          <a:xfrm>
            <a:off x="609600" y="274638"/>
            <a:ext cx="10972800" cy="1143000"/>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880A903-11F1-4ADF-BDD6-57DB146C95BA}"/>
              </a:ext>
            </a:extLst>
          </p:cNvPr>
          <p:cNvSpPr>
            <a:spLocks noGrp="1"/>
          </p:cNvSpPr>
          <p:nvPr>
            <p:ph type="body" sz="half" idx="1"/>
          </p:nvPr>
        </p:nvSpPr>
        <p:spPr>
          <a:xfrm>
            <a:off x="609600" y="1600201"/>
            <a:ext cx="5384800" cy="4525963"/>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3DA3473-0B20-428A-A640-297FCDF3273E}"/>
              </a:ext>
            </a:extLst>
          </p:cNvPr>
          <p:cNvSpPr>
            <a:spLocks noGrp="1"/>
          </p:cNvSpPr>
          <p:nvPr>
            <p:ph sz="half" idx="2"/>
          </p:nvPr>
        </p:nvSpPr>
        <p:spPr>
          <a:xfrm>
            <a:off x="6197600" y="1600201"/>
            <a:ext cx="5384800" cy="4525963"/>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FC46460-D04D-4316-B4C5-1D76841E774C}"/>
              </a:ext>
            </a:extLst>
          </p:cNvPr>
          <p:cNvSpPr>
            <a:spLocks noGrp="1"/>
          </p:cNvSpPr>
          <p:nvPr>
            <p:ph type="dt" sz="half" idx="10"/>
          </p:nvPr>
        </p:nvSpPr>
        <p:spPr>
          <a:xfrm>
            <a:off x="609600" y="6245225"/>
            <a:ext cx="2844800" cy="476250"/>
          </a:xfrm>
        </p:spPr>
        <p:txBody>
          <a:bodyPr/>
          <a:lstStyle>
            <a:lvl1pPr>
              <a:defRPr/>
            </a:lvl1pPr>
          </a:lstStyle>
          <a:p>
            <a:endParaRPr lang="en-US" altLang="zh-TW"/>
          </a:p>
        </p:txBody>
      </p:sp>
      <p:sp>
        <p:nvSpPr>
          <p:cNvPr id="6" name="頁尾版面配置區 5">
            <a:extLst>
              <a:ext uri="{FF2B5EF4-FFF2-40B4-BE49-F238E27FC236}">
                <a16:creationId xmlns:a16="http://schemas.microsoft.com/office/drawing/2014/main" id="{F3002040-861A-4DF1-BB24-C7D694C76DFB}"/>
              </a:ext>
            </a:extLst>
          </p:cNvPr>
          <p:cNvSpPr>
            <a:spLocks noGrp="1"/>
          </p:cNvSpPr>
          <p:nvPr>
            <p:ph type="ftr" sz="quarter" idx="11"/>
          </p:nvPr>
        </p:nvSpPr>
        <p:spPr>
          <a:xfrm>
            <a:off x="4165600" y="6245225"/>
            <a:ext cx="3860800" cy="476250"/>
          </a:xfrm>
        </p:spPr>
        <p:txBody>
          <a:bodyPr/>
          <a:lstStyle>
            <a:lvl1pPr>
              <a:defRPr/>
            </a:lvl1pPr>
          </a:lstStyle>
          <a:p>
            <a:endParaRPr lang="en-US" altLang="zh-TW"/>
          </a:p>
        </p:txBody>
      </p:sp>
      <p:sp>
        <p:nvSpPr>
          <p:cNvPr id="7" name="投影片編號版面配置區 6">
            <a:extLst>
              <a:ext uri="{FF2B5EF4-FFF2-40B4-BE49-F238E27FC236}">
                <a16:creationId xmlns:a16="http://schemas.microsoft.com/office/drawing/2014/main" id="{66F1F5E7-2D1A-4D74-8F6F-BD1BB9BC8517}"/>
              </a:ext>
            </a:extLst>
          </p:cNvPr>
          <p:cNvSpPr>
            <a:spLocks noGrp="1"/>
          </p:cNvSpPr>
          <p:nvPr>
            <p:ph type="sldNum" sz="quarter" idx="12"/>
          </p:nvPr>
        </p:nvSpPr>
        <p:spPr>
          <a:xfrm>
            <a:off x="8737600" y="6245225"/>
            <a:ext cx="2844800" cy="476250"/>
          </a:xfrm>
        </p:spPr>
        <p:txBody>
          <a:bodyPr/>
          <a:lstStyle>
            <a:lvl1pPr>
              <a:defRPr/>
            </a:lvl1pPr>
          </a:lstStyle>
          <a:p>
            <a:fld id="{25E5FEEB-97DC-4B45-8422-47DD88D77217}" type="slidenum">
              <a:rPr lang="en-US" altLang="zh-TW"/>
              <a:pPr/>
              <a:t>‹#›</a:t>
            </a:fld>
            <a:endParaRPr lang="en-US" altLang="zh-TW"/>
          </a:p>
        </p:txBody>
      </p:sp>
    </p:spTree>
    <p:extLst>
      <p:ext uri="{BB962C8B-B14F-4D97-AF65-F5344CB8AC3E}">
        <p14:creationId xmlns:p14="http://schemas.microsoft.com/office/powerpoint/2010/main" val="2910711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baseline="0">
                <a:latin typeface="Arial" panose="020B0604020202020204" pitchFamily="34" charset="0"/>
                <a:ea typeface="微軟正黑體" panose="020B0604030504040204" pitchFamily="34" charset="-120"/>
              </a:defRPr>
            </a:lvl1pPr>
          </a:lstStyle>
          <a:p>
            <a:r>
              <a:rPr lang="zh-TW" altLang="en-US"/>
              <a:t>按一下以編輯母片標題樣式</a:t>
            </a:r>
            <a:endParaRPr dirty="0"/>
          </a:p>
        </p:txBody>
      </p:sp>
      <p:sp>
        <p:nvSpPr>
          <p:cNvPr id="3" name="Content Placeholder 2"/>
          <p:cNvSpPr>
            <a:spLocks noGrp="1"/>
          </p:cNvSpPr>
          <p:nvPr>
            <p:ph idx="1"/>
          </p:nvPr>
        </p:nvSpPr>
        <p:spPr/>
        <p:txBody>
          <a:bodyPr>
            <a:normAutofit/>
          </a:bodyPr>
          <a:lstStyle>
            <a:lvl1pPr>
              <a:defRPr sz="2000" baseline="0">
                <a:latin typeface="Arial" panose="020B0604020202020204" pitchFamily="34" charset="0"/>
                <a:ea typeface="微軟正黑體" panose="020B0604030504040204" pitchFamily="34" charset="-120"/>
              </a:defRPr>
            </a:lvl1pPr>
            <a:lvl2pPr>
              <a:defRPr sz="1800" baseline="0">
                <a:latin typeface="Arial" panose="020B0604020202020204" pitchFamily="34" charset="0"/>
                <a:ea typeface="微軟正黑體" panose="020B0604030504040204" pitchFamily="34" charset="-120"/>
              </a:defRPr>
            </a:lvl2pPr>
            <a:lvl3pPr>
              <a:defRPr sz="1600" baseline="0">
                <a:latin typeface="Arial" panose="020B0604020202020204" pitchFamily="34" charset="0"/>
                <a:ea typeface="微軟正黑體" panose="020B0604030504040204" pitchFamily="34" charset="-120"/>
              </a:defRPr>
            </a:lvl3pPr>
            <a:lvl4pPr>
              <a:defRPr sz="1400" baseline="0">
                <a:latin typeface="Arial" panose="020B0604020202020204" pitchFamily="34" charset="0"/>
                <a:ea typeface="微軟正黑體" panose="020B0604030504040204" pitchFamily="34" charset="-120"/>
              </a:defRPr>
            </a:lvl4pPr>
            <a:lvl5pPr>
              <a:defRPr sz="1200" baseline="0">
                <a:latin typeface="Arial" panose="020B0604020202020204" pitchFamily="34" charset="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dirty="0"/>
          </a:p>
        </p:txBody>
      </p:sp>
      <p:sp>
        <p:nvSpPr>
          <p:cNvPr id="7" name="Date Placeholder 3"/>
          <p:cNvSpPr>
            <a:spLocks noGrp="1"/>
          </p:cNvSpPr>
          <p:nvPr>
            <p:ph type="dt" sz="half" idx="2"/>
          </p:nvPr>
        </p:nvSpPr>
        <p:spPr>
          <a:xfrm>
            <a:off x="1104901" y="6356353"/>
            <a:ext cx="1829559" cy="365125"/>
          </a:xfrm>
          <a:prstGeom prst="rect">
            <a:avLst/>
          </a:prstGeom>
        </p:spPr>
        <p:txBody>
          <a:bodyPr vert="horz" lIns="0" tIns="45720" rIns="0" bIns="45720" rtlCol="0" anchor="ctr"/>
          <a:lstStyle>
            <a:lvl1pPr algn="ctr">
              <a:defRPr sz="750">
                <a:solidFill>
                  <a:schemeClr val="tx1">
                    <a:lumMod val="75000"/>
                  </a:schemeClr>
                </a:solidFill>
                <a:latin typeface="Malgun Gothic Semilight" panose="020B0502040204020203" pitchFamily="34" charset="-120"/>
                <a:ea typeface="Malgun Gothic Semilight" panose="020B0502040204020203" pitchFamily="34" charset="-120"/>
              </a:defRPr>
            </a:lvl1pPr>
          </a:lstStyle>
          <a:p>
            <a:fld id="{7B6FE768-D535-DB4F-A86D-18423950C428}" type="datetimeFigureOut">
              <a:rPr lang="en-US" smtClean="0"/>
              <a:pPr/>
              <a:t>11/7/2023</a:t>
            </a:fld>
            <a:endParaRPr lang="en-US"/>
          </a:p>
        </p:txBody>
      </p:sp>
      <p:sp>
        <p:nvSpPr>
          <p:cNvPr id="8" name="Footer Placeholder 4"/>
          <p:cNvSpPr>
            <a:spLocks noGrp="1"/>
          </p:cNvSpPr>
          <p:nvPr>
            <p:ph type="ftr" sz="quarter" idx="3"/>
          </p:nvPr>
        </p:nvSpPr>
        <p:spPr>
          <a:xfrm>
            <a:off x="2934459" y="6356350"/>
            <a:ext cx="6323083" cy="365126"/>
          </a:xfrm>
          <a:prstGeom prst="rect">
            <a:avLst/>
          </a:prstGeom>
        </p:spPr>
        <p:txBody>
          <a:bodyPr vert="horz" lIns="0" tIns="45720" rIns="0" bIns="45720" rtlCol="0" anchor="ctr"/>
          <a:lstStyle>
            <a:lvl1pPr algn="ctr">
              <a:defRPr sz="750">
                <a:solidFill>
                  <a:schemeClr val="tx1">
                    <a:lumMod val="75000"/>
                  </a:schemeClr>
                </a:solidFill>
                <a:latin typeface="Malgun Gothic Semilight" panose="020B0502040204020203" pitchFamily="34" charset="-120"/>
                <a:ea typeface="Malgun Gothic Semilight" panose="020B0502040204020203" pitchFamily="34" charset="-120"/>
              </a:defRPr>
            </a:lvl1pPr>
          </a:lstStyle>
          <a:p>
            <a:endParaRPr lang="en-US"/>
          </a:p>
        </p:txBody>
      </p:sp>
      <p:sp>
        <p:nvSpPr>
          <p:cNvPr id="9" name="Slide Number Placeholder 5"/>
          <p:cNvSpPr>
            <a:spLocks noGrp="1"/>
          </p:cNvSpPr>
          <p:nvPr>
            <p:ph type="sldNum" sz="quarter" idx="4"/>
          </p:nvPr>
        </p:nvSpPr>
        <p:spPr>
          <a:xfrm>
            <a:off x="9256783" y="6356353"/>
            <a:ext cx="1828800" cy="365125"/>
          </a:xfrm>
          <a:prstGeom prst="rect">
            <a:avLst/>
          </a:prstGeom>
        </p:spPr>
        <p:txBody>
          <a:bodyPr vert="horz" lIns="0" tIns="45720" rIns="0" bIns="45720" rtlCol="0" anchor="ctr"/>
          <a:lstStyle>
            <a:lvl1pPr algn="r">
              <a:defRPr sz="750">
                <a:solidFill>
                  <a:schemeClr val="tx1">
                    <a:lumMod val="75000"/>
                  </a:schemeClr>
                </a:solidFill>
                <a:latin typeface="Malgun Gothic Semilight" panose="020B0502040204020203" pitchFamily="34" charset="-120"/>
                <a:ea typeface="Malgun Gothic Semilight" panose="020B0502040204020203" pitchFamily="34" charset="-120"/>
              </a:defRPr>
            </a:lvl1pPr>
          </a:lstStyle>
          <a:p>
            <a:fld id="{A0076733-97FC-644E-9C9E-BE83813A8A25}" type="slidenum">
              <a:rPr lang="en-US" smtClean="0"/>
              <a:pPr/>
              <a:t>‹#›</a:t>
            </a:fld>
            <a:endParaRPr lang="en-US"/>
          </a:p>
        </p:txBody>
      </p:sp>
    </p:spTree>
    <p:extLst>
      <p:ext uri="{BB962C8B-B14F-4D97-AF65-F5344CB8AC3E}">
        <p14:creationId xmlns:p14="http://schemas.microsoft.com/office/powerpoint/2010/main" val="191304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grpSp>
        <p:nvGrpSpPr>
          <p:cNvPr id="13" name="Group 12"/>
          <p:cNvGrpSpPr/>
          <p:nvPr/>
        </p:nvGrpSpPr>
        <p:grpSpPr>
          <a:xfrm rot="10800000">
            <a:off x="0" y="5645512"/>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0" y="1143002"/>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50" dirty="0">
              <a:latin typeface="Malgun Gothic Semilight" panose="020B0502040204020203" pitchFamily="34" charset="-120"/>
              <a:ea typeface="Malgun Gothic Semilight" panose="020B0502040204020203" pitchFamily="34" charset="-120"/>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50" dirty="0">
              <a:latin typeface="Malgun Gothic Semilight" panose="020B0502040204020203" pitchFamily="34" charset="-120"/>
              <a:ea typeface="Malgun Gothic Semilight" panose="020B0502040204020203" pitchFamily="34" charset="-120"/>
            </a:endParaRPr>
          </a:p>
        </p:txBody>
      </p:sp>
      <p:sp>
        <p:nvSpPr>
          <p:cNvPr id="2" name="Title 1"/>
          <p:cNvSpPr>
            <a:spLocks noGrp="1"/>
          </p:cNvSpPr>
          <p:nvPr>
            <p:ph type="ctrTitle"/>
          </p:nvPr>
        </p:nvSpPr>
        <p:spPr>
          <a:xfrm>
            <a:off x="1104900" y="2292096"/>
            <a:ext cx="5734051" cy="2219691"/>
          </a:xfrm>
        </p:spPr>
        <p:txBody>
          <a:bodyPr anchor="ctr">
            <a:normAutofit/>
          </a:bodyPr>
          <a:lstStyle>
            <a:lvl1pPr algn="l">
              <a:defRPr sz="3300" cap="all" baseline="0">
                <a:latin typeface="Malgun Gothic Semilight" panose="020B0502040204020203" pitchFamily="34" charset="-120"/>
                <a:ea typeface="Malgun Gothic Semilight" panose="020B0502040204020203" pitchFamily="34" charset="-120"/>
              </a:defRPr>
            </a:lvl1pPr>
          </a:lstStyle>
          <a:p>
            <a:r>
              <a:rPr lang="zh-TW" altLang="en-US"/>
              <a:t>按一下以編輯母片標題樣式</a:t>
            </a:r>
            <a:endParaRPr dirty="0"/>
          </a:p>
        </p:txBody>
      </p:sp>
      <p:sp>
        <p:nvSpPr>
          <p:cNvPr id="11" name="Picture Placeholder 10" title="An empty placeholder to add an image. Click on the placeholder and select the image that you wish to add"/>
          <p:cNvSpPr>
            <a:spLocks noGrp="1"/>
          </p:cNvSpPr>
          <p:nvPr>
            <p:ph type="pic" sz="quarter" idx="13"/>
          </p:nvPr>
        </p:nvSpPr>
        <p:spPr>
          <a:xfrm>
            <a:off x="6981065" y="1310656"/>
            <a:ext cx="5210937" cy="4208604"/>
          </a:xfrm>
          <a:solidFill>
            <a:schemeClr val="tx1">
              <a:lumMod val="20000"/>
              <a:lumOff val="80000"/>
            </a:schemeClr>
          </a:solidFill>
        </p:spPr>
        <p:txBody>
          <a:bodyPr tIns="1005840"/>
          <a:lstStyle>
            <a:lvl1pPr marL="0" indent="0" algn="ctr">
              <a:buNone/>
              <a:defRPr>
                <a:latin typeface="Malgun Gothic Semilight" panose="020B0502040204020203" pitchFamily="34" charset="-120"/>
                <a:ea typeface="Malgun Gothic Semilight" panose="020B0502040204020203" pitchFamily="34" charset="-120"/>
              </a:defRPr>
            </a:lvl1pPr>
          </a:lstStyle>
          <a:p>
            <a:r>
              <a:rPr lang="zh-TW" altLang="en-US"/>
              <a:t>按一下圖示以新增圖片</a:t>
            </a:r>
            <a:endParaRPr dirty="0"/>
          </a:p>
        </p:txBody>
      </p:sp>
      <p:sp>
        <p:nvSpPr>
          <p:cNvPr id="3" name="Subtitle 2"/>
          <p:cNvSpPr>
            <a:spLocks noGrp="1"/>
          </p:cNvSpPr>
          <p:nvPr>
            <p:ph type="subTitle" idx="1" hasCustomPrompt="1"/>
          </p:nvPr>
        </p:nvSpPr>
        <p:spPr>
          <a:xfrm>
            <a:off x="1104900" y="4511786"/>
            <a:ext cx="5734051" cy="955565"/>
          </a:xfrm>
        </p:spPr>
        <p:txBody>
          <a:bodyPr>
            <a:normAutofit/>
          </a:bodyPr>
          <a:lstStyle>
            <a:lvl1pPr marL="0" indent="0" algn="l">
              <a:lnSpc>
                <a:spcPct val="100000"/>
              </a:lnSpc>
              <a:spcBef>
                <a:spcPts val="0"/>
              </a:spcBef>
              <a:buNone/>
              <a:defRPr sz="1200">
                <a:latin typeface="Arial" panose="020B0604020202020204" pitchFamily="34" charset="0"/>
                <a:ea typeface="Malgun Gothic Semilight" panose="020B0502040204020203" pitchFamily="34" charset="-12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Chih-Chung Hsu (</a:t>
            </a:r>
            <a:r>
              <a:rPr lang="zh-TW" altLang="en-US" dirty="0"/>
              <a:t>許志仲</a:t>
            </a:r>
            <a:r>
              <a:rPr lang="en-US" altLang="zh-TW" dirty="0"/>
              <a:t>)</a:t>
            </a:r>
          </a:p>
          <a:p>
            <a:r>
              <a:rPr lang="en-US" dirty="0"/>
              <a:t>Assistant Professor</a:t>
            </a:r>
          </a:p>
          <a:p>
            <a:r>
              <a:rPr lang="en-US" dirty="0" err="1"/>
              <a:t>ACVLab</a:t>
            </a:r>
            <a:r>
              <a:rPr lang="en-US" dirty="0"/>
              <a:t>, Institute of Data Science</a:t>
            </a:r>
          </a:p>
          <a:p>
            <a:r>
              <a:rPr lang="en-US" dirty="0"/>
              <a:t>National </a:t>
            </a:r>
            <a:r>
              <a:rPr lang="en-US" altLang="zh-TW" dirty="0"/>
              <a:t>Cheng Kung University</a:t>
            </a:r>
          </a:p>
          <a:p>
            <a:r>
              <a:rPr lang="en-US" dirty="0"/>
              <a:t>https://cchsu.info </a:t>
            </a:r>
          </a:p>
          <a:p>
            <a:endParaRPr dirty="0"/>
          </a:p>
        </p:txBody>
      </p:sp>
      <p:pic>
        <p:nvPicPr>
          <p:cNvPr id="10" name="Picture 9" title="Ribbon tab"/>
          <p:cNvPicPr>
            <a:picLocks noChangeAspect="1"/>
          </p:cNvPicPr>
          <p:nvPr/>
        </p:nvPicPr>
        <p:blipFill rotWithShape="1">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a:off x="1325881" y="0"/>
            <a:ext cx="1747524" cy="2292094"/>
          </a:xfrm>
          <a:prstGeom prst="rect">
            <a:avLst/>
          </a:prstGeom>
        </p:spPr>
      </p:pic>
      <p:pic>
        <p:nvPicPr>
          <p:cNvPr id="5" name="圖片 4">
            <a:extLst>
              <a:ext uri="{FF2B5EF4-FFF2-40B4-BE49-F238E27FC236}">
                <a16:creationId xmlns:a16="http://schemas.microsoft.com/office/drawing/2014/main" id="{56BA90EB-FE0F-46B4-BD5E-8C8904853540}"/>
              </a:ext>
            </a:extLst>
          </p:cNvPr>
          <p:cNvPicPr>
            <a:picLocks noChangeAspect="1"/>
          </p:cNvPicPr>
          <p:nvPr/>
        </p:nvPicPr>
        <p:blipFill>
          <a:blip r:embed="rId3"/>
          <a:stretch>
            <a:fillRect/>
          </a:stretch>
        </p:blipFill>
        <p:spPr>
          <a:xfrm>
            <a:off x="4542312" y="4337965"/>
            <a:ext cx="1279388" cy="1272803"/>
          </a:xfrm>
          <a:prstGeom prst="rect">
            <a:avLst/>
          </a:prstGeom>
        </p:spPr>
      </p:pic>
      <p:pic>
        <p:nvPicPr>
          <p:cNvPr id="1028" name="Picture 4" descr="https://cchsu.info/wordpress/wp-content/uploads/2021/10/ncku-logo1-150x150.jpg">
            <a:extLst>
              <a:ext uri="{FF2B5EF4-FFF2-40B4-BE49-F238E27FC236}">
                <a16:creationId xmlns:a16="http://schemas.microsoft.com/office/drawing/2014/main" id="{C5B5EE61-85EF-4D25-9A6B-4A429BD8F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1700" y="4625755"/>
            <a:ext cx="845950" cy="841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81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grpSp>
        <p:nvGrpSpPr>
          <p:cNvPr id="8" name="Group 7"/>
          <p:cNvGrpSpPr/>
          <p:nvPr/>
        </p:nvGrpSpPr>
        <p:grpSpPr>
          <a:xfrm>
            <a:off x="0" y="2514602"/>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50" baseline="0" dirty="0">
                <a:latin typeface="Arial" panose="020B0604020202020204" pitchFamily="34" charset="0"/>
                <a:ea typeface="微軟正黑體" panose="020B0604030504040204" pitchFamily="34" charset="-120"/>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104900" y="2971806"/>
            <a:ext cx="10071099" cy="1684150"/>
          </a:xfrm>
        </p:spPr>
        <p:txBody>
          <a:bodyPr anchor="ctr">
            <a:normAutofit/>
          </a:bodyPr>
          <a:lstStyle>
            <a:lvl1pPr>
              <a:defRPr sz="3300" cap="all" baseline="0">
                <a:solidFill>
                  <a:schemeClr val="bg1"/>
                </a:solidFill>
                <a:latin typeface="Arial" panose="020B0604020202020204" pitchFamily="34" charset="0"/>
                <a:ea typeface="微軟正黑體" panose="020B0604030504040204" pitchFamily="34" charset="-120"/>
              </a:defRPr>
            </a:lvl1pPr>
          </a:lstStyle>
          <a:p>
            <a:r>
              <a:rPr lang="zh-TW" altLang="en-US"/>
              <a:t>按一下以編輯母片標題樣式</a:t>
            </a:r>
            <a:endParaRPr dirty="0"/>
          </a:p>
        </p:txBody>
      </p:sp>
      <p:sp>
        <p:nvSpPr>
          <p:cNvPr id="3" name="Text Placeholder 2"/>
          <p:cNvSpPr>
            <a:spLocks noGrp="1"/>
          </p:cNvSpPr>
          <p:nvPr>
            <p:ph type="body" idx="1"/>
          </p:nvPr>
        </p:nvSpPr>
        <p:spPr>
          <a:xfrm>
            <a:off x="1104900" y="4655956"/>
            <a:ext cx="10071099" cy="509750"/>
          </a:xfrm>
        </p:spPr>
        <p:txBody>
          <a:bodyPr>
            <a:normAutofit/>
          </a:bodyPr>
          <a:lstStyle>
            <a:lvl1pPr marL="0" indent="0">
              <a:spcBef>
                <a:spcPts val="0"/>
              </a:spcBef>
              <a:buNone/>
              <a:defRPr sz="1400" baseline="0">
                <a:solidFill>
                  <a:schemeClr val="bg1"/>
                </a:solidFill>
                <a:latin typeface="Arial" panose="020B0604020202020204" pitchFamily="34" charset="0"/>
                <a:ea typeface="微軟正黑體" panose="020B0604030504040204" pitchFamily="34" charset="-12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pic>
        <p:nvPicPr>
          <p:cNvPr id="7" name="Picture 6" title="Ribbon tab"/>
          <p:cNvPicPr>
            <a:picLocks noChangeAspect="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1" y="0"/>
            <a:ext cx="1783188" cy="2971806"/>
          </a:xfrm>
          <a:prstGeom prst="rect">
            <a:avLst/>
          </a:prstGeom>
        </p:spPr>
      </p:pic>
      <p:sp>
        <p:nvSpPr>
          <p:cNvPr id="16" name="Date Placeholder 3"/>
          <p:cNvSpPr>
            <a:spLocks noGrp="1"/>
          </p:cNvSpPr>
          <p:nvPr>
            <p:ph type="dt" sz="half" idx="2"/>
          </p:nvPr>
        </p:nvSpPr>
        <p:spPr>
          <a:xfrm>
            <a:off x="1104901" y="6356353"/>
            <a:ext cx="1829559" cy="365125"/>
          </a:xfrm>
          <a:prstGeom prst="rect">
            <a:avLst/>
          </a:prstGeom>
        </p:spPr>
        <p:txBody>
          <a:bodyPr vert="horz" lIns="0" tIns="45720" rIns="0" bIns="45720" rtlCol="0" anchor="ctr"/>
          <a:lstStyle>
            <a:lvl1pPr algn="ctr">
              <a:defRPr sz="750" baseline="0">
                <a:solidFill>
                  <a:schemeClr val="tx1">
                    <a:lumMod val="75000"/>
                  </a:schemeClr>
                </a:solidFill>
                <a:latin typeface="Arial" panose="020B0604020202020204" pitchFamily="34" charset="0"/>
                <a:ea typeface="微軟正黑體" panose="020B0604030504040204" pitchFamily="34" charset="-120"/>
              </a:defRPr>
            </a:lvl1pPr>
          </a:lstStyle>
          <a:p>
            <a:fld id="{7B6FE768-D535-DB4F-A86D-18423950C428}" type="datetimeFigureOut">
              <a:rPr lang="en-US" smtClean="0"/>
              <a:pPr/>
              <a:t>11/7/2023</a:t>
            </a:fld>
            <a:endParaRPr lang="en-US"/>
          </a:p>
        </p:txBody>
      </p:sp>
      <p:sp>
        <p:nvSpPr>
          <p:cNvPr id="17" name="Footer Placeholder 4"/>
          <p:cNvSpPr>
            <a:spLocks noGrp="1"/>
          </p:cNvSpPr>
          <p:nvPr>
            <p:ph type="ftr" sz="quarter" idx="3"/>
          </p:nvPr>
        </p:nvSpPr>
        <p:spPr>
          <a:xfrm>
            <a:off x="2934459" y="6356350"/>
            <a:ext cx="6323083" cy="365126"/>
          </a:xfrm>
          <a:prstGeom prst="rect">
            <a:avLst/>
          </a:prstGeom>
        </p:spPr>
        <p:txBody>
          <a:bodyPr vert="horz" lIns="0" tIns="45720" rIns="0" bIns="45720" rtlCol="0" anchor="ctr"/>
          <a:lstStyle>
            <a:lvl1pPr algn="ctr">
              <a:defRPr sz="750" baseline="0">
                <a:solidFill>
                  <a:schemeClr val="tx1">
                    <a:lumMod val="75000"/>
                  </a:schemeClr>
                </a:solidFill>
                <a:latin typeface="Arial" panose="020B0604020202020204" pitchFamily="34" charset="0"/>
                <a:ea typeface="微軟正黑體" panose="020B0604030504040204" pitchFamily="34" charset="-120"/>
              </a:defRPr>
            </a:lvl1pPr>
          </a:lstStyle>
          <a:p>
            <a:endParaRPr lang="en-US"/>
          </a:p>
        </p:txBody>
      </p:sp>
      <p:sp>
        <p:nvSpPr>
          <p:cNvPr id="18" name="Slide Number Placeholder 5"/>
          <p:cNvSpPr>
            <a:spLocks noGrp="1"/>
          </p:cNvSpPr>
          <p:nvPr>
            <p:ph type="sldNum" sz="quarter" idx="4"/>
          </p:nvPr>
        </p:nvSpPr>
        <p:spPr>
          <a:xfrm>
            <a:off x="9256783" y="6356353"/>
            <a:ext cx="1828800" cy="365125"/>
          </a:xfrm>
          <a:prstGeom prst="rect">
            <a:avLst/>
          </a:prstGeom>
        </p:spPr>
        <p:txBody>
          <a:bodyPr vert="horz" lIns="0" tIns="45720" rIns="0" bIns="45720" rtlCol="0" anchor="ctr"/>
          <a:lstStyle>
            <a:lvl1pPr algn="r">
              <a:defRPr sz="750" baseline="0">
                <a:solidFill>
                  <a:schemeClr val="tx1">
                    <a:lumMod val="75000"/>
                  </a:schemeClr>
                </a:solidFill>
                <a:latin typeface="Arial" panose="020B0604020202020204" pitchFamily="34" charset="0"/>
                <a:ea typeface="微軟正黑體" panose="020B0604030504040204" pitchFamily="34" charset="-120"/>
              </a:defRPr>
            </a:lvl1pPr>
          </a:lstStyle>
          <a:p>
            <a:fld id="{A0076733-97FC-644E-9C9E-BE83813A8A25}" type="slidenum">
              <a:rPr lang="en-US" smtClean="0"/>
              <a:pPr/>
              <a:t>‹#›</a:t>
            </a:fld>
            <a:endParaRPr lang="en-US"/>
          </a:p>
        </p:txBody>
      </p:sp>
      <p:pic>
        <p:nvPicPr>
          <p:cNvPr id="19" name="圖片 18">
            <a:extLst>
              <a:ext uri="{FF2B5EF4-FFF2-40B4-BE49-F238E27FC236}">
                <a16:creationId xmlns:a16="http://schemas.microsoft.com/office/drawing/2014/main" id="{2ADEE7E3-F2A8-40B4-8797-A9529F38A54D}"/>
              </a:ext>
            </a:extLst>
          </p:cNvPr>
          <p:cNvPicPr>
            <a:picLocks noChangeAspect="1"/>
          </p:cNvPicPr>
          <p:nvPr/>
        </p:nvPicPr>
        <p:blipFill>
          <a:blip r:embed="rId3"/>
          <a:stretch>
            <a:fillRect/>
          </a:stretch>
        </p:blipFill>
        <p:spPr>
          <a:xfrm>
            <a:off x="1368938" y="1768104"/>
            <a:ext cx="1697071" cy="1272803"/>
          </a:xfrm>
          <a:prstGeom prst="rect">
            <a:avLst/>
          </a:prstGeom>
        </p:spPr>
      </p:pic>
    </p:spTree>
    <p:extLst>
      <p:ext uri="{BB962C8B-B14F-4D97-AF65-F5344CB8AC3E}">
        <p14:creationId xmlns:p14="http://schemas.microsoft.com/office/powerpoint/2010/main" val="333207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Arial" panose="020B0604020202020204" pitchFamily="34" charset="0"/>
                <a:ea typeface="微軟正黑體" panose="020B0604030504040204" pitchFamily="34" charset="-120"/>
              </a:defRPr>
            </a:lvl1pPr>
          </a:lstStyle>
          <a:p>
            <a:r>
              <a:rPr lang="zh-TW" altLang="en-US"/>
              <a:t>按一下以編輯母片標題樣式</a:t>
            </a:r>
            <a:endParaRPr dirty="0"/>
          </a:p>
        </p:txBody>
      </p:sp>
      <p:sp>
        <p:nvSpPr>
          <p:cNvPr id="3" name="Content Placeholder 2"/>
          <p:cNvSpPr>
            <a:spLocks noGrp="1"/>
          </p:cNvSpPr>
          <p:nvPr>
            <p:ph sz="half" idx="1"/>
          </p:nvPr>
        </p:nvSpPr>
        <p:spPr>
          <a:xfrm>
            <a:off x="1104901" y="1600202"/>
            <a:ext cx="4914900" cy="4571999"/>
          </a:xfrm>
        </p:spPr>
        <p:txBody>
          <a:bodyPr/>
          <a:lstStyle>
            <a:lvl1pPr>
              <a:defRPr baseline="0">
                <a:latin typeface="Arial" panose="020B0604020202020204" pitchFamily="34" charset="0"/>
                <a:ea typeface="微軟正黑體" panose="020B0604030504040204" pitchFamily="34" charset="-120"/>
              </a:defRPr>
            </a:lvl1pPr>
            <a:lvl2pPr>
              <a:defRPr baseline="0">
                <a:latin typeface="Arial" panose="020B0604020202020204" pitchFamily="34" charset="0"/>
                <a:ea typeface="微軟正黑體" panose="020B0604030504040204" pitchFamily="34" charset="-120"/>
              </a:defRPr>
            </a:lvl2pPr>
            <a:lvl3pPr>
              <a:defRPr baseline="0">
                <a:latin typeface="Arial" panose="020B0604020202020204" pitchFamily="34" charset="0"/>
                <a:ea typeface="微軟正黑體" panose="020B0604030504040204" pitchFamily="34" charset="-120"/>
              </a:defRPr>
            </a:lvl3pPr>
            <a:lvl4pPr>
              <a:defRPr baseline="0">
                <a:latin typeface="Arial" panose="020B0604020202020204" pitchFamily="34" charset="0"/>
                <a:ea typeface="微軟正黑體" panose="020B0604030504040204" pitchFamily="34" charset="-120"/>
              </a:defRPr>
            </a:lvl4pPr>
            <a:lvl5pPr>
              <a:defRPr baseline="0">
                <a:latin typeface="Arial" panose="020B0604020202020204" pitchFamily="34" charset="0"/>
                <a:ea typeface="微軟正黑體" panose="020B0604030504040204" pitchFamily="34" charset="-120"/>
              </a:defRPr>
            </a:lvl5pPr>
            <a:lvl6pPr>
              <a:defRPr/>
            </a:lvl6pPr>
            <a:lvl7pPr>
              <a:defRPr/>
            </a:lvl7pPr>
            <a:lvl8pPr>
              <a:defRPr/>
            </a:lvl8pPr>
            <a:lvl9pPr>
              <a:defRPr/>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dirty="0"/>
          </a:p>
        </p:txBody>
      </p:sp>
      <p:sp>
        <p:nvSpPr>
          <p:cNvPr id="4" name="Content Placeholder 3"/>
          <p:cNvSpPr>
            <a:spLocks noGrp="1"/>
          </p:cNvSpPr>
          <p:nvPr>
            <p:ph sz="half" idx="2"/>
          </p:nvPr>
        </p:nvSpPr>
        <p:spPr>
          <a:xfrm>
            <a:off x="6172201" y="1600202"/>
            <a:ext cx="4914900" cy="4571999"/>
          </a:xfrm>
        </p:spPr>
        <p:txBody>
          <a:bodyPr/>
          <a:lstStyle>
            <a:lvl1pPr>
              <a:defRPr baseline="0">
                <a:latin typeface="Arial" panose="020B0604020202020204" pitchFamily="34" charset="0"/>
                <a:ea typeface="微軟正黑體" panose="020B0604030504040204" pitchFamily="34" charset="-120"/>
              </a:defRPr>
            </a:lvl1pPr>
            <a:lvl2pPr>
              <a:defRPr baseline="0">
                <a:latin typeface="Arial" panose="020B0604020202020204" pitchFamily="34" charset="0"/>
                <a:ea typeface="微軟正黑體" panose="020B0604030504040204" pitchFamily="34" charset="-120"/>
              </a:defRPr>
            </a:lvl2pPr>
            <a:lvl3pPr>
              <a:defRPr baseline="0">
                <a:latin typeface="Arial" panose="020B0604020202020204" pitchFamily="34" charset="0"/>
                <a:ea typeface="微軟正黑體" panose="020B0604030504040204" pitchFamily="34" charset="-120"/>
              </a:defRPr>
            </a:lvl3pPr>
            <a:lvl4pPr>
              <a:defRPr baseline="0">
                <a:latin typeface="Arial" panose="020B0604020202020204" pitchFamily="34" charset="0"/>
                <a:ea typeface="微軟正黑體" panose="020B0604030504040204" pitchFamily="34" charset="-120"/>
              </a:defRPr>
            </a:lvl4pPr>
            <a:lvl5pPr>
              <a:defRPr baseline="0">
                <a:latin typeface="Arial" panose="020B0604020202020204" pitchFamily="34" charset="0"/>
                <a:ea typeface="微軟正黑體" panose="020B0604030504040204" pitchFamily="34" charset="-120"/>
              </a:defRPr>
            </a:lvl5pPr>
            <a:lvl6pPr>
              <a:defRPr/>
            </a:lvl6pPr>
            <a:lvl7pPr>
              <a:defRPr/>
            </a:lvl7pPr>
            <a:lvl8pPr>
              <a:defRPr/>
            </a:lvl8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dirty="0"/>
          </a:p>
        </p:txBody>
      </p:sp>
      <p:sp>
        <p:nvSpPr>
          <p:cNvPr id="8" name="Date Placeholder 3"/>
          <p:cNvSpPr>
            <a:spLocks noGrp="1"/>
          </p:cNvSpPr>
          <p:nvPr>
            <p:ph type="dt" sz="half" idx="10"/>
          </p:nvPr>
        </p:nvSpPr>
        <p:spPr>
          <a:xfrm>
            <a:off x="1104901" y="6356353"/>
            <a:ext cx="1829559" cy="365125"/>
          </a:xfrm>
          <a:prstGeom prst="rect">
            <a:avLst/>
          </a:prstGeom>
        </p:spPr>
        <p:txBody>
          <a:bodyPr vert="horz" lIns="0" tIns="45720" rIns="0" bIns="45720" rtlCol="0" anchor="ctr"/>
          <a:lstStyle>
            <a:lvl1pPr algn="ctr">
              <a:defRPr sz="750" baseline="0">
                <a:solidFill>
                  <a:schemeClr val="tx1">
                    <a:lumMod val="75000"/>
                  </a:schemeClr>
                </a:solidFill>
                <a:latin typeface="Arial" panose="020B0604020202020204" pitchFamily="34" charset="0"/>
                <a:ea typeface="微軟正黑體" panose="020B0604030504040204" pitchFamily="34" charset="-120"/>
              </a:defRPr>
            </a:lvl1pPr>
          </a:lstStyle>
          <a:p>
            <a:fld id="{7B6FE768-D535-DB4F-A86D-18423950C428}" type="datetimeFigureOut">
              <a:rPr lang="en-US" smtClean="0"/>
              <a:pPr/>
              <a:t>11/7/2023</a:t>
            </a:fld>
            <a:endParaRPr lang="en-US"/>
          </a:p>
        </p:txBody>
      </p:sp>
      <p:sp>
        <p:nvSpPr>
          <p:cNvPr id="9" name="Footer Placeholder 4"/>
          <p:cNvSpPr>
            <a:spLocks noGrp="1"/>
          </p:cNvSpPr>
          <p:nvPr>
            <p:ph type="ftr" sz="quarter" idx="3"/>
          </p:nvPr>
        </p:nvSpPr>
        <p:spPr>
          <a:xfrm>
            <a:off x="2934459" y="6356350"/>
            <a:ext cx="6323083" cy="365126"/>
          </a:xfrm>
          <a:prstGeom prst="rect">
            <a:avLst/>
          </a:prstGeom>
        </p:spPr>
        <p:txBody>
          <a:bodyPr vert="horz" lIns="0" tIns="45720" rIns="0" bIns="45720" rtlCol="0" anchor="ctr"/>
          <a:lstStyle>
            <a:lvl1pPr algn="ctr">
              <a:defRPr sz="750" baseline="0">
                <a:solidFill>
                  <a:schemeClr val="tx1">
                    <a:lumMod val="75000"/>
                  </a:schemeClr>
                </a:solidFill>
                <a:latin typeface="Arial" panose="020B0604020202020204" pitchFamily="34" charset="0"/>
                <a:ea typeface="微軟正黑體" panose="020B0604030504040204" pitchFamily="34" charset="-120"/>
              </a:defRPr>
            </a:lvl1pPr>
          </a:lstStyle>
          <a:p>
            <a:endParaRPr lang="en-US"/>
          </a:p>
        </p:txBody>
      </p:sp>
      <p:sp>
        <p:nvSpPr>
          <p:cNvPr id="10" name="Slide Number Placeholder 5"/>
          <p:cNvSpPr>
            <a:spLocks noGrp="1"/>
          </p:cNvSpPr>
          <p:nvPr>
            <p:ph type="sldNum" sz="quarter" idx="4"/>
          </p:nvPr>
        </p:nvSpPr>
        <p:spPr>
          <a:xfrm>
            <a:off x="9256783" y="6356353"/>
            <a:ext cx="1828800" cy="365125"/>
          </a:xfrm>
          <a:prstGeom prst="rect">
            <a:avLst/>
          </a:prstGeom>
        </p:spPr>
        <p:txBody>
          <a:bodyPr vert="horz" lIns="0" tIns="45720" rIns="0" bIns="45720" rtlCol="0" anchor="ctr"/>
          <a:lstStyle>
            <a:lvl1pPr algn="r">
              <a:defRPr sz="750" baseline="0">
                <a:solidFill>
                  <a:schemeClr val="tx1">
                    <a:lumMod val="75000"/>
                  </a:schemeClr>
                </a:solidFill>
                <a:latin typeface="Arial" panose="020B0604020202020204" pitchFamily="34" charset="0"/>
                <a:ea typeface="微軟正黑體" panose="020B0604030504040204" pitchFamily="34" charset="-120"/>
              </a:defRPr>
            </a:lvl1pPr>
          </a:lstStyle>
          <a:p>
            <a:fld id="{A0076733-97FC-644E-9C9E-BE83813A8A25}" type="slidenum">
              <a:rPr lang="en-US" smtClean="0"/>
              <a:pPr/>
              <a:t>‹#›</a:t>
            </a:fld>
            <a:endParaRPr lang="en-US"/>
          </a:p>
        </p:txBody>
      </p:sp>
    </p:spTree>
    <p:extLst>
      <p:ext uri="{BB962C8B-B14F-4D97-AF65-F5344CB8AC3E}">
        <p14:creationId xmlns:p14="http://schemas.microsoft.com/office/powerpoint/2010/main" val="290440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Arial" panose="020B0604020202020204" pitchFamily="34" charset="0"/>
                <a:ea typeface="微軟正黑體" panose="020B0604030504040204" pitchFamily="34" charset="-120"/>
              </a:defRPr>
            </a:lvl1pPr>
          </a:lstStyle>
          <a:p>
            <a:r>
              <a:rPr lang="zh-TW" altLang="en-US"/>
              <a:t>按一下以編輯母片標題樣式</a:t>
            </a:r>
            <a:endParaRPr dirty="0"/>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1800" b="1" baseline="0">
                <a:latin typeface="Arial" panose="020B0604020202020204" pitchFamily="34" charset="0"/>
                <a:ea typeface="微軟正黑體" panose="020B0604030504040204" pitchFamily="34" charset="-12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Content Placeholder 3"/>
          <p:cNvSpPr>
            <a:spLocks noGrp="1"/>
          </p:cNvSpPr>
          <p:nvPr>
            <p:ph sz="half" idx="2"/>
          </p:nvPr>
        </p:nvSpPr>
        <p:spPr>
          <a:xfrm>
            <a:off x="1104900" y="2424112"/>
            <a:ext cx="4919472" cy="3748088"/>
          </a:xfrm>
        </p:spPr>
        <p:txBody>
          <a:bodyPr/>
          <a:lstStyle>
            <a:lvl1pPr>
              <a:defRPr baseline="0">
                <a:latin typeface="Arial" panose="020B0604020202020204" pitchFamily="34" charset="0"/>
                <a:ea typeface="微軟正黑體" panose="020B0604030504040204" pitchFamily="34" charset="-120"/>
              </a:defRPr>
            </a:lvl1pPr>
            <a:lvl2pPr>
              <a:defRPr baseline="0">
                <a:latin typeface="Arial" panose="020B0604020202020204" pitchFamily="34" charset="0"/>
                <a:ea typeface="微軟正黑體" panose="020B0604030504040204" pitchFamily="34" charset="-120"/>
              </a:defRPr>
            </a:lvl2pPr>
            <a:lvl3pPr>
              <a:defRPr baseline="0">
                <a:latin typeface="Arial" panose="020B0604020202020204" pitchFamily="34" charset="0"/>
                <a:ea typeface="微軟正黑體" panose="020B0604030504040204" pitchFamily="34" charset="-120"/>
              </a:defRPr>
            </a:lvl3pPr>
            <a:lvl4pPr>
              <a:defRPr baseline="0">
                <a:latin typeface="Arial" panose="020B0604020202020204" pitchFamily="34" charset="0"/>
                <a:ea typeface="微軟正黑體" panose="020B0604030504040204" pitchFamily="34" charset="-120"/>
              </a:defRPr>
            </a:lvl4pPr>
            <a:lvl5pPr>
              <a:defRPr baseline="0">
                <a:latin typeface="Arial" panose="020B0604020202020204" pitchFamily="34" charset="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dirty="0"/>
          </a:p>
        </p:txBody>
      </p:sp>
      <p:sp>
        <p:nvSpPr>
          <p:cNvPr id="5" name="Text Placeholder 4"/>
          <p:cNvSpPr>
            <a:spLocks noGrp="1"/>
          </p:cNvSpPr>
          <p:nvPr>
            <p:ph type="body" sz="quarter" idx="3"/>
          </p:nvPr>
        </p:nvSpPr>
        <p:spPr>
          <a:xfrm>
            <a:off x="6166111" y="1600200"/>
            <a:ext cx="4919472" cy="823912"/>
          </a:xfrm>
        </p:spPr>
        <p:txBody>
          <a:bodyPr anchor="b"/>
          <a:lstStyle>
            <a:lvl1pPr marL="0" indent="0">
              <a:spcBef>
                <a:spcPts val="0"/>
              </a:spcBef>
              <a:buNone/>
              <a:defRPr sz="1800" b="1" baseline="0">
                <a:latin typeface="Arial" panose="020B0604020202020204" pitchFamily="34" charset="0"/>
                <a:ea typeface="微軟正黑體" panose="020B0604030504040204" pitchFamily="34" charset="-12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Content Placeholder 5"/>
          <p:cNvSpPr>
            <a:spLocks noGrp="1"/>
          </p:cNvSpPr>
          <p:nvPr>
            <p:ph sz="quarter" idx="4"/>
          </p:nvPr>
        </p:nvSpPr>
        <p:spPr>
          <a:xfrm>
            <a:off x="6166111" y="2424112"/>
            <a:ext cx="4919472" cy="3748088"/>
          </a:xfrm>
        </p:spPr>
        <p:txBody>
          <a:bodyPr/>
          <a:lstStyle>
            <a:lvl1pPr>
              <a:defRPr baseline="0">
                <a:latin typeface="Arial" panose="020B0604020202020204" pitchFamily="34" charset="0"/>
                <a:ea typeface="微軟正黑體" panose="020B0604030504040204" pitchFamily="34" charset="-120"/>
              </a:defRPr>
            </a:lvl1pPr>
            <a:lvl2pPr>
              <a:defRPr baseline="0">
                <a:latin typeface="Arial" panose="020B0604020202020204" pitchFamily="34" charset="0"/>
                <a:ea typeface="微軟正黑體" panose="020B0604030504040204" pitchFamily="34" charset="-120"/>
              </a:defRPr>
            </a:lvl2pPr>
            <a:lvl3pPr>
              <a:defRPr baseline="0">
                <a:latin typeface="Arial" panose="020B0604020202020204" pitchFamily="34" charset="0"/>
                <a:ea typeface="微軟正黑體" panose="020B0604030504040204" pitchFamily="34" charset="-120"/>
              </a:defRPr>
            </a:lvl3pPr>
            <a:lvl4pPr>
              <a:defRPr baseline="0">
                <a:latin typeface="Arial" panose="020B0604020202020204" pitchFamily="34" charset="0"/>
                <a:ea typeface="微軟正黑體" panose="020B0604030504040204" pitchFamily="34" charset="-120"/>
              </a:defRPr>
            </a:lvl4pPr>
            <a:lvl5pPr>
              <a:defRPr baseline="0">
                <a:latin typeface="Arial" panose="020B0604020202020204" pitchFamily="34" charset="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dirty="0"/>
          </a:p>
        </p:txBody>
      </p:sp>
      <p:sp>
        <p:nvSpPr>
          <p:cNvPr id="10" name="Date Placeholder 3"/>
          <p:cNvSpPr>
            <a:spLocks noGrp="1"/>
          </p:cNvSpPr>
          <p:nvPr>
            <p:ph type="dt" sz="half" idx="10"/>
          </p:nvPr>
        </p:nvSpPr>
        <p:spPr>
          <a:xfrm>
            <a:off x="1104901" y="6356353"/>
            <a:ext cx="1829559" cy="365125"/>
          </a:xfrm>
          <a:prstGeom prst="rect">
            <a:avLst/>
          </a:prstGeom>
        </p:spPr>
        <p:txBody>
          <a:bodyPr vert="horz" lIns="0" tIns="45720" rIns="0" bIns="45720" rtlCol="0" anchor="ctr"/>
          <a:lstStyle>
            <a:lvl1pPr algn="ctr">
              <a:defRPr sz="750" baseline="0">
                <a:solidFill>
                  <a:schemeClr val="tx1">
                    <a:lumMod val="75000"/>
                  </a:schemeClr>
                </a:solidFill>
                <a:latin typeface="Arial" panose="020B0604020202020204" pitchFamily="34" charset="0"/>
                <a:ea typeface="微軟正黑體" panose="020B0604030504040204" pitchFamily="34" charset="-120"/>
              </a:defRPr>
            </a:lvl1pPr>
          </a:lstStyle>
          <a:p>
            <a:fld id="{7B6FE768-D535-DB4F-A86D-18423950C428}" type="datetimeFigureOut">
              <a:rPr lang="en-US" smtClean="0"/>
              <a:pPr/>
              <a:t>11/7/2023</a:t>
            </a:fld>
            <a:endParaRPr lang="en-US"/>
          </a:p>
        </p:txBody>
      </p:sp>
      <p:sp>
        <p:nvSpPr>
          <p:cNvPr id="11" name="Footer Placeholder 4"/>
          <p:cNvSpPr>
            <a:spLocks noGrp="1"/>
          </p:cNvSpPr>
          <p:nvPr>
            <p:ph type="ftr" sz="quarter" idx="11"/>
          </p:nvPr>
        </p:nvSpPr>
        <p:spPr>
          <a:xfrm>
            <a:off x="2934459" y="6356350"/>
            <a:ext cx="6323083" cy="365126"/>
          </a:xfrm>
          <a:prstGeom prst="rect">
            <a:avLst/>
          </a:prstGeom>
        </p:spPr>
        <p:txBody>
          <a:bodyPr vert="horz" lIns="0" tIns="45720" rIns="0" bIns="45720" rtlCol="0" anchor="ctr"/>
          <a:lstStyle>
            <a:lvl1pPr algn="ctr">
              <a:defRPr sz="750" baseline="0">
                <a:solidFill>
                  <a:schemeClr val="tx1">
                    <a:lumMod val="75000"/>
                  </a:schemeClr>
                </a:solidFill>
                <a:latin typeface="Arial" panose="020B0604020202020204" pitchFamily="34" charset="0"/>
                <a:ea typeface="微軟正黑體" panose="020B0604030504040204" pitchFamily="34" charset="-120"/>
              </a:defRPr>
            </a:lvl1pPr>
          </a:lstStyle>
          <a:p>
            <a:endParaRPr lang="en-US"/>
          </a:p>
        </p:txBody>
      </p:sp>
      <p:sp>
        <p:nvSpPr>
          <p:cNvPr id="12" name="Slide Number Placeholder 5"/>
          <p:cNvSpPr>
            <a:spLocks noGrp="1"/>
          </p:cNvSpPr>
          <p:nvPr>
            <p:ph type="sldNum" sz="quarter" idx="12"/>
          </p:nvPr>
        </p:nvSpPr>
        <p:spPr>
          <a:xfrm>
            <a:off x="9256783" y="6356353"/>
            <a:ext cx="1828800" cy="365125"/>
          </a:xfrm>
          <a:prstGeom prst="rect">
            <a:avLst/>
          </a:prstGeom>
        </p:spPr>
        <p:txBody>
          <a:bodyPr vert="horz" lIns="0" tIns="45720" rIns="0" bIns="45720" rtlCol="0" anchor="ctr"/>
          <a:lstStyle>
            <a:lvl1pPr algn="r">
              <a:defRPr sz="750" baseline="0">
                <a:solidFill>
                  <a:schemeClr val="tx1">
                    <a:lumMod val="75000"/>
                  </a:schemeClr>
                </a:solidFill>
                <a:latin typeface="Arial" panose="020B0604020202020204" pitchFamily="34" charset="0"/>
                <a:ea typeface="微軟正黑體" panose="020B0604030504040204" pitchFamily="34" charset="-120"/>
              </a:defRPr>
            </a:lvl1pPr>
          </a:lstStyle>
          <a:p>
            <a:fld id="{A0076733-97FC-644E-9C9E-BE83813A8A25}" type="slidenum">
              <a:rPr lang="en-US" smtClean="0"/>
              <a:pPr/>
              <a:t>‹#›</a:t>
            </a:fld>
            <a:endParaRPr lang="en-US"/>
          </a:p>
        </p:txBody>
      </p:sp>
    </p:spTree>
    <p:extLst>
      <p:ext uri="{BB962C8B-B14F-4D97-AF65-F5344CB8AC3E}">
        <p14:creationId xmlns:p14="http://schemas.microsoft.com/office/powerpoint/2010/main" val="206268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Arial" panose="020B0604020202020204" pitchFamily="34" charset="0"/>
                <a:ea typeface="微軟正黑體" panose="020B0604030504040204" pitchFamily="34" charset="-120"/>
              </a:defRPr>
            </a:lvl1pPr>
          </a:lstStyle>
          <a:p>
            <a:r>
              <a:rPr lang="zh-TW" altLang="en-US"/>
              <a:t>按一下以編輯母片標題樣式</a:t>
            </a:r>
            <a:endParaRPr dirty="0"/>
          </a:p>
        </p:txBody>
      </p:sp>
      <p:sp>
        <p:nvSpPr>
          <p:cNvPr id="6" name="Date Placeholder 3"/>
          <p:cNvSpPr>
            <a:spLocks noGrp="1"/>
          </p:cNvSpPr>
          <p:nvPr>
            <p:ph type="dt" sz="half" idx="2"/>
          </p:nvPr>
        </p:nvSpPr>
        <p:spPr>
          <a:xfrm>
            <a:off x="1104901" y="6356353"/>
            <a:ext cx="1829559" cy="365125"/>
          </a:xfrm>
          <a:prstGeom prst="rect">
            <a:avLst/>
          </a:prstGeom>
        </p:spPr>
        <p:txBody>
          <a:bodyPr vert="horz" lIns="0" tIns="45720" rIns="0" bIns="45720" rtlCol="0" anchor="ctr"/>
          <a:lstStyle>
            <a:lvl1pPr algn="ctr">
              <a:defRPr sz="750" baseline="0">
                <a:solidFill>
                  <a:schemeClr val="tx1">
                    <a:lumMod val="75000"/>
                  </a:schemeClr>
                </a:solidFill>
                <a:latin typeface="Arial" panose="020B0604020202020204" pitchFamily="34" charset="0"/>
                <a:ea typeface="微軟正黑體" panose="020B0604030504040204" pitchFamily="34" charset="-120"/>
              </a:defRPr>
            </a:lvl1pPr>
          </a:lstStyle>
          <a:p>
            <a:fld id="{7B6FE768-D535-DB4F-A86D-18423950C428}" type="datetimeFigureOut">
              <a:rPr lang="en-US" smtClean="0"/>
              <a:pPr/>
              <a:t>11/7/2023</a:t>
            </a:fld>
            <a:endParaRPr lang="en-US"/>
          </a:p>
        </p:txBody>
      </p:sp>
      <p:sp>
        <p:nvSpPr>
          <p:cNvPr id="7" name="Footer Placeholder 4"/>
          <p:cNvSpPr>
            <a:spLocks noGrp="1"/>
          </p:cNvSpPr>
          <p:nvPr>
            <p:ph type="ftr" sz="quarter" idx="3"/>
          </p:nvPr>
        </p:nvSpPr>
        <p:spPr>
          <a:xfrm>
            <a:off x="2934459" y="6356350"/>
            <a:ext cx="6323083" cy="365126"/>
          </a:xfrm>
          <a:prstGeom prst="rect">
            <a:avLst/>
          </a:prstGeom>
        </p:spPr>
        <p:txBody>
          <a:bodyPr vert="horz" lIns="0" tIns="45720" rIns="0" bIns="45720" rtlCol="0" anchor="ctr"/>
          <a:lstStyle>
            <a:lvl1pPr algn="ctr">
              <a:defRPr sz="750" baseline="0">
                <a:solidFill>
                  <a:schemeClr val="tx1">
                    <a:lumMod val="75000"/>
                  </a:schemeClr>
                </a:solidFill>
                <a:latin typeface="Arial" panose="020B0604020202020204" pitchFamily="34" charset="0"/>
                <a:ea typeface="微軟正黑體" panose="020B0604030504040204" pitchFamily="34" charset="-120"/>
              </a:defRPr>
            </a:lvl1pPr>
          </a:lstStyle>
          <a:p>
            <a:endParaRPr lang="en-US"/>
          </a:p>
        </p:txBody>
      </p:sp>
      <p:sp>
        <p:nvSpPr>
          <p:cNvPr id="8" name="Slide Number Placeholder 5"/>
          <p:cNvSpPr>
            <a:spLocks noGrp="1"/>
          </p:cNvSpPr>
          <p:nvPr>
            <p:ph type="sldNum" sz="quarter" idx="4"/>
          </p:nvPr>
        </p:nvSpPr>
        <p:spPr>
          <a:xfrm>
            <a:off x="9256783" y="6356353"/>
            <a:ext cx="1828800" cy="365125"/>
          </a:xfrm>
          <a:prstGeom prst="rect">
            <a:avLst/>
          </a:prstGeom>
        </p:spPr>
        <p:txBody>
          <a:bodyPr vert="horz" lIns="0" tIns="45720" rIns="0" bIns="45720" rtlCol="0" anchor="ctr"/>
          <a:lstStyle>
            <a:lvl1pPr algn="r">
              <a:defRPr sz="750" baseline="0">
                <a:solidFill>
                  <a:schemeClr val="tx1">
                    <a:lumMod val="75000"/>
                  </a:schemeClr>
                </a:solidFill>
                <a:latin typeface="Arial" panose="020B0604020202020204" pitchFamily="34" charset="0"/>
                <a:ea typeface="微軟正黑體" panose="020B0604030504040204" pitchFamily="34" charset="-120"/>
              </a:defRPr>
            </a:lvl1pPr>
          </a:lstStyle>
          <a:p>
            <a:fld id="{A0076733-97FC-644E-9C9E-BE83813A8A25}" type="slidenum">
              <a:rPr lang="en-US" smtClean="0"/>
              <a:pPr/>
              <a:t>‹#›</a:t>
            </a:fld>
            <a:endParaRPr lang="en-US"/>
          </a:p>
        </p:txBody>
      </p:sp>
    </p:spTree>
    <p:extLst>
      <p:ext uri="{BB962C8B-B14F-4D97-AF65-F5344CB8AC3E}">
        <p14:creationId xmlns:p14="http://schemas.microsoft.com/office/powerpoint/2010/main" val="349071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104901" y="6356353"/>
            <a:ext cx="1829559" cy="365125"/>
          </a:xfrm>
          <a:prstGeom prst="rect">
            <a:avLst/>
          </a:prstGeom>
        </p:spPr>
        <p:txBody>
          <a:bodyPr vert="horz" lIns="0" tIns="45720" rIns="0" bIns="45720" rtlCol="0" anchor="ctr"/>
          <a:lstStyle>
            <a:lvl1pPr algn="ctr">
              <a:defRPr sz="750" baseline="0">
                <a:solidFill>
                  <a:schemeClr val="tx1">
                    <a:lumMod val="75000"/>
                  </a:schemeClr>
                </a:solidFill>
                <a:latin typeface="Arial" panose="020B0604020202020204" pitchFamily="34" charset="0"/>
                <a:ea typeface="微軟正黑體" panose="020B0604030504040204" pitchFamily="34" charset="-120"/>
              </a:defRPr>
            </a:lvl1pPr>
          </a:lstStyle>
          <a:p>
            <a:fld id="{7B6FE768-D535-DB4F-A86D-18423950C428}" type="datetimeFigureOut">
              <a:rPr lang="en-US" smtClean="0"/>
              <a:pPr/>
              <a:t>11/7/2023</a:t>
            </a:fld>
            <a:endParaRPr lang="en-US"/>
          </a:p>
        </p:txBody>
      </p:sp>
      <p:sp>
        <p:nvSpPr>
          <p:cNvPr id="6" name="Footer Placeholder 4"/>
          <p:cNvSpPr>
            <a:spLocks noGrp="1"/>
          </p:cNvSpPr>
          <p:nvPr>
            <p:ph type="ftr" sz="quarter" idx="3"/>
          </p:nvPr>
        </p:nvSpPr>
        <p:spPr>
          <a:xfrm>
            <a:off x="2934459" y="6356350"/>
            <a:ext cx="6323083" cy="365126"/>
          </a:xfrm>
          <a:prstGeom prst="rect">
            <a:avLst/>
          </a:prstGeom>
        </p:spPr>
        <p:txBody>
          <a:bodyPr vert="horz" lIns="0" tIns="45720" rIns="0" bIns="45720" rtlCol="0" anchor="ctr"/>
          <a:lstStyle>
            <a:lvl1pPr algn="ctr">
              <a:defRPr sz="750" baseline="0">
                <a:solidFill>
                  <a:schemeClr val="tx1">
                    <a:lumMod val="75000"/>
                  </a:schemeClr>
                </a:solidFill>
                <a:latin typeface="Arial" panose="020B0604020202020204" pitchFamily="34" charset="0"/>
                <a:ea typeface="微軟正黑體" panose="020B0604030504040204" pitchFamily="34" charset="-120"/>
              </a:defRPr>
            </a:lvl1pPr>
          </a:lstStyle>
          <a:p>
            <a:endParaRPr lang="en-US"/>
          </a:p>
        </p:txBody>
      </p:sp>
      <p:sp>
        <p:nvSpPr>
          <p:cNvPr id="7" name="Slide Number Placeholder 5"/>
          <p:cNvSpPr>
            <a:spLocks noGrp="1"/>
          </p:cNvSpPr>
          <p:nvPr>
            <p:ph type="sldNum" sz="quarter" idx="4"/>
          </p:nvPr>
        </p:nvSpPr>
        <p:spPr>
          <a:xfrm>
            <a:off x="9256783" y="6356353"/>
            <a:ext cx="1828800" cy="365125"/>
          </a:xfrm>
          <a:prstGeom prst="rect">
            <a:avLst/>
          </a:prstGeom>
        </p:spPr>
        <p:txBody>
          <a:bodyPr vert="horz" lIns="0" tIns="45720" rIns="0" bIns="45720" rtlCol="0" anchor="ctr"/>
          <a:lstStyle>
            <a:lvl1pPr algn="r">
              <a:defRPr sz="750" baseline="0">
                <a:solidFill>
                  <a:schemeClr val="tx1">
                    <a:lumMod val="75000"/>
                  </a:schemeClr>
                </a:solidFill>
                <a:latin typeface="Arial" panose="020B0604020202020204" pitchFamily="34" charset="0"/>
                <a:ea typeface="微軟正黑體" panose="020B0604030504040204" pitchFamily="34" charset="-120"/>
              </a:defRPr>
            </a:lvl1pPr>
          </a:lstStyle>
          <a:p>
            <a:fld id="{A0076733-97FC-644E-9C9E-BE83813A8A25}" type="slidenum">
              <a:rPr lang="en-US" smtClean="0"/>
              <a:pPr/>
              <a:t>‹#›</a:t>
            </a:fld>
            <a:endParaRPr lang="en-US"/>
          </a:p>
        </p:txBody>
      </p:sp>
      <p:pic>
        <p:nvPicPr>
          <p:cNvPr id="8" name="圖片 7">
            <a:extLst>
              <a:ext uri="{FF2B5EF4-FFF2-40B4-BE49-F238E27FC236}">
                <a16:creationId xmlns:a16="http://schemas.microsoft.com/office/drawing/2014/main" id="{C4C0C1B3-A30C-468B-85D7-6A187837A69B}"/>
              </a:ext>
            </a:extLst>
          </p:cNvPr>
          <p:cNvPicPr>
            <a:picLocks noChangeAspect="1"/>
          </p:cNvPicPr>
          <p:nvPr/>
        </p:nvPicPr>
        <p:blipFill>
          <a:blip r:embed="rId2"/>
          <a:stretch>
            <a:fillRect/>
          </a:stretch>
        </p:blipFill>
        <p:spPr>
          <a:xfrm>
            <a:off x="11113976" y="-196392"/>
            <a:ext cx="1159323" cy="869492"/>
          </a:xfrm>
          <a:prstGeom prst="rect">
            <a:avLst/>
          </a:prstGeom>
        </p:spPr>
      </p:pic>
    </p:spTree>
    <p:extLst>
      <p:ext uri="{BB962C8B-B14F-4D97-AF65-F5344CB8AC3E}">
        <p14:creationId xmlns:p14="http://schemas.microsoft.com/office/powerpoint/2010/main" val="60354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2400" cap="none" baseline="0">
                <a:latin typeface="Arial" panose="020B0604020202020204" pitchFamily="34" charset="0"/>
                <a:ea typeface="微軟正黑體" panose="020B0604030504040204" pitchFamily="34" charset="-120"/>
              </a:defRPr>
            </a:lvl1pPr>
          </a:lstStyle>
          <a:p>
            <a:r>
              <a:rPr lang="zh-TW" altLang="en-US"/>
              <a:t>按一下以編輯母片標題樣式</a:t>
            </a:r>
            <a:endParaRPr dirty="0"/>
          </a:p>
        </p:txBody>
      </p:sp>
      <p:sp>
        <p:nvSpPr>
          <p:cNvPr id="3" name="Content Placeholder 2"/>
          <p:cNvSpPr>
            <a:spLocks noGrp="1"/>
          </p:cNvSpPr>
          <p:nvPr>
            <p:ph idx="1"/>
          </p:nvPr>
        </p:nvSpPr>
        <p:spPr>
          <a:xfrm>
            <a:off x="5641849" y="1600201"/>
            <a:ext cx="5445252" cy="4572001"/>
          </a:xfrm>
        </p:spPr>
        <p:txBody>
          <a:bodyPr>
            <a:normAutofit/>
          </a:bodyPr>
          <a:lstStyle>
            <a:lvl1pPr>
              <a:defRPr sz="1500" cap="none" baseline="0">
                <a:latin typeface="Arial" panose="020B0604020202020204" pitchFamily="34" charset="0"/>
                <a:ea typeface="微軟正黑體" panose="020B0604030504040204" pitchFamily="34" charset="-120"/>
              </a:defRPr>
            </a:lvl1pPr>
            <a:lvl2pPr>
              <a:defRPr sz="1200" cap="none" baseline="0">
                <a:latin typeface="Arial" panose="020B0604020202020204" pitchFamily="34" charset="0"/>
                <a:ea typeface="微軟正黑體" panose="020B0604030504040204" pitchFamily="34" charset="-120"/>
              </a:defRPr>
            </a:lvl2pPr>
            <a:lvl3pPr>
              <a:defRPr sz="1200" cap="none" baseline="0">
                <a:latin typeface="Arial" panose="020B0604020202020204" pitchFamily="34" charset="0"/>
                <a:ea typeface="微軟正黑體" panose="020B0604030504040204" pitchFamily="34" charset="-120"/>
              </a:defRPr>
            </a:lvl3pPr>
            <a:lvl4pPr>
              <a:defRPr sz="1050" cap="none" baseline="0">
                <a:latin typeface="Arial" panose="020B0604020202020204" pitchFamily="34" charset="0"/>
                <a:ea typeface="微軟正黑體" panose="020B0604030504040204" pitchFamily="34" charset="-120"/>
              </a:defRPr>
            </a:lvl4pPr>
            <a:lvl5pPr>
              <a:defRPr sz="1050" cap="none" baseline="0">
                <a:latin typeface="Arial" panose="020B0604020202020204" pitchFamily="34" charset="0"/>
                <a:ea typeface="微軟正黑體" panose="020B0604030504040204" pitchFamily="34" charset="-120"/>
              </a:defRPr>
            </a:lvl5pPr>
            <a:lvl6pPr>
              <a:defRPr sz="1050"/>
            </a:lvl6pPr>
            <a:lvl7pPr>
              <a:defRPr sz="1050"/>
            </a:lvl7pPr>
            <a:lvl8pPr>
              <a:defRPr sz="1050"/>
            </a:lvl8pPr>
            <a:lvl9pPr>
              <a:defRPr sz="105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dirty="0"/>
          </a:p>
        </p:txBody>
      </p:sp>
      <p:sp>
        <p:nvSpPr>
          <p:cNvPr id="4" name="Text Placeholder 3"/>
          <p:cNvSpPr>
            <a:spLocks noGrp="1"/>
          </p:cNvSpPr>
          <p:nvPr>
            <p:ph type="body" sz="half" idx="2"/>
          </p:nvPr>
        </p:nvSpPr>
        <p:spPr>
          <a:xfrm>
            <a:off x="1104901" y="1600200"/>
            <a:ext cx="4384548" cy="4572000"/>
          </a:xfrm>
        </p:spPr>
        <p:txBody>
          <a:bodyPr>
            <a:normAutofit/>
          </a:bodyPr>
          <a:lstStyle>
            <a:lvl1pPr marL="0" indent="0">
              <a:spcBef>
                <a:spcPts val="900"/>
              </a:spcBef>
              <a:buNone/>
              <a:defRPr sz="1350" cap="none" baseline="0">
                <a:latin typeface="Arial" panose="020B0604020202020204" pitchFamily="34" charset="0"/>
                <a:ea typeface="微軟正黑體" panose="020B0604030504040204" pitchFamily="34" charset="-12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8" name="Date Placeholder 3"/>
          <p:cNvSpPr>
            <a:spLocks noGrp="1"/>
          </p:cNvSpPr>
          <p:nvPr>
            <p:ph type="dt" sz="half" idx="10"/>
          </p:nvPr>
        </p:nvSpPr>
        <p:spPr>
          <a:xfrm>
            <a:off x="1104901" y="6356353"/>
            <a:ext cx="1829559" cy="365125"/>
          </a:xfrm>
          <a:prstGeom prst="rect">
            <a:avLst/>
          </a:prstGeom>
        </p:spPr>
        <p:txBody>
          <a:bodyPr vert="horz" lIns="0" tIns="45720" rIns="0" bIns="45720" rtlCol="0" anchor="ctr"/>
          <a:lstStyle>
            <a:lvl1pPr algn="ctr">
              <a:defRPr sz="750" cap="none" baseline="0">
                <a:solidFill>
                  <a:schemeClr val="tx1">
                    <a:lumMod val="75000"/>
                  </a:schemeClr>
                </a:solidFill>
                <a:latin typeface="Arial" panose="020B0604020202020204" pitchFamily="34" charset="0"/>
                <a:ea typeface="微軟正黑體" panose="020B0604030504040204" pitchFamily="34" charset="-120"/>
              </a:defRPr>
            </a:lvl1pPr>
          </a:lstStyle>
          <a:p>
            <a:fld id="{7B6FE768-D535-DB4F-A86D-18423950C428}" type="datetimeFigureOut">
              <a:rPr lang="en-US" smtClean="0"/>
              <a:pPr/>
              <a:t>11/7/2023</a:t>
            </a:fld>
            <a:endParaRPr lang="en-US"/>
          </a:p>
        </p:txBody>
      </p:sp>
      <p:sp>
        <p:nvSpPr>
          <p:cNvPr id="9" name="Footer Placeholder 4"/>
          <p:cNvSpPr>
            <a:spLocks noGrp="1"/>
          </p:cNvSpPr>
          <p:nvPr>
            <p:ph type="ftr" sz="quarter" idx="3"/>
          </p:nvPr>
        </p:nvSpPr>
        <p:spPr>
          <a:xfrm>
            <a:off x="2934459" y="6356350"/>
            <a:ext cx="6323083" cy="365126"/>
          </a:xfrm>
          <a:prstGeom prst="rect">
            <a:avLst/>
          </a:prstGeom>
        </p:spPr>
        <p:txBody>
          <a:bodyPr vert="horz" lIns="0" tIns="45720" rIns="0" bIns="45720" rtlCol="0" anchor="ctr"/>
          <a:lstStyle>
            <a:lvl1pPr algn="ctr">
              <a:defRPr sz="750" cap="none" baseline="0">
                <a:solidFill>
                  <a:schemeClr val="tx1">
                    <a:lumMod val="75000"/>
                  </a:schemeClr>
                </a:solidFill>
                <a:latin typeface="Arial" panose="020B0604020202020204" pitchFamily="34" charset="0"/>
                <a:ea typeface="微軟正黑體" panose="020B0604030504040204" pitchFamily="34" charset="-120"/>
              </a:defRPr>
            </a:lvl1pPr>
          </a:lstStyle>
          <a:p>
            <a:endParaRPr lang="en-US"/>
          </a:p>
        </p:txBody>
      </p:sp>
      <p:sp>
        <p:nvSpPr>
          <p:cNvPr id="10" name="Slide Number Placeholder 5"/>
          <p:cNvSpPr>
            <a:spLocks noGrp="1"/>
          </p:cNvSpPr>
          <p:nvPr>
            <p:ph type="sldNum" sz="quarter" idx="4"/>
          </p:nvPr>
        </p:nvSpPr>
        <p:spPr>
          <a:xfrm>
            <a:off x="9256783" y="6356353"/>
            <a:ext cx="1828800" cy="365125"/>
          </a:xfrm>
          <a:prstGeom prst="rect">
            <a:avLst/>
          </a:prstGeom>
        </p:spPr>
        <p:txBody>
          <a:bodyPr vert="horz" lIns="0" tIns="45720" rIns="0" bIns="45720" rtlCol="0" anchor="ctr"/>
          <a:lstStyle>
            <a:lvl1pPr algn="r">
              <a:defRPr sz="750" cap="none" baseline="0">
                <a:solidFill>
                  <a:schemeClr val="tx1">
                    <a:lumMod val="75000"/>
                  </a:schemeClr>
                </a:solidFill>
                <a:latin typeface="Arial" panose="020B0604020202020204" pitchFamily="34" charset="0"/>
                <a:ea typeface="微軟正黑體" panose="020B0604030504040204" pitchFamily="34" charset="-120"/>
              </a:defRPr>
            </a:lvl1pPr>
          </a:lstStyle>
          <a:p>
            <a:fld id="{A0076733-97FC-644E-9C9E-BE83813A8A25}" type="slidenum">
              <a:rPr lang="en-US" smtClean="0"/>
              <a:pPr/>
              <a:t>‹#›</a:t>
            </a:fld>
            <a:endParaRPr lang="en-US"/>
          </a:p>
        </p:txBody>
      </p:sp>
    </p:spTree>
    <p:extLst>
      <p:ext uri="{BB962C8B-B14F-4D97-AF65-F5344CB8AC3E}">
        <p14:creationId xmlns:p14="http://schemas.microsoft.com/office/powerpoint/2010/main" val="165269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3" cy="1096962"/>
          </a:xfrm>
          <a:prstGeom prst="rect">
            <a:avLst/>
          </a:prstGeom>
        </p:spPr>
        <p:txBody>
          <a:bodyPr vert="horz" lIns="0" tIns="45720" rIns="0" bIns="45720" rtlCol="0" anchor="b">
            <a:normAutofit/>
          </a:bodyPr>
          <a:lstStyle/>
          <a:p>
            <a:r>
              <a:rPr lang="zh-TW" altLang="en-US" dirty="0"/>
              <a:t>按一下以編輯母片標題樣式</a:t>
            </a:r>
            <a:endParaRPr dirty="0"/>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dirty="0"/>
          </a:p>
        </p:txBody>
      </p:sp>
      <p:sp>
        <p:nvSpPr>
          <p:cNvPr id="4" name="Date Placeholder 3"/>
          <p:cNvSpPr>
            <a:spLocks noGrp="1"/>
          </p:cNvSpPr>
          <p:nvPr>
            <p:ph type="dt" sz="half" idx="2"/>
          </p:nvPr>
        </p:nvSpPr>
        <p:spPr>
          <a:xfrm>
            <a:off x="1104901" y="6356353"/>
            <a:ext cx="1829559" cy="365125"/>
          </a:xfrm>
          <a:prstGeom prst="rect">
            <a:avLst/>
          </a:prstGeom>
        </p:spPr>
        <p:txBody>
          <a:bodyPr vert="horz" lIns="0" tIns="45720" rIns="0" bIns="45720" rtlCol="0" anchor="ctr"/>
          <a:lstStyle>
            <a:lvl1pPr algn="ctr">
              <a:defRPr sz="750" baseline="0">
                <a:solidFill>
                  <a:schemeClr val="tx1">
                    <a:lumMod val="75000"/>
                  </a:schemeClr>
                </a:solidFill>
                <a:latin typeface="Arial" panose="020B0604020202020204" pitchFamily="34" charset="0"/>
                <a:ea typeface="微軟正黑體" panose="020B0604030504040204" pitchFamily="34" charset="-120"/>
              </a:defRPr>
            </a:lvl1pPr>
          </a:lstStyle>
          <a:p>
            <a:fld id="{7B6FE768-D535-DB4F-A86D-18423950C428}" type="datetimeFigureOut">
              <a:rPr lang="en-US" smtClean="0"/>
              <a:pPr/>
              <a:t>11/7/2023</a:t>
            </a:fld>
            <a:endParaRPr lang="en-US"/>
          </a:p>
        </p:txBody>
      </p:sp>
      <p:sp>
        <p:nvSpPr>
          <p:cNvPr id="5" name="Footer Placeholder 4"/>
          <p:cNvSpPr>
            <a:spLocks noGrp="1"/>
          </p:cNvSpPr>
          <p:nvPr>
            <p:ph type="ftr" sz="quarter" idx="3"/>
          </p:nvPr>
        </p:nvSpPr>
        <p:spPr>
          <a:xfrm>
            <a:off x="2934459" y="6356350"/>
            <a:ext cx="6323083" cy="365126"/>
          </a:xfrm>
          <a:prstGeom prst="rect">
            <a:avLst/>
          </a:prstGeom>
        </p:spPr>
        <p:txBody>
          <a:bodyPr vert="horz" lIns="0" tIns="45720" rIns="0" bIns="45720" rtlCol="0" anchor="ctr"/>
          <a:lstStyle>
            <a:lvl1pPr algn="ctr">
              <a:defRPr sz="750" baseline="0">
                <a:solidFill>
                  <a:schemeClr val="tx1">
                    <a:lumMod val="75000"/>
                  </a:schemeClr>
                </a:solidFill>
                <a:latin typeface="Arial" panose="020B0604020202020204" pitchFamily="34" charset="0"/>
                <a:ea typeface="微軟正黑體" panose="020B0604030504040204" pitchFamily="34" charset="-120"/>
              </a:defRPr>
            </a:lvl1pPr>
          </a:lstStyle>
          <a:p>
            <a:endParaRPr lang="en-US"/>
          </a:p>
        </p:txBody>
      </p:sp>
      <p:sp>
        <p:nvSpPr>
          <p:cNvPr id="6" name="Slide Number Placeholder 5"/>
          <p:cNvSpPr>
            <a:spLocks noGrp="1"/>
          </p:cNvSpPr>
          <p:nvPr>
            <p:ph type="sldNum" sz="quarter" idx="4"/>
          </p:nvPr>
        </p:nvSpPr>
        <p:spPr>
          <a:xfrm>
            <a:off x="9256783" y="6356353"/>
            <a:ext cx="1828800" cy="365125"/>
          </a:xfrm>
          <a:prstGeom prst="rect">
            <a:avLst/>
          </a:prstGeom>
        </p:spPr>
        <p:txBody>
          <a:bodyPr vert="horz" lIns="0" tIns="45720" rIns="0" bIns="45720" rtlCol="0" anchor="ctr"/>
          <a:lstStyle>
            <a:lvl1pPr algn="r">
              <a:defRPr sz="750" baseline="0">
                <a:solidFill>
                  <a:schemeClr val="tx1">
                    <a:lumMod val="75000"/>
                  </a:schemeClr>
                </a:solidFill>
                <a:latin typeface="Arial" panose="020B0604020202020204" pitchFamily="34" charset="0"/>
                <a:ea typeface="微軟正黑體" panose="020B0604030504040204" pitchFamily="34" charset="-120"/>
              </a:defRPr>
            </a:lvl1pPr>
          </a:lstStyle>
          <a:p>
            <a:fld id="{A0076733-97FC-644E-9C9E-BE83813A8A25}" type="slidenum">
              <a:rPr lang="en-US" smtClean="0"/>
              <a:pPr/>
              <a:t>‹#›</a:t>
            </a:fld>
            <a:endParaRPr lang="en-US"/>
          </a:p>
        </p:txBody>
      </p:sp>
      <p:grpSp>
        <p:nvGrpSpPr>
          <p:cNvPr id="15" name="Group 14"/>
          <p:cNvGrpSpPr/>
          <p:nvPr/>
        </p:nvGrpSpPr>
        <p:grpSpPr>
          <a:xfrm>
            <a:off x="1103376" y="1219203"/>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8" name="圖片 7">
            <a:extLst>
              <a:ext uri="{FF2B5EF4-FFF2-40B4-BE49-F238E27FC236}">
                <a16:creationId xmlns:a16="http://schemas.microsoft.com/office/drawing/2014/main" id="{9A8FCA87-A45E-4B48-BC18-EE07AAAE3637}"/>
              </a:ext>
            </a:extLst>
          </p:cNvPr>
          <p:cNvPicPr>
            <a:picLocks noChangeAspect="1"/>
          </p:cNvPicPr>
          <p:nvPr/>
        </p:nvPicPr>
        <p:blipFill>
          <a:blip r:embed="rId16"/>
          <a:stretch>
            <a:fillRect/>
          </a:stretch>
        </p:blipFill>
        <p:spPr>
          <a:xfrm>
            <a:off x="11184458" y="-194324"/>
            <a:ext cx="1092007" cy="819005"/>
          </a:xfrm>
          <a:prstGeom prst="rect">
            <a:avLst/>
          </a:prstGeom>
        </p:spPr>
      </p:pic>
    </p:spTree>
    <p:extLst>
      <p:ext uri="{BB962C8B-B14F-4D97-AF65-F5344CB8AC3E}">
        <p14:creationId xmlns:p14="http://schemas.microsoft.com/office/powerpoint/2010/main" val="291287839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400" kern="1200" baseline="0">
          <a:solidFill>
            <a:schemeClr val="tx1"/>
          </a:solidFill>
          <a:latin typeface="Arial" panose="020B0604020202020204" pitchFamily="34" charset="0"/>
          <a:ea typeface="微軟正黑體" panose="020B0604030504040204" pitchFamily="34" charset="-120"/>
          <a:cs typeface="+mj-cs"/>
        </a:defRPr>
      </a:lvl1pPr>
    </p:titleStyle>
    <p:bodyStyle>
      <a:lvl1pPr marL="171450" indent="-171450" algn="l" defTabSz="685800" rtl="0" eaLnBrk="1" latinLnBrk="0" hangingPunct="1">
        <a:lnSpc>
          <a:spcPct val="100000"/>
        </a:lnSpc>
        <a:spcBef>
          <a:spcPts val="600"/>
        </a:spcBef>
        <a:buFont typeface="Wingdings" panose="05000000000000000000" pitchFamily="2" charset="2"/>
        <a:buChar char="§"/>
        <a:defRPr sz="2000" kern="1200" baseline="0">
          <a:solidFill>
            <a:schemeClr val="tx1"/>
          </a:solidFill>
          <a:latin typeface="Arial" panose="020B0604020202020204" pitchFamily="34" charset="0"/>
          <a:ea typeface="微軟正黑體" panose="020B0604030504040204" pitchFamily="34" charset="-120"/>
          <a:cs typeface="Arial" panose="020B0604020202020204" pitchFamily="34" charset="0"/>
        </a:defRPr>
      </a:lvl1pPr>
      <a:lvl2pPr marL="514350" indent="-171450" algn="l" defTabSz="685800" rtl="0" eaLnBrk="1" latinLnBrk="0" hangingPunct="1">
        <a:lnSpc>
          <a:spcPct val="100000"/>
        </a:lnSpc>
        <a:spcBef>
          <a:spcPts val="600"/>
        </a:spcBef>
        <a:buFont typeface="Wingdings" panose="05000000000000000000" pitchFamily="2" charset="2"/>
        <a:buChar char="§"/>
        <a:defRPr sz="1800" kern="1200" baseline="0">
          <a:solidFill>
            <a:schemeClr val="tx1"/>
          </a:solidFill>
          <a:latin typeface="Arial" panose="020B0604020202020204" pitchFamily="34" charset="0"/>
          <a:ea typeface="微軟正黑體" panose="020B0604030504040204" pitchFamily="34" charset="-120"/>
          <a:cs typeface="Arial" panose="020B0604020202020204" pitchFamily="34" charset="0"/>
        </a:defRPr>
      </a:lvl2pPr>
      <a:lvl3pPr marL="857250" indent="-171450" algn="l" defTabSz="685800" rtl="0" eaLnBrk="1" latinLnBrk="0" hangingPunct="1">
        <a:lnSpc>
          <a:spcPct val="100000"/>
        </a:lnSpc>
        <a:spcBef>
          <a:spcPts val="600"/>
        </a:spcBef>
        <a:buFont typeface="Wingdings" panose="05000000000000000000" pitchFamily="2" charset="2"/>
        <a:buChar char="§"/>
        <a:defRPr sz="1600" kern="1200" baseline="0">
          <a:solidFill>
            <a:schemeClr val="tx1"/>
          </a:solidFill>
          <a:latin typeface="Arial" panose="020B0604020202020204" pitchFamily="34" charset="0"/>
          <a:ea typeface="微軟正黑體" panose="020B0604030504040204" pitchFamily="34" charset="-120"/>
          <a:cs typeface="Arial" panose="020B0604020202020204" pitchFamily="34" charset="0"/>
        </a:defRPr>
      </a:lvl3pPr>
      <a:lvl4pPr marL="1200150" indent="-171450" algn="l" defTabSz="685800" rtl="0" eaLnBrk="1" latinLnBrk="0" hangingPunct="1">
        <a:lnSpc>
          <a:spcPct val="100000"/>
        </a:lnSpc>
        <a:spcBef>
          <a:spcPts val="600"/>
        </a:spcBef>
        <a:buFont typeface="Wingdings" panose="05000000000000000000" pitchFamily="2" charset="2"/>
        <a:buChar char="§"/>
        <a:defRPr sz="1400" kern="1200" baseline="0">
          <a:solidFill>
            <a:schemeClr val="tx1"/>
          </a:solidFill>
          <a:latin typeface="Arial" panose="020B0604020202020204" pitchFamily="34" charset="0"/>
          <a:ea typeface="微軟正黑體" panose="020B0604030504040204" pitchFamily="34" charset="-120"/>
          <a:cs typeface="Arial" panose="020B0604020202020204" pitchFamily="34" charset="0"/>
        </a:defRPr>
      </a:lvl4pPr>
      <a:lvl5pPr marL="1543050" indent="-171450" algn="l" defTabSz="685800" rtl="0" eaLnBrk="1" latinLnBrk="0" hangingPunct="1">
        <a:lnSpc>
          <a:spcPct val="100000"/>
        </a:lnSpc>
        <a:spcBef>
          <a:spcPts val="600"/>
        </a:spcBef>
        <a:buFont typeface="Wingdings" panose="05000000000000000000" pitchFamily="2" charset="2"/>
        <a:buChar char="§"/>
        <a:defRPr sz="1200" kern="1200" baseline="0">
          <a:solidFill>
            <a:schemeClr val="tx1"/>
          </a:solidFill>
          <a:latin typeface="Arial" panose="020B0604020202020204" pitchFamily="34" charset="0"/>
          <a:ea typeface="微軟正黑體" panose="020B0604030504040204" pitchFamily="34" charset="-120"/>
          <a:cs typeface="Arial" panose="020B0604020202020204" pitchFamily="34" charset="0"/>
        </a:defRPr>
      </a:lvl5pPr>
      <a:lvl6pPr marL="18859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8">
          <p15:clr>
            <a:srgbClr val="F26B43"/>
          </p15:clr>
        </p15:guide>
        <p15:guide id="2" pos="9312">
          <p15:clr>
            <a:srgbClr val="F26B43"/>
          </p15:clr>
        </p15:guide>
        <p15:guide id="9" pos="1237">
          <p15:clr>
            <a:srgbClr val="F26B43"/>
          </p15:clr>
        </p15:guide>
        <p15:guide id="10" pos="12416">
          <p15:clr>
            <a:srgbClr val="F26B43"/>
          </p15:clr>
        </p15:guide>
        <p15:guide id="11" pos="1649">
          <p15:clr>
            <a:srgbClr val="F26B43"/>
          </p15:clr>
        </p15:guide>
        <p15:guide id="12" pos="16555">
          <p15:clr>
            <a:srgbClr val="F26B43"/>
          </p15:clr>
        </p15:guide>
        <p15:guide id="13" orient="horz" pos="1008">
          <p15:clr>
            <a:srgbClr val="F26B43"/>
          </p15:clr>
        </p15:guide>
        <p15:guide id="14" orient="horz" pos="38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emf"/></Relationships>
</file>

<file path=ppt/slides/_rels/slide1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emf"/></Relationships>
</file>

<file path=ppt/slides/_rels/slide11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arxiv.org/pdf/1106.0257.pdf" TargetMode="External"/><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9.e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12.png"/><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2.png"/><Relationship Id="rId7"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15.emf"/><Relationship Id="rId4" Type="http://schemas.openxmlformats.org/officeDocument/2006/relationships/oleObject" Target="../embeddings/oleObject7.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9.emf"/><Relationship Id="rId5" Type="http://schemas.openxmlformats.org/officeDocument/2006/relationships/oleObject" Target="../embeddings/oleObject9.bin"/><Relationship Id="rId4" Type="http://schemas.openxmlformats.org/officeDocument/2006/relationships/image" Target="../media/image18.emf"/></Relationships>
</file>

<file path=ppt/slides/_rels/slide55.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1.emf"/><Relationship Id="rId5" Type="http://schemas.openxmlformats.org/officeDocument/2006/relationships/oleObject" Target="../embeddings/oleObject11.bin"/><Relationship Id="rId4" Type="http://schemas.openxmlformats.org/officeDocument/2006/relationships/image" Target="../media/image20.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23.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23.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23.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2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chart" Target="../charts/chart3.xml"/><Relationship Id="rId4" Type="http://schemas.openxmlformats.org/officeDocument/2006/relationships/image" Target="../media/image25.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26.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26.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26.emf"/></Relationships>
</file>

<file path=ppt/slides/_rels/slide64.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9.emf"/><Relationship Id="rId5" Type="http://schemas.openxmlformats.org/officeDocument/2006/relationships/oleObject" Target="../embeddings/oleObject22.bin"/><Relationship Id="rId4" Type="http://schemas.openxmlformats.org/officeDocument/2006/relationships/image" Target="../media/image27.emf"/></Relationships>
</file>

<file path=ppt/slides/_rels/slide65.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9.emf"/><Relationship Id="rId5" Type="http://schemas.openxmlformats.org/officeDocument/2006/relationships/oleObject" Target="../embeddings/oleObject25.bin"/><Relationship Id="rId10" Type="http://schemas.openxmlformats.org/officeDocument/2006/relationships/image" Target="../media/image29.emf"/><Relationship Id="rId4" Type="http://schemas.openxmlformats.org/officeDocument/2006/relationships/image" Target="../media/image28.emf"/><Relationship Id="rId9" Type="http://schemas.openxmlformats.org/officeDocument/2006/relationships/oleObject" Target="../embeddings/oleObject27.bin"/></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30.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31.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32.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3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34.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35.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36.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38.emf"/><Relationship Id="rId5" Type="http://schemas.openxmlformats.org/officeDocument/2006/relationships/oleObject" Target="../embeddings/oleObject36.bin"/><Relationship Id="rId4" Type="http://schemas.openxmlformats.org/officeDocument/2006/relationships/image" Target="../media/image37.em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28.vml"/><Relationship Id="rId5" Type="http://schemas.openxmlformats.org/officeDocument/2006/relationships/image" Target="../media/image39.emf"/><Relationship Id="rId4" Type="http://schemas.openxmlformats.org/officeDocument/2006/relationships/oleObject" Target="../embeddings/oleObject37.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wmf"/></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56.wmf"/><Relationship Id="rId4" Type="http://schemas.openxmlformats.org/officeDocument/2006/relationships/oleObject" Target="../embeddings/oleObject38.bin"/></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5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TW"/>
              <a:t>Ensemble learning</a:t>
            </a:r>
            <a:endParaRPr lang="en-US" dirty="0"/>
          </a:p>
        </p:txBody>
      </p:sp>
      <p:pic>
        <p:nvPicPr>
          <p:cNvPr id="12" name="Picture 2" descr="ãEnsemble learningãçåçæå°çµæ"/>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6822" r="16822"/>
          <a:stretch>
            <a:fillRect/>
          </a:stretch>
        </p:blipFill>
        <p:spPr/>
      </p:pic>
      <p:sp>
        <p:nvSpPr>
          <p:cNvPr id="7" name="副標題 2"/>
          <p:cNvSpPr>
            <a:spLocks noGrp="1"/>
          </p:cNvSpPr>
          <p:nvPr>
            <p:ph type="subTitle" idx="1"/>
          </p:nvPr>
        </p:nvSpPr>
        <p:spPr/>
        <p:txBody>
          <a:bodyPr>
            <a:normAutofit lnSpcReduction="10000"/>
          </a:bodyPr>
          <a:lstStyle/>
          <a:p>
            <a:r>
              <a:rPr lang="zh-TW" altLang="en-US"/>
              <a:t>許志仲 </a:t>
            </a:r>
            <a:r>
              <a:rPr lang="en-US" altLang="zh-TW"/>
              <a:t>(Chih-Chung Hsu)</a:t>
            </a:r>
          </a:p>
          <a:p>
            <a:endParaRPr lang="en-US" altLang="zh-TW"/>
          </a:p>
          <a:p>
            <a:r>
              <a:rPr lang="en-US" altLang="zh-TW"/>
              <a:t>Assistant Professor</a:t>
            </a:r>
          </a:p>
          <a:p>
            <a:r>
              <a:rPr lang="en-US" altLang="zh-TW"/>
              <a:t>Institute of Data Science </a:t>
            </a:r>
          </a:p>
          <a:p>
            <a:r>
              <a:rPr lang="en-US" altLang="zh-TW"/>
              <a:t>National Cheng Kung University</a:t>
            </a:r>
            <a:endParaRPr lang="en-US" altLang="zh-TW" dirty="0"/>
          </a:p>
        </p:txBody>
      </p:sp>
    </p:spTree>
    <p:extLst>
      <p:ext uri="{BB962C8B-B14F-4D97-AF65-F5344CB8AC3E}">
        <p14:creationId xmlns:p14="http://schemas.microsoft.com/office/powerpoint/2010/main" val="25184404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Benefits of ensemble learning</a:t>
            </a:r>
            <a:endParaRPr lang="en-US" dirty="0"/>
          </a:p>
        </p:txBody>
      </p:sp>
      <p:sp>
        <p:nvSpPr>
          <p:cNvPr id="3" name="Content Placeholder 2"/>
          <p:cNvSpPr>
            <a:spLocks noGrp="1"/>
          </p:cNvSpPr>
          <p:nvPr>
            <p:ph idx="1"/>
          </p:nvPr>
        </p:nvSpPr>
        <p:spPr>
          <a:xfrm>
            <a:off x="1096302" y="1600200"/>
            <a:ext cx="9982200" cy="4572000"/>
          </a:xfrm>
        </p:spPr>
        <p:txBody>
          <a:bodyPr/>
          <a:lstStyle/>
          <a:p>
            <a:r>
              <a:rPr lang="en-US" dirty="0"/>
              <a:t>5 classifiers in general, for r = probability of mistake for individual classifier:</a:t>
            </a:r>
          </a:p>
        </p:txBody>
      </p:sp>
      <p:graphicFrame>
        <p:nvGraphicFramePr>
          <p:cNvPr id="4" name="Object 3"/>
          <p:cNvGraphicFramePr>
            <a:graphicFrameLocks noChangeAspect="1"/>
          </p:cNvGraphicFramePr>
          <p:nvPr>
            <p:extLst>
              <p:ext uri="{D42A27DB-BD31-4B8C-83A1-F6EECF244321}">
                <p14:modId xmlns:p14="http://schemas.microsoft.com/office/powerpoint/2010/main" val="3215610660"/>
              </p:ext>
            </p:extLst>
          </p:nvPr>
        </p:nvGraphicFramePr>
        <p:xfrm>
          <a:off x="2362200" y="2352106"/>
          <a:ext cx="6546850" cy="647700"/>
        </p:xfrm>
        <a:graphic>
          <a:graphicData uri="http://schemas.openxmlformats.org/presentationml/2006/ole">
            <mc:AlternateContent xmlns:mc="http://schemas.openxmlformats.org/markup-compatibility/2006">
              <mc:Choice xmlns:v="urn:schemas-microsoft-com:vml" Requires="v">
                <p:oleObj spid="_x0000_s2050" name="Equation" r:id="rId3" imgW="2311400" imgH="228600" progId="Equation.3">
                  <p:embed/>
                </p:oleObj>
              </mc:Choice>
              <mc:Fallback>
                <p:oleObj name="Equation" r:id="rId3" imgW="2311400" imgH="228600" progId="Equation.3">
                  <p:embed/>
                  <p:pic>
                    <p:nvPicPr>
                      <p:cNvPr id="4" name="Object 3"/>
                      <p:cNvPicPr/>
                      <p:nvPr/>
                    </p:nvPicPr>
                    <p:blipFill>
                      <a:blip r:embed="rId4"/>
                      <a:stretch>
                        <a:fillRect/>
                      </a:stretch>
                    </p:blipFill>
                    <p:spPr>
                      <a:xfrm>
                        <a:off x="2362200" y="2352106"/>
                        <a:ext cx="6546850" cy="647700"/>
                      </a:xfrm>
                      <a:prstGeom prst="rect">
                        <a:avLst/>
                      </a:prstGeom>
                    </p:spPr>
                  </p:pic>
                </p:oleObj>
              </mc:Fallback>
            </mc:AlternateContent>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226053748"/>
              </p:ext>
            </p:extLst>
          </p:nvPr>
        </p:nvGraphicFramePr>
        <p:xfrm>
          <a:off x="2887662" y="3537175"/>
          <a:ext cx="5646738" cy="2494280"/>
        </p:xfrm>
        <a:graphic>
          <a:graphicData uri="http://schemas.openxmlformats.org/drawingml/2006/table">
            <a:tbl>
              <a:tblPr firstRow="1" bandRow="1">
                <a:tableStyleId>{5C22544A-7EE6-4342-B048-85BDC9FD1C3A}</a:tableStyleId>
              </a:tblPr>
              <a:tblGrid>
                <a:gridCol w="1882246">
                  <a:extLst>
                    <a:ext uri="{9D8B030D-6E8A-4147-A177-3AD203B41FA5}">
                      <a16:colId xmlns:a16="http://schemas.microsoft.com/office/drawing/2014/main" val="20000"/>
                    </a:ext>
                  </a:extLst>
                </a:gridCol>
                <a:gridCol w="1882246">
                  <a:extLst>
                    <a:ext uri="{9D8B030D-6E8A-4147-A177-3AD203B41FA5}">
                      <a16:colId xmlns:a16="http://schemas.microsoft.com/office/drawing/2014/main" val="20001"/>
                    </a:ext>
                  </a:extLst>
                </a:gridCol>
                <a:gridCol w="1882246">
                  <a:extLst>
                    <a:ext uri="{9D8B030D-6E8A-4147-A177-3AD203B41FA5}">
                      <a16:colId xmlns:a16="http://schemas.microsoft.com/office/drawing/2014/main" val="20002"/>
                    </a:ext>
                  </a:extLst>
                </a:gridCol>
              </a:tblGrid>
              <a:tr h="370840">
                <a:tc>
                  <a:txBody>
                    <a:bodyPr/>
                    <a:lstStyle/>
                    <a:p>
                      <a:pPr algn="ctr"/>
                      <a:r>
                        <a:rPr lang="en-US" sz="1800" dirty="0">
                          <a:solidFill>
                            <a:srgbClr val="000000"/>
                          </a:solidFill>
                          <a:latin typeface="Arial" panose="020B0604020202020204" pitchFamily="34" charset="0"/>
                        </a:rPr>
                        <a:t>r</a:t>
                      </a:r>
                      <a:endParaRPr lang="en-US" sz="1800" dirty="0">
                        <a:solidFill>
                          <a:srgbClr val="000000"/>
                        </a:solidFill>
                      </a:endParaRPr>
                    </a:p>
                  </a:txBody>
                  <a:tcPr/>
                </a:tc>
                <a:tc>
                  <a:txBody>
                    <a:bodyPr/>
                    <a:lstStyle/>
                    <a:p>
                      <a:pPr algn="ctr"/>
                      <a:r>
                        <a:rPr lang="en-US" sz="1800" dirty="0">
                          <a:solidFill>
                            <a:srgbClr val="000000"/>
                          </a:solidFill>
                          <a:latin typeface="Arial" panose="020B0604020202020204" pitchFamily="34" charset="0"/>
                        </a:rPr>
                        <a:t>p(error)</a:t>
                      </a:r>
                      <a:br>
                        <a:rPr lang="en-US" sz="1800" dirty="0">
                          <a:solidFill>
                            <a:srgbClr val="000000"/>
                          </a:solidFill>
                          <a:latin typeface="Arial" panose="020B0604020202020204" pitchFamily="34" charset="0"/>
                        </a:rPr>
                      </a:br>
                      <a:r>
                        <a:rPr lang="en-US" sz="1800" dirty="0">
                          <a:solidFill>
                            <a:srgbClr val="000000"/>
                          </a:solidFill>
                          <a:latin typeface="Arial" panose="020B0604020202020204" pitchFamily="34" charset="0"/>
                        </a:rPr>
                        <a:t>3</a:t>
                      </a:r>
                      <a:r>
                        <a:rPr lang="en-US" sz="1800" baseline="0" dirty="0">
                          <a:solidFill>
                            <a:srgbClr val="000000"/>
                          </a:solidFill>
                        </a:rPr>
                        <a:t> classifiers</a:t>
                      </a:r>
                      <a:endParaRPr lang="en-US" sz="1800" dirty="0">
                        <a:solidFill>
                          <a:srgbClr val="00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Arial" panose="020B0604020202020204" pitchFamily="34" charset="0"/>
                        </a:rPr>
                        <a:t>p(error)</a:t>
                      </a:r>
                      <a:br>
                        <a:rPr lang="en-US" sz="1800" dirty="0">
                          <a:solidFill>
                            <a:srgbClr val="000000"/>
                          </a:solidFill>
                          <a:latin typeface="Arial" panose="020B0604020202020204" pitchFamily="34" charset="0"/>
                        </a:rPr>
                      </a:br>
                      <a:r>
                        <a:rPr lang="en-US" sz="1800" dirty="0">
                          <a:solidFill>
                            <a:srgbClr val="000000"/>
                          </a:solidFill>
                          <a:latin typeface="Arial" panose="020B0604020202020204" pitchFamily="34" charset="0"/>
                        </a:rPr>
                        <a:t>5</a:t>
                      </a:r>
                      <a:r>
                        <a:rPr lang="en-US" sz="1800" baseline="0" dirty="0">
                          <a:solidFill>
                            <a:srgbClr val="000000"/>
                          </a:solidFill>
                        </a:rPr>
                        <a:t> classifiers</a:t>
                      </a:r>
                      <a:endParaRPr lang="en-US" sz="1800" dirty="0">
                        <a:solidFill>
                          <a:srgbClr val="000000"/>
                        </a:solidFill>
                      </a:endParaRPr>
                    </a:p>
                  </a:txBody>
                  <a:tcPr/>
                </a:tc>
                <a:extLst>
                  <a:ext uri="{0D108BD9-81ED-4DB2-BD59-A6C34878D82A}">
                    <a16:rowId xmlns:a16="http://schemas.microsoft.com/office/drawing/2014/main" val="10000"/>
                  </a:ext>
                </a:extLst>
              </a:tr>
              <a:tr h="370840">
                <a:tc>
                  <a:txBody>
                    <a:bodyPr/>
                    <a:lstStyle/>
                    <a:p>
                      <a:pPr algn="ctr"/>
                      <a:r>
                        <a:rPr lang="en-US" sz="1800" dirty="0">
                          <a:solidFill>
                            <a:srgbClr val="000000"/>
                          </a:solidFill>
                          <a:latin typeface="Arial" panose="020B0604020202020204" pitchFamily="34" charset="0"/>
                        </a:rPr>
                        <a:t>0.4</a:t>
                      </a:r>
                      <a:endParaRPr lang="en-US" sz="1800" dirty="0">
                        <a:solidFill>
                          <a:srgbClr val="000000"/>
                        </a:solidFill>
                      </a:endParaRPr>
                    </a:p>
                  </a:txBody>
                  <a:tcPr/>
                </a:tc>
                <a:tc>
                  <a:txBody>
                    <a:bodyPr/>
                    <a:lstStyle/>
                    <a:p>
                      <a:pPr algn="ctr"/>
                      <a:r>
                        <a:rPr lang="en-US" sz="1800" dirty="0">
                          <a:solidFill>
                            <a:srgbClr val="000000"/>
                          </a:solidFill>
                          <a:latin typeface="Arial" panose="020B0604020202020204" pitchFamily="34" charset="0"/>
                        </a:rPr>
                        <a:t>0.35</a:t>
                      </a:r>
                      <a:endParaRPr lang="en-US" sz="1800" dirty="0">
                        <a:solidFill>
                          <a:srgbClr val="000000"/>
                        </a:solidFill>
                      </a:endParaRPr>
                    </a:p>
                  </a:txBody>
                  <a:tcPr/>
                </a:tc>
                <a:tc>
                  <a:txBody>
                    <a:bodyPr/>
                    <a:lstStyle/>
                    <a:p>
                      <a:pPr algn="ctr"/>
                      <a:r>
                        <a:rPr lang="en-US" sz="1800" dirty="0">
                          <a:solidFill>
                            <a:srgbClr val="000000"/>
                          </a:solidFill>
                          <a:latin typeface="Arial" panose="020B0604020202020204" pitchFamily="34" charset="0"/>
                        </a:rPr>
                        <a:t>0.32</a:t>
                      </a:r>
                      <a:endParaRPr lang="en-US" sz="1800" dirty="0">
                        <a:solidFill>
                          <a:srgbClr val="000000"/>
                        </a:solidFill>
                      </a:endParaRPr>
                    </a:p>
                  </a:txBody>
                  <a:tcPr/>
                </a:tc>
                <a:extLst>
                  <a:ext uri="{0D108BD9-81ED-4DB2-BD59-A6C34878D82A}">
                    <a16:rowId xmlns:a16="http://schemas.microsoft.com/office/drawing/2014/main" val="10001"/>
                  </a:ext>
                </a:extLst>
              </a:tr>
              <a:tr h="370840">
                <a:tc>
                  <a:txBody>
                    <a:bodyPr/>
                    <a:lstStyle/>
                    <a:p>
                      <a:pPr algn="ctr"/>
                      <a:r>
                        <a:rPr lang="en-US" sz="1800" dirty="0">
                          <a:solidFill>
                            <a:srgbClr val="000000"/>
                          </a:solidFill>
                          <a:latin typeface="Arial" panose="020B0604020202020204" pitchFamily="34" charset="0"/>
                        </a:rPr>
                        <a:t>0.3</a:t>
                      </a:r>
                      <a:endParaRPr lang="en-US" sz="1800" dirty="0">
                        <a:solidFill>
                          <a:srgbClr val="000000"/>
                        </a:solidFill>
                      </a:endParaRPr>
                    </a:p>
                  </a:txBody>
                  <a:tcPr/>
                </a:tc>
                <a:tc>
                  <a:txBody>
                    <a:bodyPr/>
                    <a:lstStyle/>
                    <a:p>
                      <a:pPr algn="ctr"/>
                      <a:r>
                        <a:rPr lang="en-US" sz="1800" dirty="0">
                          <a:solidFill>
                            <a:srgbClr val="000000"/>
                          </a:solidFill>
                          <a:latin typeface="Arial" panose="020B0604020202020204" pitchFamily="34" charset="0"/>
                        </a:rPr>
                        <a:t>0.22</a:t>
                      </a:r>
                      <a:endParaRPr lang="en-US" sz="1800" dirty="0">
                        <a:solidFill>
                          <a:srgbClr val="000000"/>
                        </a:solidFill>
                      </a:endParaRPr>
                    </a:p>
                  </a:txBody>
                  <a:tcPr/>
                </a:tc>
                <a:tc>
                  <a:txBody>
                    <a:bodyPr/>
                    <a:lstStyle/>
                    <a:p>
                      <a:pPr algn="ctr"/>
                      <a:r>
                        <a:rPr lang="en-US" sz="1800" dirty="0">
                          <a:solidFill>
                            <a:srgbClr val="000000"/>
                          </a:solidFill>
                          <a:latin typeface="Arial" panose="020B0604020202020204" pitchFamily="34" charset="0"/>
                        </a:rPr>
                        <a:t>0.16</a:t>
                      </a:r>
                      <a:endParaRPr lang="en-US" sz="1800" dirty="0">
                        <a:solidFill>
                          <a:srgbClr val="000000"/>
                        </a:solidFill>
                      </a:endParaRPr>
                    </a:p>
                  </a:txBody>
                  <a:tcPr/>
                </a:tc>
                <a:extLst>
                  <a:ext uri="{0D108BD9-81ED-4DB2-BD59-A6C34878D82A}">
                    <a16:rowId xmlns:a16="http://schemas.microsoft.com/office/drawing/2014/main" val="10002"/>
                  </a:ext>
                </a:extLst>
              </a:tr>
              <a:tr h="370840">
                <a:tc>
                  <a:txBody>
                    <a:bodyPr/>
                    <a:lstStyle/>
                    <a:p>
                      <a:pPr algn="ctr"/>
                      <a:r>
                        <a:rPr lang="en-US" sz="1800" dirty="0">
                          <a:solidFill>
                            <a:srgbClr val="000000"/>
                          </a:solidFill>
                          <a:latin typeface="Arial" panose="020B0604020202020204" pitchFamily="34" charset="0"/>
                        </a:rPr>
                        <a:t>0.2</a:t>
                      </a:r>
                      <a:endParaRPr lang="en-US" sz="1800" dirty="0">
                        <a:solidFill>
                          <a:srgbClr val="000000"/>
                        </a:solidFill>
                      </a:endParaRPr>
                    </a:p>
                  </a:txBody>
                  <a:tcPr/>
                </a:tc>
                <a:tc>
                  <a:txBody>
                    <a:bodyPr/>
                    <a:lstStyle/>
                    <a:p>
                      <a:pPr algn="ctr"/>
                      <a:r>
                        <a:rPr lang="en-US" sz="1800" dirty="0">
                          <a:solidFill>
                            <a:srgbClr val="000000"/>
                          </a:solidFill>
                          <a:latin typeface="Arial" panose="020B0604020202020204" pitchFamily="34" charset="0"/>
                        </a:rPr>
                        <a:t>0.10</a:t>
                      </a:r>
                      <a:endParaRPr lang="en-US" sz="1800" dirty="0">
                        <a:solidFill>
                          <a:srgbClr val="000000"/>
                        </a:solidFill>
                      </a:endParaRPr>
                    </a:p>
                  </a:txBody>
                  <a:tcPr/>
                </a:tc>
                <a:tc>
                  <a:txBody>
                    <a:bodyPr/>
                    <a:lstStyle/>
                    <a:p>
                      <a:pPr algn="ctr"/>
                      <a:r>
                        <a:rPr lang="en-US" sz="1800" dirty="0">
                          <a:solidFill>
                            <a:srgbClr val="000000"/>
                          </a:solidFill>
                          <a:latin typeface="Arial" panose="020B0604020202020204" pitchFamily="34" charset="0"/>
                        </a:rPr>
                        <a:t>0.06</a:t>
                      </a:r>
                      <a:endParaRPr lang="en-US" sz="1800" dirty="0">
                        <a:solidFill>
                          <a:srgbClr val="000000"/>
                        </a:solidFill>
                      </a:endParaRPr>
                    </a:p>
                  </a:txBody>
                  <a:tcPr/>
                </a:tc>
                <a:extLst>
                  <a:ext uri="{0D108BD9-81ED-4DB2-BD59-A6C34878D82A}">
                    <a16:rowId xmlns:a16="http://schemas.microsoft.com/office/drawing/2014/main" val="10003"/>
                  </a:ext>
                </a:extLst>
              </a:tr>
              <a:tr h="370840">
                <a:tc>
                  <a:txBody>
                    <a:bodyPr/>
                    <a:lstStyle/>
                    <a:p>
                      <a:pPr algn="ctr"/>
                      <a:r>
                        <a:rPr lang="en-US" sz="1800" dirty="0">
                          <a:solidFill>
                            <a:srgbClr val="000000"/>
                          </a:solidFill>
                          <a:latin typeface="Arial" panose="020B0604020202020204" pitchFamily="34" charset="0"/>
                        </a:rPr>
                        <a:t>0.1</a:t>
                      </a:r>
                      <a:endParaRPr lang="en-US" sz="1800" dirty="0">
                        <a:solidFill>
                          <a:srgbClr val="000000"/>
                        </a:solidFill>
                      </a:endParaRPr>
                    </a:p>
                  </a:txBody>
                  <a:tcPr/>
                </a:tc>
                <a:tc>
                  <a:txBody>
                    <a:bodyPr/>
                    <a:lstStyle/>
                    <a:p>
                      <a:pPr algn="ctr"/>
                      <a:r>
                        <a:rPr lang="en-US" sz="1800" dirty="0">
                          <a:solidFill>
                            <a:srgbClr val="000000"/>
                          </a:solidFill>
                          <a:latin typeface="Arial" panose="020B0604020202020204" pitchFamily="34" charset="0"/>
                        </a:rPr>
                        <a:t>0.028</a:t>
                      </a:r>
                      <a:endParaRPr lang="en-US" sz="1800" dirty="0">
                        <a:solidFill>
                          <a:srgbClr val="000000"/>
                        </a:solidFill>
                      </a:endParaRPr>
                    </a:p>
                  </a:txBody>
                  <a:tcPr/>
                </a:tc>
                <a:tc>
                  <a:txBody>
                    <a:bodyPr/>
                    <a:lstStyle/>
                    <a:p>
                      <a:pPr algn="ctr"/>
                      <a:r>
                        <a:rPr lang="en-US" sz="1800" dirty="0">
                          <a:solidFill>
                            <a:srgbClr val="000000"/>
                          </a:solidFill>
                          <a:latin typeface="Arial" panose="020B0604020202020204" pitchFamily="34" charset="0"/>
                        </a:rPr>
                        <a:t>0.0086</a:t>
                      </a:r>
                      <a:endParaRPr lang="en-US" sz="1800" dirty="0">
                        <a:solidFill>
                          <a:srgbClr val="000000"/>
                        </a:solidFill>
                      </a:endParaRPr>
                    </a:p>
                  </a:txBody>
                  <a:tcPr/>
                </a:tc>
                <a:extLst>
                  <a:ext uri="{0D108BD9-81ED-4DB2-BD59-A6C34878D82A}">
                    <a16:rowId xmlns:a16="http://schemas.microsoft.com/office/drawing/2014/main" val="10004"/>
                  </a:ext>
                </a:extLst>
              </a:tr>
              <a:tr h="370840">
                <a:tc>
                  <a:txBody>
                    <a:bodyPr/>
                    <a:lstStyle/>
                    <a:p>
                      <a:pPr algn="ctr"/>
                      <a:r>
                        <a:rPr lang="en-US" sz="1800" dirty="0">
                          <a:solidFill>
                            <a:srgbClr val="000000"/>
                          </a:solidFill>
                          <a:latin typeface="Arial" panose="020B0604020202020204" pitchFamily="34" charset="0"/>
                        </a:rPr>
                        <a:t>0.05</a:t>
                      </a:r>
                      <a:endParaRPr lang="en-US" sz="1800" dirty="0">
                        <a:solidFill>
                          <a:srgbClr val="000000"/>
                        </a:solidFill>
                      </a:endParaRPr>
                    </a:p>
                  </a:txBody>
                  <a:tcPr/>
                </a:tc>
                <a:tc>
                  <a:txBody>
                    <a:bodyPr/>
                    <a:lstStyle/>
                    <a:p>
                      <a:pPr algn="ctr"/>
                      <a:r>
                        <a:rPr lang="en-US" sz="1800" dirty="0">
                          <a:solidFill>
                            <a:srgbClr val="000000"/>
                          </a:solidFill>
                          <a:latin typeface="Arial" panose="020B0604020202020204" pitchFamily="34" charset="0"/>
                        </a:rPr>
                        <a:t>0.0073</a:t>
                      </a:r>
                      <a:endParaRPr lang="en-US" sz="1800" dirty="0">
                        <a:solidFill>
                          <a:srgbClr val="000000"/>
                        </a:solidFill>
                      </a:endParaRPr>
                    </a:p>
                  </a:txBody>
                  <a:tcPr/>
                </a:tc>
                <a:tc>
                  <a:txBody>
                    <a:bodyPr/>
                    <a:lstStyle/>
                    <a:p>
                      <a:pPr algn="ctr"/>
                      <a:r>
                        <a:rPr lang="en-US" sz="1800" dirty="0">
                          <a:solidFill>
                            <a:srgbClr val="000000"/>
                          </a:solidFill>
                          <a:latin typeface="Arial" panose="020B0604020202020204" pitchFamily="34" charset="0"/>
                        </a:rPr>
                        <a:t>0.0012</a:t>
                      </a:r>
                      <a:endParaRPr lang="en-US" sz="1800" dirty="0">
                        <a:solidFill>
                          <a:srgbClr val="000000"/>
                        </a:solidFill>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3206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a:extLst>
              <a:ext uri="{FF2B5EF4-FFF2-40B4-BE49-F238E27FC236}">
                <a16:creationId xmlns:a16="http://schemas.microsoft.com/office/drawing/2014/main" id="{E2E923BC-BEF2-428F-BB9F-03D09F54E367}"/>
              </a:ext>
            </a:extLst>
          </p:cNvPr>
          <p:cNvSpPr>
            <a:spLocks noGrp="1" noChangeArrowheads="1"/>
          </p:cNvSpPr>
          <p:nvPr>
            <p:ph type="title"/>
          </p:nvPr>
        </p:nvSpPr>
        <p:spPr/>
        <p:txBody>
          <a:bodyPr/>
          <a:lstStyle/>
          <a:p>
            <a:r>
              <a:rPr lang="en-US" altLang="zh-TW"/>
              <a:t>Detection examples</a:t>
            </a:r>
          </a:p>
        </p:txBody>
      </p:sp>
      <p:sp>
        <p:nvSpPr>
          <p:cNvPr id="4" name="內容版面配置區 3">
            <a:extLst>
              <a:ext uri="{FF2B5EF4-FFF2-40B4-BE49-F238E27FC236}">
                <a16:creationId xmlns:a16="http://schemas.microsoft.com/office/drawing/2014/main" id="{7F460C9C-5CC1-4C1F-B036-449A14D5B08D}"/>
              </a:ext>
            </a:extLst>
          </p:cNvPr>
          <p:cNvSpPr>
            <a:spLocks noGrp="1"/>
          </p:cNvSpPr>
          <p:nvPr>
            <p:ph idx="1"/>
          </p:nvPr>
        </p:nvSpPr>
        <p:spPr/>
        <p:txBody>
          <a:bodyPr/>
          <a:lstStyle/>
          <a:p>
            <a:endParaRPr lang="zh-TW" altLang="en-US"/>
          </a:p>
        </p:txBody>
      </p:sp>
      <p:pic>
        <p:nvPicPr>
          <p:cNvPr id="234500" name="Picture 4">
            <a:extLst>
              <a:ext uri="{FF2B5EF4-FFF2-40B4-BE49-F238E27FC236}">
                <a16:creationId xmlns:a16="http://schemas.microsoft.com/office/drawing/2014/main" id="{C3F82C61-29D1-4873-BE18-ECF4008EA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574800"/>
            <a:ext cx="6816408" cy="4912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E2165AC6-9F8B-4212-A08D-3FE7797089F4}"/>
              </a:ext>
            </a:extLst>
          </p:cNvPr>
          <p:cNvSpPr>
            <a:spLocks noGrp="1" noChangeArrowheads="1"/>
          </p:cNvSpPr>
          <p:nvPr>
            <p:ph type="title"/>
          </p:nvPr>
        </p:nvSpPr>
        <p:spPr/>
        <p:txBody>
          <a:bodyPr/>
          <a:lstStyle/>
          <a:p>
            <a:r>
              <a:rPr lang="en-US" altLang="zh-TW"/>
              <a:t>Robust Real-time Object Detection</a:t>
            </a:r>
          </a:p>
        </p:txBody>
      </p:sp>
      <p:sp>
        <p:nvSpPr>
          <p:cNvPr id="216068" name="Text Box 4">
            <a:extLst>
              <a:ext uri="{FF2B5EF4-FFF2-40B4-BE49-F238E27FC236}">
                <a16:creationId xmlns:a16="http://schemas.microsoft.com/office/drawing/2014/main" id="{F7142E57-A8E7-4D40-9F73-C75E8AC067C2}"/>
              </a:ext>
            </a:extLst>
          </p:cNvPr>
          <p:cNvSpPr txBox="1">
            <a:spLocks noChangeArrowheads="1"/>
          </p:cNvSpPr>
          <p:nvPr/>
        </p:nvSpPr>
        <p:spPr bwMode="auto">
          <a:xfrm>
            <a:off x="1513840" y="1752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400">
                <a:ea typeface="新細明體" panose="02020500000000000000" pitchFamily="18" charset="-120"/>
              </a:rPr>
              <a:t>Paul Viola and Michael Jones</a:t>
            </a:r>
          </a:p>
        </p:txBody>
      </p:sp>
      <p:pic>
        <p:nvPicPr>
          <p:cNvPr id="216069" name="Picture 5" descr="2ex1">
            <a:extLst>
              <a:ext uri="{FF2B5EF4-FFF2-40B4-BE49-F238E27FC236}">
                <a16:creationId xmlns:a16="http://schemas.microsoft.com/office/drawing/2014/main" id="{6F44CBA7-90AB-4461-AD3A-9B39D0117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641" y="2362200"/>
            <a:ext cx="3667125" cy="24193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16070" name="Picture 6" descr="2ex2">
            <a:extLst>
              <a:ext uri="{FF2B5EF4-FFF2-40B4-BE49-F238E27FC236}">
                <a16:creationId xmlns:a16="http://schemas.microsoft.com/office/drawing/2014/main" id="{174B7B36-5119-416C-9AFA-ADE60B9CD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3041" y="2362200"/>
            <a:ext cx="3438525" cy="240823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16071" name="Text Box 7">
            <a:extLst>
              <a:ext uri="{FF2B5EF4-FFF2-40B4-BE49-F238E27FC236}">
                <a16:creationId xmlns:a16="http://schemas.microsoft.com/office/drawing/2014/main" id="{74258676-995E-4C0A-B6F8-3DED784137FE}"/>
              </a:ext>
            </a:extLst>
          </p:cNvPr>
          <p:cNvSpPr txBox="1">
            <a:spLocks noChangeArrowheads="1"/>
          </p:cNvSpPr>
          <p:nvPr/>
        </p:nvSpPr>
        <p:spPr bwMode="auto">
          <a:xfrm>
            <a:off x="2199640" y="5486400"/>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sz="2400">
                <a:ea typeface="新細明體" panose="02020500000000000000" pitchFamily="18" charset="-120"/>
              </a:rPr>
              <a:t>High-speed face detection with good accuracy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267FCBEC-CFB2-4ECD-8451-7E995F809621}"/>
              </a:ext>
            </a:extLst>
          </p:cNvPr>
          <p:cNvSpPr>
            <a:spLocks noGrp="1" noChangeArrowheads="1"/>
          </p:cNvSpPr>
          <p:nvPr>
            <p:ph type="title"/>
          </p:nvPr>
        </p:nvSpPr>
        <p:spPr/>
        <p:txBody>
          <a:bodyPr/>
          <a:lstStyle/>
          <a:p>
            <a:r>
              <a:rPr lang="en-US" altLang="zh-TW"/>
              <a:t>The detector</a:t>
            </a:r>
          </a:p>
        </p:txBody>
      </p:sp>
      <p:sp>
        <p:nvSpPr>
          <p:cNvPr id="218115" name="Rectangle 3">
            <a:extLst>
              <a:ext uri="{FF2B5EF4-FFF2-40B4-BE49-F238E27FC236}">
                <a16:creationId xmlns:a16="http://schemas.microsoft.com/office/drawing/2014/main" id="{41EACD4D-C403-404B-88E5-0FB14D892062}"/>
              </a:ext>
            </a:extLst>
          </p:cNvPr>
          <p:cNvSpPr>
            <a:spLocks noGrp="1" noChangeArrowheads="1"/>
          </p:cNvSpPr>
          <p:nvPr>
            <p:ph type="body" idx="1"/>
          </p:nvPr>
        </p:nvSpPr>
        <p:spPr/>
        <p:txBody>
          <a:bodyPr/>
          <a:lstStyle/>
          <a:p>
            <a:r>
              <a:rPr lang="en-US" altLang="zh-TW" dirty="0"/>
              <a:t>A simple filter bank with learned weights applied across the image</a:t>
            </a:r>
          </a:p>
          <a:p>
            <a:r>
              <a:rPr lang="en-US" altLang="zh-TW" dirty="0"/>
              <a:t>But with some notable performance-boosting implementation tricks…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a:extLst>
              <a:ext uri="{FF2B5EF4-FFF2-40B4-BE49-F238E27FC236}">
                <a16:creationId xmlns:a16="http://schemas.microsoft.com/office/drawing/2014/main" id="{6706D2D0-7388-4BE6-9C3F-3940874A9B77}"/>
              </a:ext>
            </a:extLst>
          </p:cNvPr>
          <p:cNvSpPr>
            <a:spLocks noGrp="1" noChangeArrowheads="1"/>
          </p:cNvSpPr>
          <p:nvPr>
            <p:ph type="title"/>
          </p:nvPr>
        </p:nvSpPr>
        <p:spPr/>
        <p:txBody>
          <a:bodyPr/>
          <a:lstStyle/>
          <a:p>
            <a:r>
              <a:rPr lang="en-US" altLang="zh-TW"/>
              <a:t>Three big speed gains</a:t>
            </a:r>
          </a:p>
        </p:txBody>
      </p:sp>
      <p:sp>
        <p:nvSpPr>
          <p:cNvPr id="217091" name="Rectangle 3">
            <a:extLst>
              <a:ext uri="{FF2B5EF4-FFF2-40B4-BE49-F238E27FC236}">
                <a16:creationId xmlns:a16="http://schemas.microsoft.com/office/drawing/2014/main" id="{94172799-6AF8-44D8-9429-D8665E82A60E}"/>
              </a:ext>
            </a:extLst>
          </p:cNvPr>
          <p:cNvSpPr>
            <a:spLocks noGrp="1" noChangeArrowheads="1"/>
          </p:cNvSpPr>
          <p:nvPr>
            <p:ph type="body" idx="1"/>
          </p:nvPr>
        </p:nvSpPr>
        <p:spPr/>
        <p:txBody>
          <a:bodyPr/>
          <a:lstStyle/>
          <a:p>
            <a:r>
              <a:rPr lang="en-US" altLang="zh-TW" dirty="0"/>
              <a:t>Integral image representation and rectangle features</a:t>
            </a:r>
          </a:p>
          <a:p>
            <a:r>
              <a:rPr lang="en-US" altLang="zh-TW" dirty="0"/>
              <a:t>Selection of a small but effective feature set with AdaBoost</a:t>
            </a:r>
          </a:p>
          <a:p>
            <a:r>
              <a:rPr lang="en-US" altLang="zh-TW" dirty="0"/>
              <a:t>Cascading simple detectors to quickly eliminate false positives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a:extLst>
              <a:ext uri="{FF2B5EF4-FFF2-40B4-BE49-F238E27FC236}">
                <a16:creationId xmlns:a16="http://schemas.microsoft.com/office/drawing/2014/main" id="{BEE0C48D-537B-4BFA-9135-EDC668423FB0}"/>
              </a:ext>
            </a:extLst>
          </p:cNvPr>
          <p:cNvSpPr>
            <a:spLocks noGrp="1" noChangeArrowheads="1"/>
          </p:cNvSpPr>
          <p:nvPr>
            <p:ph type="title"/>
          </p:nvPr>
        </p:nvSpPr>
        <p:spPr/>
        <p:txBody>
          <a:bodyPr/>
          <a:lstStyle/>
          <a:p>
            <a:r>
              <a:rPr lang="en-US" altLang="zh-TW"/>
              <a:t>The integral image representation</a:t>
            </a:r>
          </a:p>
        </p:txBody>
      </p:sp>
      <p:sp>
        <p:nvSpPr>
          <p:cNvPr id="219139" name="Rectangle 3">
            <a:extLst>
              <a:ext uri="{FF2B5EF4-FFF2-40B4-BE49-F238E27FC236}">
                <a16:creationId xmlns:a16="http://schemas.microsoft.com/office/drawing/2014/main" id="{429FB440-4C75-43BA-B980-C3ECD3EA883E}"/>
              </a:ext>
            </a:extLst>
          </p:cNvPr>
          <p:cNvSpPr>
            <a:spLocks noGrp="1" noChangeArrowheads="1"/>
          </p:cNvSpPr>
          <p:nvPr>
            <p:ph type="body" idx="1"/>
          </p:nvPr>
        </p:nvSpPr>
        <p:spPr/>
        <p:txBody>
          <a:bodyPr/>
          <a:lstStyle/>
          <a:p>
            <a:r>
              <a:rPr lang="en-US" altLang="zh-TW" dirty="0"/>
              <a:t>An image representation that stores the sum of the intensity values above and to the left of the image point.</a:t>
            </a:r>
          </a:p>
        </p:txBody>
      </p:sp>
      <p:sp>
        <p:nvSpPr>
          <p:cNvPr id="219141" name="Rectangle 5">
            <a:extLst>
              <a:ext uri="{FF2B5EF4-FFF2-40B4-BE49-F238E27FC236}">
                <a16:creationId xmlns:a16="http://schemas.microsoft.com/office/drawing/2014/main" id="{67864D4D-A310-4EF0-B478-85174FF423C8}"/>
              </a:ext>
            </a:extLst>
          </p:cNvPr>
          <p:cNvSpPr>
            <a:spLocks noChangeArrowheads="1"/>
          </p:cNvSpPr>
          <p:nvPr/>
        </p:nvSpPr>
        <p:spPr bwMode="auto">
          <a:xfrm>
            <a:off x="5105400" y="3048000"/>
            <a:ext cx="2286000" cy="16002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19145" name="Rectangle 9">
            <a:extLst>
              <a:ext uri="{FF2B5EF4-FFF2-40B4-BE49-F238E27FC236}">
                <a16:creationId xmlns:a16="http://schemas.microsoft.com/office/drawing/2014/main" id="{8C2E53E2-36D3-4C48-AF8A-B8C43892042E}"/>
              </a:ext>
            </a:extLst>
          </p:cNvPr>
          <p:cNvSpPr>
            <a:spLocks noChangeArrowheads="1"/>
          </p:cNvSpPr>
          <p:nvPr/>
        </p:nvSpPr>
        <p:spPr bwMode="auto">
          <a:xfrm>
            <a:off x="5105400" y="3048000"/>
            <a:ext cx="1066800" cy="8382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19142" name="Oval 6">
            <a:extLst>
              <a:ext uri="{FF2B5EF4-FFF2-40B4-BE49-F238E27FC236}">
                <a16:creationId xmlns:a16="http://schemas.microsoft.com/office/drawing/2014/main" id="{7B7FCD88-1EBB-4B10-AFC4-F82DDAE9173A}"/>
              </a:ext>
            </a:extLst>
          </p:cNvPr>
          <p:cNvSpPr>
            <a:spLocks noChangeArrowheads="1"/>
          </p:cNvSpPr>
          <p:nvPr/>
        </p:nvSpPr>
        <p:spPr bwMode="auto">
          <a:xfrm>
            <a:off x="6096000" y="3810000"/>
            <a:ext cx="152400" cy="1524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19146" name="Text Box 10">
            <a:extLst>
              <a:ext uri="{FF2B5EF4-FFF2-40B4-BE49-F238E27FC236}">
                <a16:creationId xmlns:a16="http://schemas.microsoft.com/office/drawing/2014/main" id="{352077AB-2D96-4A9B-9CA5-26239575634E}"/>
              </a:ext>
            </a:extLst>
          </p:cNvPr>
          <p:cNvSpPr txBox="1">
            <a:spLocks noChangeArrowheads="1"/>
          </p:cNvSpPr>
          <p:nvPr/>
        </p:nvSpPr>
        <p:spPr bwMode="auto">
          <a:xfrm>
            <a:off x="6248400" y="3886201"/>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rPr>
              <a:t>x, y</a:t>
            </a:r>
          </a:p>
        </p:txBody>
      </p:sp>
      <p:sp>
        <p:nvSpPr>
          <p:cNvPr id="219148" name="Text Box 12">
            <a:extLst>
              <a:ext uri="{FF2B5EF4-FFF2-40B4-BE49-F238E27FC236}">
                <a16:creationId xmlns:a16="http://schemas.microsoft.com/office/drawing/2014/main" id="{D629C526-762C-408F-A33F-80053FA0B447}"/>
              </a:ext>
            </a:extLst>
          </p:cNvPr>
          <p:cNvSpPr txBox="1">
            <a:spLocks noChangeArrowheads="1"/>
          </p:cNvSpPr>
          <p:nvPr/>
        </p:nvSpPr>
        <p:spPr bwMode="auto">
          <a:xfrm>
            <a:off x="3048000" y="4724401"/>
            <a:ext cx="5943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rPr>
              <a:t>IntegralImage(x,y) = Sum of the values in the grey region</a:t>
            </a:r>
          </a:p>
        </p:txBody>
      </p:sp>
      <p:sp>
        <p:nvSpPr>
          <p:cNvPr id="219149" name="Text Box 13">
            <a:extLst>
              <a:ext uri="{FF2B5EF4-FFF2-40B4-BE49-F238E27FC236}">
                <a16:creationId xmlns:a16="http://schemas.microsoft.com/office/drawing/2014/main" id="{B108FCBB-F0AC-46FF-8165-5141A1B09829}"/>
              </a:ext>
            </a:extLst>
          </p:cNvPr>
          <p:cNvSpPr txBox="1">
            <a:spLocks noChangeArrowheads="1"/>
          </p:cNvSpPr>
          <p:nvPr/>
        </p:nvSpPr>
        <p:spPr bwMode="auto">
          <a:xfrm>
            <a:off x="2057400" y="5562601"/>
            <a:ext cx="800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sz="2800">
                <a:ea typeface="新細明體" panose="02020500000000000000" pitchFamily="18" charset="-120"/>
              </a:rPr>
              <a:t>So what’s it good for?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1837FEAE-360C-4FBD-BECA-841254D0C354}"/>
              </a:ext>
            </a:extLst>
          </p:cNvPr>
          <p:cNvSpPr>
            <a:spLocks noGrp="1" noChangeArrowheads="1"/>
          </p:cNvSpPr>
          <p:nvPr>
            <p:ph type="title"/>
          </p:nvPr>
        </p:nvSpPr>
        <p:spPr/>
        <p:txBody>
          <a:bodyPr/>
          <a:lstStyle/>
          <a:p>
            <a:r>
              <a:rPr lang="en-US" altLang="zh-TW"/>
              <a:t>The integral image representation</a:t>
            </a:r>
          </a:p>
        </p:txBody>
      </p:sp>
      <p:sp>
        <p:nvSpPr>
          <p:cNvPr id="220163" name="Rectangle 3">
            <a:extLst>
              <a:ext uri="{FF2B5EF4-FFF2-40B4-BE49-F238E27FC236}">
                <a16:creationId xmlns:a16="http://schemas.microsoft.com/office/drawing/2014/main" id="{539F37DF-FEE1-4049-971A-628C82FE80C1}"/>
              </a:ext>
            </a:extLst>
          </p:cNvPr>
          <p:cNvSpPr>
            <a:spLocks noGrp="1" noChangeArrowheads="1"/>
          </p:cNvSpPr>
          <p:nvPr>
            <p:ph type="body" idx="1"/>
          </p:nvPr>
        </p:nvSpPr>
        <p:spPr/>
        <p:txBody>
          <a:bodyPr/>
          <a:lstStyle/>
          <a:p>
            <a:r>
              <a:rPr lang="en-US" altLang="zh-TW" dirty="0"/>
              <a:t>This representation allows rectangular feature responses to be calculated in constant time.</a:t>
            </a:r>
          </a:p>
          <a:p>
            <a:r>
              <a:rPr lang="en-US" altLang="zh-TW" dirty="0"/>
              <a:t>Rectangular features are simple filters that have only +1 and -1 values and are… well… rectangles.</a:t>
            </a:r>
          </a:p>
        </p:txBody>
      </p:sp>
      <p:sp>
        <p:nvSpPr>
          <p:cNvPr id="220164" name="Rectangle 4">
            <a:extLst>
              <a:ext uri="{FF2B5EF4-FFF2-40B4-BE49-F238E27FC236}">
                <a16:creationId xmlns:a16="http://schemas.microsoft.com/office/drawing/2014/main" id="{6432168C-AC1E-48DA-A092-972421508BB3}"/>
              </a:ext>
            </a:extLst>
          </p:cNvPr>
          <p:cNvSpPr>
            <a:spLocks noChangeArrowheads="1"/>
          </p:cNvSpPr>
          <p:nvPr/>
        </p:nvSpPr>
        <p:spPr bwMode="auto">
          <a:xfrm>
            <a:off x="2230120" y="3702842"/>
            <a:ext cx="304800" cy="4572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0165" name="Rectangle 5">
            <a:extLst>
              <a:ext uri="{FF2B5EF4-FFF2-40B4-BE49-F238E27FC236}">
                <a16:creationId xmlns:a16="http://schemas.microsoft.com/office/drawing/2014/main" id="{D39ACA10-DBBB-4C10-A493-B1306ED7B3E3}"/>
              </a:ext>
            </a:extLst>
          </p:cNvPr>
          <p:cNvSpPr>
            <a:spLocks noChangeArrowheads="1"/>
          </p:cNvSpPr>
          <p:nvPr/>
        </p:nvSpPr>
        <p:spPr bwMode="auto">
          <a:xfrm>
            <a:off x="1925320" y="3702842"/>
            <a:ext cx="304800" cy="45720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0170" name="Rectangle 10">
            <a:extLst>
              <a:ext uri="{FF2B5EF4-FFF2-40B4-BE49-F238E27FC236}">
                <a16:creationId xmlns:a16="http://schemas.microsoft.com/office/drawing/2014/main" id="{68773131-8D99-4FF9-97D5-BB540E83A789}"/>
              </a:ext>
            </a:extLst>
          </p:cNvPr>
          <p:cNvSpPr>
            <a:spLocks noChangeArrowheads="1"/>
          </p:cNvSpPr>
          <p:nvPr/>
        </p:nvSpPr>
        <p:spPr bwMode="auto">
          <a:xfrm>
            <a:off x="2763520" y="3931442"/>
            <a:ext cx="1295400" cy="228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0171" name="Rectangle 11">
            <a:extLst>
              <a:ext uri="{FF2B5EF4-FFF2-40B4-BE49-F238E27FC236}">
                <a16:creationId xmlns:a16="http://schemas.microsoft.com/office/drawing/2014/main" id="{B0B5B831-5A7C-49A1-BF3F-DDC612FDE80C}"/>
              </a:ext>
            </a:extLst>
          </p:cNvPr>
          <p:cNvSpPr>
            <a:spLocks noChangeArrowheads="1"/>
          </p:cNvSpPr>
          <p:nvPr/>
        </p:nvSpPr>
        <p:spPr bwMode="auto">
          <a:xfrm>
            <a:off x="2763520" y="3702842"/>
            <a:ext cx="1295400" cy="22860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0172" name="Rectangle 12">
            <a:extLst>
              <a:ext uri="{FF2B5EF4-FFF2-40B4-BE49-F238E27FC236}">
                <a16:creationId xmlns:a16="http://schemas.microsoft.com/office/drawing/2014/main" id="{088BDC77-6DF5-44E8-8E91-4CE3C79147C4}"/>
              </a:ext>
            </a:extLst>
          </p:cNvPr>
          <p:cNvSpPr>
            <a:spLocks noChangeArrowheads="1"/>
          </p:cNvSpPr>
          <p:nvPr/>
        </p:nvSpPr>
        <p:spPr bwMode="auto">
          <a:xfrm>
            <a:off x="5506720" y="3550442"/>
            <a:ext cx="457200" cy="3048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0173" name="Rectangle 13">
            <a:extLst>
              <a:ext uri="{FF2B5EF4-FFF2-40B4-BE49-F238E27FC236}">
                <a16:creationId xmlns:a16="http://schemas.microsoft.com/office/drawing/2014/main" id="{FB933172-6A8C-4477-AE24-591C8D2E6803}"/>
              </a:ext>
            </a:extLst>
          </p:cNvPr>
          <p:cNvSpPr>
            <a:spLocks noChangeArrowheads="1"/>
          </p:cNvSpPr>
          <p:nvPr/>
        </p:nvSpPr>
        <p:spPr bwMode="auto">
          <a:xfrm>
            <a:off x="5506720" y="3855242"/>
            <a:ext cx="457200" cy="30480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0174" name="Rectangle 14">
            <a:extLst>
              <a:ext uri="{FF2B5EF4-FFF2-40B4-BE49-F238E27FC236}">
                <a16:creationId xmlns:a16="http://schemas.microsoft.com/office/drawing/2014/main" id="{019A4DE6-2FE4-434E-9BA0-81F3440CF5B1}"/>
              </a:ext>
            </a:extLst>
          </p:cNvPr>
          <p:cNvSpPr>
            <a:spLocks noChangeArrowheads="1"/>
          </p:cNvSpPr>
          <p:nvPr/>
        </p:nvSpPr>
        <p:spPr bwMode="auto">
          <a:xfrm>
            <a:off x="6649720" y="3474242"/>
            <a:ext cx="228600" cy="6858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0175" name="Rectangle 15">
            <a:extLst>
              <a:ext uri="{FF2B5EF4-FFF2-40B4-BE49-F238E27FC236}">
                <a16:creationId xmlns:a16="http://schemas.microsoft.com/office/drawing/2014/main" id="{A55F4E4C-9C2E-47B8-B1AC-238EE70700FB}"/>
              </a:ext>
            </a:extLst>
          </p:cNvPr>
          <p:cNvSpPr>
            <a:spLocks noChangeArrowheads="1"/>
          </p:cNvSpPr>
          <p:nvPr/>
        </p:nvSpPr>
        <p:spPr bwMode="auto">
          <a:xfrm>
            <a:off x="6421120" y="3474242"/>
            <a:ext cx="228600" cy="68580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0176" name="Rectangle 16">
            <a:extLst>
              <a:ext uri="{FF2B5EF4-FFF2-40B4-BE49-F238E27FC236}">
                <a16:creationId xmlns:a16="http://schemas.microsoft.com/office/drawing/2014/main" id="{A83E98DE-4AAC-4E64-9FBE-AF1B53B5B4EC}"/>
              </a:ext>
            </a:extLst>
          </p:cNvPr>
          <p:cNvSpPr>
            <a:spLocks noChangeArrowheads="1"/>
          </p:cNvSpPr>
          <p:nvPr/>
        </p:nvSpPr>
        <p:spPr bwMode="auto">
          <a:xfrm>
            <a:off x="5506720" y="3245642"/>
            <a:ext cx="457200" cy="30480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0177" name="Rectangle 17">
            <a:extLst>
              <a:ext uri="{FF2B5EF4-FFF2-40B4-BE49-F238E27FC236}">
                <a16:creationId xmlns:a16="http://schemas.microsoft.com/office/drawing/2014/main" id="{14233A25-52BB-4947-BBFB-CA07F543C054}"/>
              </a:ext>
            </a:extLst>
          </p:cNvPr>
          <p:cNvSpPr>
            <a:spLocks noChangeArrowheads="1"/>
          </p:cNvSpPr>
          <p:nvPr/>
        </p:nvSpPr>
        <p:spPr bwMode="auto">
          <a:xfrm>
            <a:off x="6192520" y="3474242"/>
            <a:ext cx="228600" cy="6858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0178" name="Rectangle 18">
            <a:extLst>
              <a:ext uri="{FF2B5EF4-FFF2-40B4-BE49-F238E27FC236}">
                <a16:creationId xmlns:a16="http://schemas.microsoft.com/office/drawing/2014/main" id="{D0A73C40-9996-475F-8F69-94DF82F6F3FF}"/>
              </a:ext>
            </a:extLst>
          </p:cNvPr>
          <p:cNvSpPr>
            <a:spLocks noChangeArrowheads="1"/>
          </p:cNvSpPr>
          <p:nvPr/>
        </p:nvSpPr>
        <p:spPr bwMode="auto">
          <a:xfrm>
            <a:off x="8326120" y="3550442"/>
            <a:ext cx="381000" cy="30480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0179" name="Rectangle 19">
            <a:extLst>
              <a:ext uri="{FF2B5EF4-FFF2-40B4-BE49-F238E27FC236}">
                <a16:creationId xmlns:a16="http://schemas.microsoft.com/office/drawing/2014/main" id="{9C72C286-6665-4A8E-9B0D-AEEDA05FA079}"/>
              </a:ext>
            </a:extLst>
          </p:cNvPr>
          <p:cNvSpPr>
            <a:spLocks noChangeArrowheads="1"/>
          </p:cNvSpPr>
          <p:nvPr/>
        </p:nvSpPr>
        <p:spPr bwMode="auto">
          <a:xfrm>
            <a:off x="8326120" y="3855242"/>
            <a:ext cx="381000" cy="3048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0181" name="Rectangle 21">
            <a:extLst>
              <a:ext uri="{FF2B5EF4-FFF2-40B4-BE49-F238E27FC236}">
                <a16:creationId xmlns:a16="http://schemas.microsoft.com/office/drawing/2014/main" id="{93B11B70-8464-4659-B9C5-420C530A97AF}"/>
              </a:ext>
            </a:extLst>
          </p:cNvPr>
          <p:cNvSpPr>
            <a:spLocks noChangeArrowheads="1"/>
          </p:cNvSpPr>
          <p:nvPr/>
        </p:nvSpPr>
        <p:spPr bwMode="auto">
          <a:xfrm>
            <a:off x="8707120" y="3550442"/>
            <a:ext cx="381000" cy="3048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0182" name="Rectangle 22">
            <a:extLst>
              <a:ext uri="{FF2B5EF4-FFF2-40B4-BE49-F238E27FC236}">
                <a16:creationId xmlns:a16="http://schemas.microsoft.com/office/drawing/2014/main" id="{88A237B1-3C40-491D-B715-3AE57B549277}"/>
              </a:ext>
            </a:extLst>
          </p:cNvPr>
          <p:cNvSpPr>
            <a:spLocks noChangeArrowheads="1"/>
          </p:cNvSpPr>
          <p:nvPr/>
        </p:nvSpPr>
        <p:spPr bwMode="auto">
          <a:xfrm>
            <a:off x="8707120" y="3855242"/>
            <a:ext cx="381000" cy="30480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0183" name="Rectangle 23">
            <a:extLst>
              <a:ext uri="{FF2B5EF4-FFF2-40B4-BE49-F238E27FC236}">
                <a16:creationId xmlns:a16="http://schemas.microsoft.com/office/drawing/2014/main" id="{59EC1E83-356B-49A7-8E1D-E9E12A24B033}"/>
              </a:ext>
            </a:extLst>
          </p:cNvPr>
          <p:cNvSpPr>
            <a:spLocks noChangeArrowheads="1"/>
          </p:cNvSpPr>
          <p:nvPr/>
        </p:nvSpPr>
        <p:spPr bwMode="auto">
          <a:xfrm>
            <a:off x="9545320" y="3626642"/>
            <a:ext cx="228600" cy="5334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0184" name="Rectangle 24">
            <a:extLst>
              <a:ext uri="{FF2B5EF4-FFF2-40B4-BE49-F238E27FC236}">
                <a16:creationId xmlns:a16="http://schemas.microsoft.com/office/drawing/2014/main" id="{671DF1B8-1DC2-40D9-BDF4-DD8A975C132C}"/>
              </a:ext>
            </a:extLst>
          </p:cNvPr>
          <p:cNvSpPr>
            <a:spLocks noChangeArrowheads="1"/>
          </p:cNvSpPr>
          <p:nvPr/>
        </p:nvSpPr>
        <p:spPr bwMode="auto">
          <a:xfrm>
            <a:off x="9316720" y="3626642"/>
            <a:ext cx="228600" cy="53340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0185" name="Rectangle 25">
            <a:extLst>
              <a:ext uri="{FF2B5EF4-FFF2-40B4-BE49-F238E27FC236}">
                <a16:creationId xmlns:a16="http://schemas.microsoft.com/office/drawing/2014/main" id="{C19D0BFA-262F-4A89-8F46-972F4B42791D}"/>
              </a:ext>
            </a:extLst>
          </p:cNvPr>
          <p:cNvSpPr>
            <a:spLocks noChangeArrowheads="1"/>
          </p:cNvSpPr>
          <p:nvPr/>
        </p:nvSpPr>
        <p:spPr bwMode="auto">
          <a:xfrm>
            <a:off x="9316720" y="3093242"/>
            <a:ext cx="228600" cy="5334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0186" name="Rectangle 26">
            <a:extLst>
              <a:ext uri="{FF2B5EF4-FFF2-40B4-BE49-F238E27FC236}">
                <a16:creationId xmlns:a16="http://schemas.microsoft.com/office/drawing/2014/main" id="{2E7E39D4-8F66-455A-93D1-DA752FEA0F74}"/>
              </a:ext>
            </a:extLst>
          </p:cNvPr>
          <p:cNvSpPr>
            <a:spLocks noChangeArrowheads="1"/>
          </p:cNvSpPr>
          <p:nvPr/>
        </p:nvSpPr>
        <p:spPr bwMode="auto">
          <a:xfrm>
            <a:off x="9545320" y="3093242"/>
            <a:ext cx="228600" cy="533400"/>
          </a:xfrm>
          <a:prstGeom prst="rect">
            <a:avLst/>
          </a:prstGeom>
          <a:solidFill>
            <a:schemeClr val="bg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0187" name="Text Box 27">
            <a:extLst>
              <a:ext uri="{FF2B5EF4-FFF2-40B4-BE49-F238E27FC236}">
                <a16:creationId xmlns:a16="http://schemas.microsoft.com/office/drawing/2014/main" id="{7320B23A-DC26-4017-85C5-6043A815CF4F}"/>
              </a:ext>
            </a:extLst>
          </p:cNvPr>
          <p:cNvSpPr txBox="1">
            <a:spLocks noChangeArrowheads="1"/>
          </p:cNvSpPr>
          <p:nvPr/>
        </p:nvSpPr>
        <p:spPr bwMode="auto">
          <a:xfrm>
            <a:off x="1620520" y="4312443"/>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a:ea typeface="新細明體" panose="02020500000000000000" pitchFamily="18" charset="-120"/>
              </a:rPr>
              <a:t>Two-rectangle features</a:t>
            </a:r>
          </a:p>
        </p:txBody>
      </p:sp>
      <p:sp>
        <p:nvSpPr>
          <p:cNvPr id="220188" name="Text Box 28">
            <a:extLst>
              <a:ext uri="{FF2B5EF4-FFF2-40B4-BE49-F238E27FC236}">
                <a16:creationId xmlns:a16="http://schemas.microsoft.com/office/drawing/2014/main" id="{408AB606-A022-475D-9DF3-56260502E55D}"/>
              </a:ext>
            </a:extLst>
          </p:cNvPr>
          <p:cNvSpPr txBox="1">
            <a:spLocks noChangeArrowheads="1"/>
          </p:cNvSpPr>
          <p:nvPr/>
        </p:nvSpPr>
        <p:spPr bwMode="auto">
          <a:xfrm>
            <a:off x="4897120" y="4312443"/>
            <a:ext cx="2819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a:ea typeface="新細明體" panose="02020500000000000000" pitchFamily="18" charset="-120"/>
              </a:rPr>
              <a:t>Three-rectangle features</a:t>
            </a:r>
          </a:p>
        </p:txBody>
      </p:sp>
      <p:sp>
        <p:nvSpPr>
          <p:cNvPr id="220189" name="Text Box 29">
            <a:extLst>
              <a:ext uri="{FF2B5EF4-FFF2-40B4-BE49-F238E27FC236}">
                <a16:creationId xmlns:a16="http://schemas.microsoft.com/office/drawing/2014/main" id="{C0CB5664-410D-40A5-BB5D-B5352852B3FC}"/>
              </a:ext>
            </a:extLst>
          </p:cNvPr>
          <p:cNvSpPr txBox="1">
            <a:spLocks noChangeArrowheads="1"/>
          </p:cNvSpPr>
          <p:nvPr/>
        </p:nvSpPr>
        <p:spPr bwMode="auto">
          <a:xfrm>
            <a:off x="7792720" y="4312442"/>
            <a:ext cx="2667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a:ea typeface="新細明體" panose="02020500000000000000" pitchFamily="18" charset="-120"/>
              </a:rPr>
              <a:t>I bet you can guess what these are called</a:t>
            </a:r>
          </a:p>
        </p:txBody>
      </p:sp>
      <p:sp>
        <p:nvSpPr>
          <p:cNvPr id="220190" name="Text Box 30">
            <a:extLst>
              <a:ext uri="{FF2B5EF4-FFF2-40B4-BE49-F238E27FC236}">
                <a16:creationId xmlns:a16="http://schemas.microsoft.com/office/drawing/2014/main" id="{55AB19BA-6DD0-4694-834B-60BD8DA76394}"/>
              </a:ext>
            </a:extLst>
          </p:cNvPr>
          <p:cNvSpPr txBox="1">
            <a:spLocks noChangeArrowheads="1"/>
          </p:cNvSpPr>
          <p:nvPr/>
        </p:nvSpPr>
        <p:spPr bwMode="auto">
          <a:xfrm>
            <a:off x="1849120" y="4922043"/>
            <a:ext cx="8382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zh-TW" sz="2400" dirty="0">
                <a:ea typeface="新細明體" panose="02020500000000000000" pitchFamily="18" charset="-120"/>
              </a:rPr>
              <a:t>With an integral image and rectangular features, filter responses are just a fixed number of table lookups and additions away.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DA01A7EB-FB14-4DE1-83A6-6A5477669411}"/>
              </a:ext>
            </a:extLst>
          </p:cNvPr>
          <p:cNvSpPr>
            <a:spLocks noGrp="1" noChangeArrowheads="1"/>
          </p:cNvSpPr>
          <p:nvPr>
            <p:ph type="title"/>
          </p:nvPr>
        </p:nvSpPr>
        <p:spPr/>
        <p:txBody>
          <a:bodyPr/>
          <a:lstStyle/>
          <a:p>
            <a:r>
              <a:rPr lang="en-US" altLang="zh-TW" dirty="0"/>
              <a:t>Speed gain number two:</a:t>
            </a:r>
            <a:br>
              <a:rPr lang="en-US" altLang="zh-TW" dirty="0"/>
            </a:br>
            <a:r>
              <a:rPr lang="en-US" altLang="zh-TW" dirty="0"/>
              <a:t>AdaBoost selected features</a:t>
            </a:r>
          </a:p>
        </p:txBody>
      </p:sp>
      <p:sp>
        <p:nvSpPr>
          <p:cNvPr id="221187" name="Rectangle 3">
            <a:extLst>
              <a:ext uri="{FF2B5EF4-FFF2-40B4-BE49-F238E27FC236}">
                <a16:creationId xmlns:a16="http://schemas.microsoft.com/office/drawing/2014/main" id="{C7E1719B-7931-47D4-BD7B-0FF5544A2258}"/>
              </a:ext>
            </a:extLst>
          </p:cNvPr>
          <p:cNvSpPr>
            <a:spLocks noGrp="1" noChangeArrowheads="1"/>
          </p:cNvSpPr>
          <p:nvPr>
            <p:ph type="body" idx="1"/>
          </p:nvPr>
        </p:nvSpPr>
        <p:spPr/>
        <p:txBody>
          <a:bodyPr/>
          <a:lstStyle/>
          <a:p>
            <a:r>
              <a:rPr lang="en-US" altLang="zh-TW" dirty="0"/>
              <a:t>AdaBoost is used to select the best set of rectangular features.</a:t>
            </a:r>
          </a:p>
          <a:p>
            <a:r>
              <a:rPr lang="en-US" altLang="zh-TW" dirty="0"/>
              <a:t>AdaBoost iteratively trains a classifier by emphasizing misclassified training data.</a:t>
            </a:r>
          </a:p>
          <a:p>
            <a:r>
              <a:rPr lang="en-US" altLang="zh-TW" dirty="0"/>
              <a:t>Assigned feature weights are used to select the “most important” features.</a:t>
            </a:r>
          </a:p>
        </p:txBody>
      </p:sp>
      <p:pic>
        <p:nvPicPr>
          <p:cNvPr id="221188" name="Picture 4" descr="ada">
            <a:extLst>
              <a:ext uri="{FF2B5EF4-FFF2-40B4-BE49-F238E27FC236}">
                <a16:creationId xmlns:a16="http://schemas.microsoft.com/office/drawing/2014/main" id="{ACC7CB33-4432-4C6D-99C3-28AF4B7D0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4495800"/>
            <a:ext cx="2667000" cy="16573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1189" name="Text Box 5">
            <a:extLst>
              <a:ext uri="{FF2B5EF4-FFF2-40B4-BE49-F238E27FC236}">
                <a16:creationId xmlns:a16="http://schemas.microsoft.com/office/drawing/2014/main" id="{FFCCB431-DE40-466E-801A-EDA6E5356BEC}"/>
              </a:ext>
            </a:extLst>
          </p:cNvPr>
          <p:cNvSpPr txBox="1">
            <a:spLocks noChangeArrowheads="1"/>
          </p:cNvSpPr>
          <p:nvPr/>
        </p:nvSpPr>
        <p:spPr bwMode="auto">
          <a:xfrm>
            <a:off x="3886200" y="6248401"/>
            <a:ext cx="4267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a:ea typeface="新細明體" panose="02020500000000000000" pitchFamily="18" charset="-120"/>
              </a:rPr>
              <a:t>Top two features weighted by AdaBoost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F2747D88-AC31-450F-B7DC-EC30DF80A737}"/>
              </a:ext>
            </a:extLst>
          </p:cNvPr>
          <p:cNvSpPr>
            <a:spLocks noGrp="1" noChangeArrowheads="1"/>
          </p:cNvSpPr>
          <p:nvPr>
            <p:ph type="title"/>
          </p:nvPr>
        </p:nvSpPr>
        <p:spPr/>
        <p:txBody>
          <a:bodyPr/>
          <a:lstStyle/>
          <a:p>
            <a:r>
              <a:rPr lang="en-US" altLang="zh-TW"/>
              <a:t>Intermediate results</a:t>
            </a:r>
          </a:p>
        </p:txBody>
      </p:sp>
      <p:sp>
        <p:nvSpPr>
          <p:cNvPr id="223235" name="Rectangle 3">
            <a:extLst>
              <a:ext uri="{FF2B5EF4-FFF2-40B4-BE49-F238E27FC236}">
                <a16:creationId xmlns:a16="http://schemas.microsoft.com/office/drawing/2014/main" id="{54A7712E-27DB-40C7-9AE0-EB22AF633FF9}"/>
              </a:ext>
            </a:extLst>
          </p:cNvPr>
          <p:cNvSpPr>
            <a:spLocks noGrp="1" noChangeArrowheads="1"/>
          </p:cNvSpPr>
          <p:nvPr>
            <p:ph type="body" idx="1"/>
          </p:nvPr>
        </p:nvSpPr>
        <p:spPr/>
        <p:txBody>
          <a:bodyPr/>
          <a:lstStyle/>
          <a:p>
            <a:r>
              <a:rPr lang="en-US" altLang="zh-TW" dirty="0"/>
              <a:t>The face detector using 200 AdaBoost-selected features achieved a 1 in 14084 false positive rate when turned for a 95% classification rate.</a:t>
            </a:r>
          </a:p>
          <a:p>
            <a:endParaRPr lang="en-US" altLang="zh-TW" dirty="0"/>
          </a:p>
          <a:p>
            <a:r>
              <a:rPr lang="en-US" altLang="zh-TW" dirty="0"/>
              <a:t>An 384x288 image took 0.7 seconds to scan.</a:t>
            </a:r>
          </a:p>
          <a:p>
            <a:endParaRPr lang="en-US" altLang="zh-TW" dirty="0"/>
          </a:p>
          <a:p>
            <a:r>
              <a:rPr lang="en-US" altLang="zh-TW" dirty="0"/>
              <a:t>There are more improvements to be made…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20" name="Rectangle 12">
            <a:extLst>
              <a:ext uri="{FF2B5EF4-FFF2-40B4-BE49-F238E27FC236}">
                <a16:creationId xmlns:a16="http://schemas.microsoft.com/office/drawing/2014/main" id="{A6E9B17B-A12B-43D6-8449-CB79B72AE3AE}"/>
              </a:ext>
            </a:extLst>
          </p:cNvPr>
          <p:cNvSpPr>
            <a:spLocks noChangeArrowheads="1"/>
          </p:cNvSpPr>
          <p:nvPr/>
        </p:nvSpPr>
        <p:spPr bwMode="auto">
          <a:xfrm>
            <a:off x="2895600" y="4465895"/>
            <a:ext cx="1066800" cy="7620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sz="1600"/>
          </a:p>
        </p:txBody>
      </p:sp>
      <p:sp>
        <p:nvSpPr>
          <p:cNvPr id="222210" name="Rectangle 2">
            <a:extLst>
              <a:ext uri="{FF2B5EF4-FFF2-40B4-BE49-F238E27FC236}">
                <a16:creationId xmlns:a16="http://schemas.microsoft.com/office/drawing/2014/main" id="{BDA44366-6D75-4763-81A9-6E44F0F145A4}"/>
              </a:ext>
            </a:extLst>
          </p:cNvPr>
          <p:cNvSpPr>
            <a:spLocks noGrp="1" noChangeArrowheads="1"/>
          </p:cNvSpPr>
          <p:nvPr>
            <p:ph type="title"/>
          </p:nvPr>
        </p:nvSpPr>
        <p:spPr/>
        <p:txBody>
          <a:bodyPr/>
          <a:lstStyle/>
          <a:p>
            <a:r>
              <a:rPr lang="en-US" altLang="zh-TW"/>
              <a:t>Speed gain number three:</a:t>
            </a:r>
            <a:br>
              <a:rPr lang="en-US" altLang="zh-TW"/>
            </a:br>
            <a:r>
              <a:rPr lang="en-US" altLang="zh-TW"/>
              <a:t>Cascading detectors</a:t>
            </a:r>
          </a:p>
        </p:txBody>
      </p:sp>
      <p:sp>
        <p:nvSpPr>
          <p:cNvPr id="222211" name="Rectangle 3">
            <a:extLst>
              <a:ext uri="{FF2B5EF4-FFF2-40B4-BE49-F238E27FC236}">
                <a16:creationId xmlns:a16="http://schemas.microsoft.com/office/drawing/2014/main" id="{906191A1-1A2A-4F44-9CA6-899A2DEFB99E}"/>
              </a:ext>
            </a:extLst>
          </p:cNvPr>
          <p:cNvSpPr>
            <a:spLocks noGrp="1" noChangeArrowheads="1"/>
          </p:cNvSpPr>
          <p:nvPr>
            <p:ph type="body" idx="1"/>
          </p:nvPr>
        </p:nvSpPr>
        <p:spPr/>
        <p:txBody>
          <a:bodyPr/>
          <a:lstStyle/>
          <a:p>
            <a:r>
              <a:rPr lang="en-US" altLang="zh-TW" dirty="0"/>
              <a:t>Instead of applying all 200 filters at every location in the image, train several simpler classifiers to quickly eliminate easy negatives.</a:t>
            </a:r>
          </a:p>
          <a:p>
            <a:r>
              <a:rPr lang="en-US" altLang="zh-TW" dirty="0"/>
              <a:t>Each successive filter can be trained on true positives and the false positives passed by the filters before it.</a:t>
            </a:r>
          </a:p>
          <a:p>
            <a:r>
              <a:rPr lang="en-US" altLang="zh-TW" dirty="0"/>
              <a:t>The filters are trained to allow approximately 10% false positives.</a:t>
            </a:r>
          </a:p>
        </p:txBody>
      </p:sp>
      <p:sp>
        <p:nvSpPr>
          <p:cNvPr id="222213" name="Text Box 5">
            <a:extLst>
              <a:ext uri="{FF2B5EF4-FFF2-40B4-BE49-F238E27FC236}">
                <a16:creationId xmlns:a16="http://schemas.microsoft.com/office/drawing/2014/main" id="{176EFC2C-36A0-4C3F-87BE-579025F332FA}"/>
              </a:ext>
            </a:extLst>
          </p:cNvPr>
          <p:cNvSpPr txBox="1">
            <a:spLocks noChangeArrowheads="1"/>
          </p:cNvSpPr>
          <p:nvPr/>
        </p:nvSpPr>
        <p:spPr bwMode="auto">
          <a:xfrm>
            <a:off x="2819400" y="4542095"/>
            <a:ext cx="1219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1600">
                <a:ea typeface="新細明體" panose="02020500000000000000" pitchFamily="18" charset="-120"/>
              </a:rPr>
              <a:t>200 Features</a:t>
            </a:r>
          </a:p>
        </p:txBody>
      </p:sp>
      <p:sp>
        <p:nvSpPr>
          <p:cNvPr id="222214" name="Text Box 6">
            <a:extLst>
              <a:ext uri="{FF2B5EF4-FFF2-40B4-BE49-F238E27FC236}">
                <a16:creationId xmlns:a16="http://schemas.microsoft.com/office/drawing/2014/main" id="{5265EAB6-C98A-4B26-B6AD-EE7AAD7CB716}"/>
              </a:ext>
            </a:extLst>
          </p:cNvPr>
          <p:cNvSpPr txBox="1">
            <a:spLocks noChangeArrowheads="1"/>
          </p:cNvSpPr>
          <p:nvPr/>
        </p:nvSpPr>
        <p:spPr bwMode="auto">
          <a:xfrm>
            <a:off x="1524000" y="4542095"/>
            <a:ext cx="1066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1600">
                <a:ea typeface="新細明體" panose="02020500000000000000" pitchFamily="18" charset="-120"/>
              </a:rPr>
              <a:t>Image segment</a:t>
            </a:r>
          </a:p>
        </p:txBody>
      </p:sp>
      <p:sp>
        <p:nvSpPr>
          <p:cNvPr id="222215" name="Line 7">
            <a:extLst>
              <a:ext uri="{FF2B5EF4-FFF2-40B4-BE49-F238E27FC236}">
                <a16:creationId xmlns:a16="http://schemas.microsoft.com/office/drawing/2014/main" id="{C46BE963-D9EB-48E1-9EDB-D1B7FBEFB8F5}"/>
              </a:ext>
            </a:extLst>
          </p:cNvPr>
          <p:cNvSpPr>
            <a:spLocks noChangeShapeType="1"/>
          </p:cNvSpPr>
          <p:nvPr/>
        </p:nvSpPr>
        <p:spPr bwMode="auto">
          <a:xfrm>
            <a:off x="2590800" y="4846895"/>
            <a:ext cx="3048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600"/>
          </a:p>
        </p:txBody>
      </p:sp>
      <p:sp>
        <p:nvSpPr>
          <p:cNvPr id="222216" name="Text Box 8">
            <a:extLst>
              <a:ext uri="{FF2B5EF4-FFF2-40B4-BE49-F238E27FC236}">
                <a16:creationId xmlns:a16="http://schemas.microsoft.com/office/drawing/2014/main" id="{0862BE61-CC8B-490B-B8BF-775129F40DE9}"/>
              </a:ext>
            </a:extLst>
          </p:cNvPr>
          <p:cNvSpPr txBox="1">
            <a:spLocks noChangeArrowheads="1"/>
          </p:cNvSpPr>
          <p:nvPr/>
        </p:nvSpPr>
        <p:spPr bwMode="auto">
          <a:xfrm>
            <a:off x="2895600" y="5456496"/>
            <a:ext cx="1143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1600">
                <a:ea typeface="新細明體" panose="02020500000000000000" pitchFamily="18" charset="-120"/>
              </a:rPr>
              <a:t>Reject</a:t>
            </a:r>
          </a:p>
        </p:txBody>
      </p:sp>
      <p:sp>
        <p:nvSpPr>
          <p:cNvPr id="222217" name="Text Box 9">
            <a:extLst>
              <a:ext uri="{FF2B5EF4-FFF2-40B4-BE49-F238E27FC236}">
                <a16:creationId xmlns:a16="http://schemas.microsoft.com/office/drawing/2014/main" id="{F77873C8-109B-40FF-BE31-78CE5EA28724}"/>
              </a:ext>
            </a:extLst>
          </p:cNvPr>
          <p:cNvSpPr txBox="1">
            <a:spLocks noChangeArrowheads="1"/>
          </p:cNvSpPr>
          <p:nvPr/>
        </p:nvSpPr>
        <p:spPr bwMode="auto">
          <a:xfrm>
            <a:off x="4191000" y="4618296"/>
            <a:ext cx="10668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sz="1600">
                <a:ea typeface="新細明體" panose="02020500000000000000" pitchFamily="18" charset="-120"/>
              </a:rPr>
              <a:t>Accept</a:t>
            </a:r>
          </a:p>
        </p:txBody>
      </p:sp>
      <p:sp>
        <p:nvSpPr>
          <p:cNvPr id="222218" name="Line 10">
            <a:extLst>
              <a:ext uri="{FF2B5EF4-FFF2-40B4-BE49-F238E27FC236}">
                <a16:creationId xmlns:a16="http://schemas.microsoft.com/office/drawing/2014/main" id="{FCC42140-3219-42C4-8BE8-39205CB6C255}"/>
              </a:ext>
            </a:extLst>
          </p:cNvPr>
          <p:cNvSpPr>
            <a:spLocks noChangeShapeType="1"/>
          </p:cNvSpPr>
          <p:nvPr/>
        </p:nvSpPr>
        <p:spPr bwMode="auto">
          <a:xfrm>
            <a:off x="3429000" y="5227895"/>
            <a:ext cx="0" cy="30480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600"/>
          </a:p>
        </p:txBody>
      </p:sp>
      <p:sp>
        <p:nvSpPr>
          <p:cNvPr id="222219" name="Line 11">
            <a:extLst>
              <a:ext uri="{FF2B5EF4-FFF2-40B4-BE49-F238E27FC236}">
                <a16:creationId xmlns:a16="http://schemas.microsoft.com/office/drawing/2014/main" id="{8958E397-DB80-4002-807C-F5E9C26D470B}"/>
              </a:ext>
            </a:extLst>
          </p:cNvPr>
          <p:cNvSpPr>
            <a:spLocks noChangeShapeType="1"/>
          </p:cNvSpPr>
          <p:nvPr/>
        </p:nvSpPr>
        <p:spPr bwMode="auto">
          <a:xfrm>
            <a:off x="3962400" y="4846895"/>
            <a:ext cx="3048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600"/>
          </a:p>
        </p:txBody>
      </p:sp>
      <p:sp>
        <p:nvSpPr>
          <p:cNvPr id="222229" name="Rectangle 21">
            <a:extLst>
              <a:ext uri="{FF2B5EF4-FFF2-40B4-BE49-F238E27FC236}">
                <a16:creationId xmlns:a16="http://schemas.microsoft.com/office/drawing/2014/main" id="{89A13660-E69F-4BF3-9F00-D3A895A300B6}"/>
              </a:ext>
            </a:extLst>
          </p:cNvPr>
          <p:cNvSpPr>
            <a:spLocks noChangeArrowheads="1"/>
          </p:cNvSpPr>
          <p:nvPr/>
        </p:nvSpPr>
        <p:spPr bwMode="auto">
          <a:xfrm>
            <a:off x="6629400" y="4465895"/>
            <a:ext cx="914400" cy="7620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sz="1600"/>
          </a:p>
        </p:txBody>
      </p:sp>
      <p:sp>
        <p:nvSpPr>
          <p:cNvPr id="222230" name="Text Box 22">
            <a:extLst>
              <a:ext uri="{FF2B5EF4-FFF2-40B4-BE49-F238E27FC236}">
                <a16:creationId xmlns:a16="http://schemas.microsoft.com/office/drawing/2014/main" id="{CFB58507-92D5-408E-B7D6-B329619134D5}"/>
              </a:ext>
            </a:extLst>
          </p:cNvPr>
          <p:cNvSpPr txBox="1">
            <a:spLocks noChangeArrowheads="1"/>
          </p:cNvSpPr>
          <p:nvPr/>
        </p:nvSpPr>
        <p:spPr bwMode="auto">
          <a:xfrm>
            <a:off x="6477000" y="4542096"/>
            <a:ext cx="12192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1400">
                <a:ea typeface="新細明體" panose="02020500000000000000" pitchFamily="18" charset="-120"/>
              </a:rPr>
              <a:t>20 Features</a:t>
            </a:r>
          </a:p>
        </p:txBody>
      </p:sp>
      <p:sp>
        <p:nvSpPr>
          <p:cNvPr id="222231" name="Text Box 23">
            <a:extLst>
              <a:ext uri="{FF2B5EF4-FFF2-40B4-BE49-F238E27FC236}">
                <a16:creationId xmlns:a16="http://schemas.microsoft.com/office/drawing/2014/main" id="{302EDDE2-B01E-4BC7-8E27-CBE098C50FF6}"/>
              </a:ext>
            </a:extLst>
          </p:cNvPr>
          <p:cNvSpPr txBox="1">
            <a:spLocks noChangeArrowheads="1"/>
          </p:cNvSpPr>
          <p:nvPr/>
        </p:nvSpPr>
        <p:spPr bwMode="auto">
          <a:xfrm>
            <a:off x="5257800" y="4542095"/>
            <a:ext cx="1066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1600">
                <a:ea typeface="新細明體" panose="02020500000000000000" pitchFamily="18" charset="-120"/>
              </a:rPr>
              <a:t>Image segment</a:t>
            </a:r>
          </a:p>
        </p:txBody>
      </p:sp>
      <p:sp>
        <p:nvSpPr>
          <p:cNvPr id="222232" name="Line 24">
            <a:extLst>
              <a:ext uri="{FF2B5EF4-FFF2-40B4-BE49-F238E27FC236}">
                <a16:creationId xmlns:a16="http://schemas.microsoft.com/office/drawing/2014/main" id="{006F191A-444F-469C-987C-3061EBB10561}"/>
              </a:ext>
            </a:extLst>
          </p:cNvPr>
          <p:cNvSpPr>
            <a:spLocks noChangeShapeType="1"/>
          </p:cNvSpPr>
          <p:nvPr/>
        </p:nvSpPr>
        <p:spPr bwMode="auto">
          <a:xfrm>
            <a:off x="6324600" y="4846895"/>
            <a:ext cx="3048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600"/>
          </a:p>
        </p:txBody>
      </p:sp>
      <p:sp>
        <p:nvSpPr>
          <p:cNvPr id="222233" name="Text Box 25">
            <a:extLst>
              <a:ext uri="{FF2B5EF4-FFF2-40B4-BE49-F238E27FC236}">
                <a16:creationId xmlns:a16="http://schemas.microsoft.com/office/drawing/2014/main" id="{D20D62F8-D1D4-4092-8E07-2E563ECA1BDB}"/>
              </a:ext>
            </a:extLst>
          </p:cNvPr>
          <p:cNvSpPr txBox="1">
            <a:spLocks noChangeArrowheads="1"/>
          </p:cNvSpPr>
          <p:nvPr/>
        </p:nvSpPr>
        <p:spPr bwMode="auto">
          <a:xfrm>
            <a:off x="6553200" y="5456496"/>
            <a:ext cx="1143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1600">
                <a:ea typeface="新細明體" panose="02020500000000000000" pitchFamily="18" charset="-120"/>
              </a:rPr>
              <a:t>Reject</a:t>
            </a:r>
          </a:p>
        </p:txBody>
      </p:sp>
      <p:sp>
        <p:nvSpPr>
          <p:cNvPr id="222234" name="Text Box 26">
            <a:extLst>
              <a:ext uri="{FF2B5EF4-FFF2-40B4-BE49-F238E27FC236}">
                <a16:creationId xmlns:a16="http://schemas.microsoft.com/office/drawing/2014/main" id="{E35FC162-AEBD-4D13-9604-F71AB0F7A7FF}"/>
              </a:ext>
            </a:extLst>
          </p:cNvPr>
          <p:cNvSpPr txBox="1">
            <a:spLocks noChangeArrowheads="1"/>
          </p:cNvSpPr>
          <p:nvPr/>
        </p:nvSpPr>
        <p:spPr bwMode="auto">
          <a:xfrm>
            <a:off x="9753600" y="4618296"/>
            <a:ext cx="9144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sz="1600">
                <a:ea typeface="新細明體" panose="02020500000000000000" pitchFamily="18" charset="-120"/>
              </a:rPr>
              <a:t>Accept</a:t>
            </a:r>
          </a:p>
        </p:txBody>
      </p:sp>
      <p:sp>
        <p:nvSpPr>
          <p:cNvPr id="222235" name="Line 27">
            <a:extLst>
              <a:ext uri="{FF2B5EF4-FFF2-40B4-BE49-F238E27FC236}">
                <a16:creationId xmlns:a16="http://schemas.microsoft.com/office/drawing/2014/main" id="{12ADB3DD-51B2-466A-94B1-463963A5C4C7}"/>
              </a:ext>
            </a:extLst>
          </p:cNvPr>
          <p:cNvSpPr>
            <a:spLocks noChangeShapeType="1"/>
          </p:cNvSpPr>
          <p:nvPr/>
        </p:nvSpPr>
        <p:spPr bwMode="auto">
          <a:xfrm>
            <a:off x="7086600" y="5227895"/>
            <a:ext cx="0" cy="30480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600"/>
          </a:p>
        </p:txBody>
      </p:sp>
      <p:sp>
        <p:nvSpPr>
          <p:cNvPr id="222236" name="Line 28">
            <a:extLst>
              <a:ext uri="{FF2B5EF4-FFF2-40B4-BE49-F238E27FC236}">
                <a16:creationId xmlns:a16="http://schemas.microsoft.com/office/drawing/2014/main" id="{F5E42EC1-B81A-4E1C-8E94-39B42ADCA7ED}"/>
              </a:ext>
            </a:extLst>
          </p:cNvPr>
          <p:cNvSpPr>
            <a:spLocks noChangeShapeType="1"/>
          </p:cNvSpPr>
          <p:nvPr/>
        </p:nvSpPr>
        <p:spPr bwMode="auto">
          <a:xfrm>
            <a:off x="7543800" y="4846895"/>
            <a:ext cx="3048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600"/>
          </a:p>
        </p:txBody>
      </p:sp>
      <p:sp>
        <p:nvSpPr>
          <p:cNvPr id="222237" name="Rectangle 29">
            <a:extLst>
              <a:ext uri="{FF2B5EF4-FFF2-40B4-BE49-F238E27FC236}">
                <a16:creationId xmlns:a16="http://schemas.microsoft.com/office/drawing/2014/main" id="{ED0104DD-474C-4ECD-BFF2-0F944C451D9A}"/>
              </a:ext>
            </a:extLst>
          </p:cNvPr>
          <p:cNvSpPr>
            <a:spLocks noChangeArrowheads="1"/>
          </p:cNvSpPr>
          <p:nvPr/>
        </p:nvSpPr>
        <p:spPr bwMode="auto">
          <a:xfrm>
            <a:off x="7848600" y="4465895"/>
            <a:ext cx="914400" cy="7620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sz="1600"/>
          </a:p>
        </p:txBody>
      </p:sp>
      <p:sp>
        <p:nvSpPr>
          <p:cNvPr id="222238" name="Text Box 30">
            <a:extLst>
              <a:ext uri="{FF2B5EF4-FFF2-40B4-BE49-F238E27FC236}">
                <a16:creationId xmlns:a16="http://schemas.microsoft.com/office/drawing/2014/main" id="{9E8412C4-0610-49ED-93A2-20231BB29384}"/>
              </a:ext>
            </a:extLst>
          </p:cNvPr>
          <p:cNvSpPr txBox="1">
            <a:spLocks noChangeArrowheads="1"/>
          </p:cNvSpPr>
          <p:nvPr/>
        </p:nvSpPr>
        <p:spPr bwMode="auto">
          <a:xfrm>
            <a:off x="7696200" y="4542096"/>
            <a:ext cx="12192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1400" dirty="0">
                <a:ea typeface="新細明體" panose="02020500000000000000" pitchFamily="18" charset="-120"/>
              </a:rPr>
              <a:t>20 Features</a:t>
            </a:r>
          </a:p>
        </p:txBody>
      </p:sp>
      <p:sp>
        <p:nvSpPr>
          <p:cNvPr id="222239" name="Text Box 31">
            <a:extLst>
              <a:ext uri="{FF2B5EF4-FFF2-40B4-BE49-F238E27FC236}">
                <a16:creationId xmlns:a16="http://schemas.microsoft.com/office/drawing/2014/main" id="{6C20D126-E4AA-4B55-8F51-BF78CDD3BBEC}"/>
              </a:ext>
            </a:extLst>
          </p:cNvPr>
          <p:cNvSpPr txBox="1">
            <a:spLocks noChangeArrowheads="1"/>
          </p:cNvSpPr>
          <p:nvPr/>
        </p:nvSpPr>
        <p:spPr bwMode="auto">
          <a:xfrm>
            <a:off x="7772400" y="5456496"/>
            <a:ext cx="1143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1600">
                <a:ea typeface="新細明體" panose="02020500000000000000" pitchFamily="18" charset="-120"/>
              </a:rPr>
              <a:t>Reject</a:t>
            </a:r>
          </a:p>
        </p:txBody>
      </p:sp>
      <p:sp>
        <p:nvSpPr>
          <p:cNvPr id="222240" name="Line 32">
            <a:extLst>
              <a:ext uri="{FF2B5EF4-FFF2-40B4-BE49-F238E27FC236}">
                <a16:creationId xmlns:a16="http://schemas.microsoft.com/office/drawing/2014/main" id="{2BF15BB6-1751-4CCD-A805-8E3307D90552}"/>
              </a:ext>
            </a:extLst>
          </p:cNvPr>
          <p:cNvSpPr>
            <a:spLocks noChangeShapeType="1"/>
          </p:cNvSpPr>
          <p:nvPr/>
        </p:nvSpPr>
        <p:spPr bwMode="auto">
          <a:xfrm>
            <a:off x="8305800" y="5227895"/>
            <a:ext cx="0" cy="30480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600"/>
          </a:p>
        </p:txBody>
      </p:sp>
      <p:sp>
        <p:nvSpPr>
          <p:cNvPr id="222241" name="Line 33">
            <a:extLst>
              <a:ext uri="{FF2B5EF4-FFF2-40B4-BE49-F238E27FC236}">
                <a16:creationId xmlns:a16="http://schemas.microsoft.com/office/drawing/2014/main" id="{4FDC0D74-05FF-4C20-8604-1EEA49416920}"/>
              </a:ext>
            </a:extLst>
          </p:cNvPr>
          <p:cNvSpPr>
            <a:spLocks noChangeShapeType="1"/>
          </p:cNvSpPr>
          <p:nvPr/>
        </p:nvSpPr>
        <p:spPr bwMode="auto">
          <a:xfrm>
            <a:off x="8763000" y="4846895"/>
            <a:ext cx="3048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600"/>
          </a:p>
        </p:txBody>
      </p:sp>
      <p:sp>
        <p:nvSpPr>
          <p:cNvPr id="222242" name="Text Box 34">
            <a:extLst>
              <a:ext uri="{FF2B5EF4-FFF2-40B4-BE49-F238E27FC236}">
                <a16:creationId xmlns:a16="http://schemas.microsoft.com/office/drawing/2014/main" id="{E5883B2E-DC20-495A-8A22-6329EF4CC3F7}"/>
              </a:ext>
            </a:extLst>
          </p:cNvPr>
          <p:cNvSpPr txBox="1">
            <a:spLocks noChangeArrowheads="1"/>
          </p:cNvSpPr>
          <p:nvPr/>
        </p:nvSpPr>
        <p:spPr bwMode="auto">
          <a:xfrm>
            <a:off x="8991600" y="461829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sz="1600">
                <a:ea typeface="新細明體" panose="02020500000000000000" pitchFamily="18" charset="-120"/>
              </a:rPr>
              <a:t>…</a:t>
            </a:r>
          </a:p>
        </p:txBody>
      </p:sp>
      <p:sp>
        <p:nvSpPr>
          <p:cNvPr id="222243" name="Line 35">
            <a:extLst>
              <a:ext uri="{FF2B5EF4-FFF2-40B4-BE49-F238E27FC236}">
                <a16:creationId xmlns:a16="http://schemas.microsoft.com/office/drawing/2014/main" id="{CC62D7CF-97AB-4560-BD5F-5B8BF1B129DC}"/>
              </a:ext>
            </a:extLst>
          </p:cNvPr>
          <p:cNvSpPr>
            <a:spLocks noChangeShapeType="1"/>
          </p:cNvSpPr>
          <p:nvPr/>
        </p:nvSpPr>
        <p:spPr bwMode="auto">
          <a:xfrm>
            <a:off x="9372600" y="4846895"/>
            <a:ext cx="3048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6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a:extLst>
              <a:ext uri="{FF2B5EF4-FFF2-40B4-BE49-F238E27FC236}">
                <a16:creationId xmlns:a16="http://schemas.microsoft.com/office/drawing/2014/main" id="{12557436-7133-4D5F-AD0A-CA3C765182AC}"/>
              </a:ext>
            </a:extLst>
          </p:cNvPr>
          <p:cNvSpPr>
            <a:spLocks noGrp="1" noChangeArrowheads="1"/>
          </p:cNvSpPr>
          <p:nvPr>
            <p:ph type="title"/>
          </p:nvPr>
        </p:nvSpPr>
        <p:spPr/>
        <p:txBody>
          <a:bodyPr/>
          <a:lstStyle/>
          <a:p>
            <a:r>
              <a:rPr lang="en-US" altLang="zh-TW"/>
              <a:t>Cascade improvements</a:t>
            </a:r>
          </a:p>
        </p:txBody>
      </p:sp>
      <p:sp>
        <p:nvSpPr>
          <p:cNvPr id="224259" name="Rectangle 3">
            <a:extLst>
              <a:ext uri="{FF2B5EF4-FFF2-40B4-BE49-F238E27FC236}">
                <a16:creationId xmlns:a16="http://schemas.microsoft.com/office/drawing/2014/main" id="{F79E5080-9250-4D1A-8671-668F161B2F3A}"/>
              </a:ext>
            </a:extLst>
          </p:cNvPr>
          <p:cNvSpPr>
            <a:spLocks noGrp="1" noChangeArrowheads="1"/>
          </p:cNvSpPr>
          <p:nvPr>
            <p:ph type="body" idx="1"/>
          </p:nvPr>
        </p:nvSpPr>
        <p:spPr>
          <a:xfrm>
            <a:off x="1104900" y="1600200"/>
            <a:ext cx="3771900" cy="4572000"/>
          </a:xfrm>
        </p:spPr>
        <p:txBody>
          <a:bodyPr/>
          <a:lstStyle/>
          <a:p>
            <a:r>
              <a:rPr lang="en-US" altLang="zh-TW" dirty="0"/>
              <a:t>The cascading features provide comparable accuracy, but ten times the speed.</a:t>
            </a:r>
          </a:p>
        </p:txBody>
      </p:sp>
      <p:pic>
        <p:nvPicPr>
          <p:cNvPr id="224260" name="Picture 4" descr="cascade">
            <a:extLst>
              <a:ext uri="{FF2B5EF4-FFF2-40B4-BE49-F238E27FC236}">
                <a16:creationId xmlns:a16="http://schemas.microsoft.com/office/drawing/2014/main" id="{7E59CD69-FFBA-484C-8395-498FAF8B1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620520"/>
            <a:ext cx="5419725" cy="4429125"/>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Benefits of ensemble learning</a:t>
            </a:r>
            <a:endParaRPr lang="en-US" dirty="0"/>
          </a:p>
        </p:txBody>
      </p:sp>
      <p:sp>
        <p:nvSpPr>
          <p:cNvPr id="3" name="Content Placeholder 2"/>
          <p:cNvSpPr>
            <a:spLocks noGrp="1"/>
          </p:cNvSpPr>
          <p:nvPr>
            <p:ph idx="1"/>
          </p:nvPr>
        </p:nvSpPr>
        <p:spPr/>
        <p:txBody>
          <a:bodyPr/>
          <a:lstStyle/>
          <a:p>
            <a:r>
              <a:rPr lang="en-US"/>
              <a:t>m classifiers in general, for r = probability of mistake for individual classifier:</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939476796"/>
              </p:ext>
            </p:extLst>
          </p:nvPr>
        </p:nvGraphicFramePr>
        <p:xfrm>
          <a:off x="3021013" y="3141663"/>
          <a:ext cx="5973762" cy="1401762"/>
        </p:xfrm>
        <a:graphic>
          <a:graphicData uri="http://schemas.openxmlformats.org/presentationml/2006/ole">
            <mc:AlternateContent xmlns:mc="http://schemas.openxmlformats.org/markup-compatibility/2006">
              <mc:Choice xmlns:v="urn:schemas-microsoft-com:vml" Requires="v">
                <p:oleObj spid="_x0000_s3074" name="Equation" r:id="rId3" imgW="2108200" imgH="495300" progId="Equation.3">
                  <p:embed/>
                </p:oleObj>
              </mc:Choice>
              <mc:Fallback>
                <p:oleObj name="Equation" r:id="rId3" imgW="2108200" imgH="495300" progId="Equation.3">
                  <p:embed/>
                  <p:pic>
                    <p:nvPicPr>
                      <p:cNvPr id="7" name="Object 6"/>
                      <p:cNvPicPr/>
                      <p:nvPr/>
                    </p:nvPicPr>
                    <p:blipFill>
                      <a:blip r:embed="rId4"/>
                      <a:stretch>
                        <a:fillRect/>
                      </a:stretch>
                    </p:blipFill>
                    <p:spPr>
                      <a:xfrm>
                        <a:off x="3021013" y="3141663"/>
                        <a:ext cx="5973762" cy="1401762"/>
                      </a:xfrm>
                      <a:prstGeom prst="rect">
                        <a:avLst/>
                      </a:prstGeom>
                    </p:spPr>
                  </p:pic>
                </p:oleObj>
              </mc:Fallback>
            </mc:AlternateContent>
          </a:graphicData>
        </a:graphic>
      </p:graphicFrame>
      <p:sp>
        <p:nvSpPr>
          <p:cNvPr id="8" name="TextBox 7"/>
          <p:cNvSpPr txBox="1"/>
          <p:nvPr/>
        </p:nvSpPr>
        <p:spPr>
          <a:xfrm>
            <a:off x="3962400" y="5181601"/>
            <a:ext cx="4800600" cy="830997"/>
          </a:xfrm>
          <a:prstGeom prst="rect">
            <a:avLst/>
          </a:prstGeom>
          <a:noFill/>
        </p:spPr>
        <p:txBody>
          <a:bodyPr wrap="square" rtlCol="0">
            <a:spAutoFit/>
          </a:bodyPr>
          <a:lstStyle/>
          <a:p>
            <a:r>
              <a:rPr lang="en-US" sz="2400" dirty="0">
                <a:solidFill>
                  <a:srgbClr val="FF6600"/>
                </a:solidFill>
                <a:latin typeface="Arial" panose="020B0604020202020204" pitchFamily="34" charset="0"/>
              </a:rPr>
              <a:t>(cumulative probability distribution for the binomial distribution)</a:t>
            </a:r>
          </a:p>
        </p:txBody>
      </p:sp>
    </p:spTree>
    <p:extLst>
      <p:ext uri="{BB962C8B-B14F-4D97-AF65-F5344CB8AC3E}">
        <p14:creationId xmlns:p14="http://schemas.microsoft.com/office/powerpoint/2010/main" val="92561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a:extLst>
              <a:ext uri="{FF2B5EF4-FFF2-40B4-BE49-F238E27FC236}">
                <a16:creationId xmlns:a16="http://schemas.microsoft.com/office/drawing/2014/main" id="{2BB023D4-063C-49AA-BFF6-5E0F4ABE8191}"/>
              </a:ext>
            </a:extLst>
          </p:cNvPr>
          <p:cNvSpPr>
            <a:spLocks noGrp="1" noChangeArrowheads="1"/>
          </p:cNvSpPr>
          <p:nvPr>
            <p:ph type="title"/>
          </p:nvPr>
        </p:nvSpPr>
        <p:spPr/>
        <p:txBody>
          <a:bodyPr/>
          <a:lstStyle/>
          <a:p>
            <a:r>
              <a:rPr lang="en-US" altLang="zh-TW"/>
              <a:t>Results</a:t>
            </a:r>
          </a:p>
        </p:txBody>
      </p:sp>
      <p:sp>
        <p:nvSpPr>
          <p:cNvPr id="225283" name="Rectangle 3">
            <a:extLst>
              <a:ext uri="{FF2B5EF4-FFF2-40B4-BE49-F238E27FC236}">
                <a16:creationId xmlns:a16="http://schemas.microsoft.com/office/drawing/2014/main" id="{93C16552-722D-4254-9F63-19DCC54DDD8E}"/>
              </a:ext>
            </a:extLst>
          </p:cNvPr>
          <p:cNvSpPr>
            <a:spLocks noGrp="1" noChangeArrowheads="1"/>
          </p:cNvSpPr>
          <p:nvPr>
            <p:ph type="body" idx="1"/>
          </p:nvPr>
        </p:nvSpPr>
        <p:spPr/>
        <p:txBody>
          <a:bodyPr/>
          <a:lstStyle/>
          <a:p>
            <a:r>
              <a:rPr lang="en-US" altLang="zh-TW"/>
              <a:t>Good accuracy with very fast evaluation.</a:t>
            </a:r>
          </a:p>
          <a:p>
            <a:endParaRPr lang="en-US" altLang="zh-TW"/>
          </a:p>
          <a:p>
            <a:r>
              <a:rPr lang="en-US" altLang="zh-TW"/>
              <a:t>0.067 Seconds per image.</a:t>
            </a:r>
          </a:p>
          <a:p>
            <a:r>
              <a:rPr lang="en-US" altLang="zh-TW"/>
              <a:t>An average of 8 out of 4297 features evaluated.</a:t>
            </a:r>
          </a:p>
        </p:txBody>
      </p:sp>
      <p:pic>
        <p:nvPicPr>
          <p:cNvPr id="225284" name="Picture 4" descr="results">
            <a:extLst>
              <a:ext uri="{FF2B5EF4-FFF2-40B4-BE49-F238E27FC236}">
                <a16:creationId xmlns:a16="http://schemas.microsoft.com/office/drawing/2014/main" id="{58B5849A-4547-4EF4-9163-ABF846DC92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341" y="3837940"/>
            <a:ext cx="8305800" cy="2324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a:extLst>
              <a:ext uri="{FF2B5EF4-FFF2-40B4-BE49-F238E27FC236}">
                <a16:creationId xmlns:a16="http://schemas.microsoft.com/office/drawing/2014/main" id="{A76803F9-70E0-41CD-9EF8-AB57B75531C1}"/>
              </a:ext>
            </a:extLst>
          </p:cNvPr>
          <p:cNvSpPr>
            <a:spLocks noGrp="1" noChangeArrowheads="1"/>
          </p:cNvSpPr>
          <p:nvPr>
            <p:ph type="title"/>
          </p:nvPr>
        </p:nvSpPr>
        <p:spPr/>
        <p:txBody>
          <a:bodyPr/>
          <a:lstStyle/>
          <a:p>
            <a:r>
              <a:rPr lang="en-US" altLang="zh-TW"/>
              <a:t>Detection examples</a:t>
            </a:r>
          </a:p>
        </p:txBody>
      </p:sp>
      <p:sp>
        <p:nvSpPr>
          <p:cNvPr id="4" name="內容版面配置區 3">
            <a:extLst>
              <a:ext uri="{FF2B5EF4-FFF2-40B4-BE49-F238E27FC236}">
                <a16:creationId xmlns:a16="http://schemas.microsoft.com/office/drawing/2014/main" id="{A4D663B0-2F5D-4D20-8249-17BDE05B2E20}"/>
              </a:ext>
            </a:extLst>
          </p:cNvPr>
          <p:cNvSpPr>
            <a:spLocks noGrp="1"/>
          </p:cNvSpPr>
          <p:nvPr>
            <p:ph idx="1"/>
          </p:nvPr>
        </p:nvSpPr>
        <p:spPr/>
        <p:txBody>
          <a:bodyPr/>
          <a:lstStyle/>
          <a:p>
            <a:endParaRPr lang="zh-TW" altLang="en-US"/>
          </a:p>
        </p:txBody>
      </p:sp>
      <p:pic>
        <p:nvPicPr>
          <p:cNvPr id="235524" name="Picture 4">
            <a:extLst>
              <a:ext uri="{FF2B5EF4-FFF2-40B4-BE49-F238E27FC236}">
                <a16:creationId xmlns:a16="http://schemas.microsoft.com/office/drawing/2014/main" id="{39BE272B-E8BE-4141-8F44-46533A7FE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1" y="1295400"/>
            <a:ext cx="5351463"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a:t>
            </a:r>
            <a:r>
              <a:rPr lang="en-US" dirty="0" err="1"/>
              <a:t>vs</a:t>
            </a:r>
            <a:r>
              <a:rPr lang="en-US" dirty="0"/>
              <a:t> Boosting</a:t>
            </a:r>
          </a:p>
        </p:txBody>
      </p:sp>
      <p:pic>
        <p:nvPicPr>
          <p:cNvPr id="4" name="Picture 3"/>
          <p:cNvPicPr>
            <a:picLocks noChangeAspect="1"/>
          </p:cNvPicPr>
          <p:nvPr/>
        </p:nvPicPr>
        <p:blipFill>
          <a:blip r:embed="rId2"/>
          <a:stretch>
            <a:fillRect/>
          </a:stretch>
        </p:blipFill>
        <p:spPr>
          <a:xfrm>
            <a:off x="2222500" y="1612900"/>
            <a:ext cx="7734300" cy="3619500"/>
          </a:xfrm>
          <a:prstGeom prst="rect">
            <a:avLst/>
          </a:prstGeom>
        </p:spPr>
      </p:pic>
      <p:sp>
        <p:nvSpPr>
          <p:cNvPr id="5" name="TextBox 4"/>
          <p:cNvSpPr txBox="1"/>
          <p:nvPr/>
        </p:nvSpPr>
        <p:spPr>
          <a:xfrm>
            <a:off x="4267201" y="6008132"/>
            <a:ext cx="3535968" cy="369332"/>
          </a:xfrm>
          <a:prstGeom prst="rect">
            <a:avLst/>
          </a:prstGeom>
          <a:noFill/>
        </p:spPr>
        <p:txBody>
          <a:bodyPr wrap="none" rtlCol="0">
            <a:spAutoFit/>
          </a:bodyPr>
          <a:lstStyle/>
          <a:p>
            <a:r>
              <a:rPr lang="en-US" dirty="0">
                <a:latin typeface="Arial" panose="020B0604020202020204" pitchFamily="34" charset="0"/>
                <a:hlinkClick r:id="rId3"/>
              </a:rPr>
              <a:t>http://arxiv.org/pdf/1106.0257.pdf</a:t>
            </a:r>
            <a:endParaRPr lang="en-US" dirty="0">
              <a:latin typeface="Arial" panose="020B0604020202020204" pitchFamily="34" charset="0"/>
            </a:endParaRPr>
          </a:p>
        </p:txBody>
      </p:sp>
    </p:spTree>
    <p:extLst>
      <p:ext uri="{BB962C8B-B14F-4D97-AF65-F5344CB8AC3E}">
        <p14:creationId xmlns:p14="http://schemas.microsoft.com/office/powerpoint/2010/main" val="357691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ext Box 2"/>
          <p:cNvSpPr txBox="1">
            <a:spLocks noChangeArrowheads="1"/>
          </p:cNvSpPr>
          <p:nvPr/>
        </p:nvSpPr>
        <p:spPr bwMode="auto">
          <a:xfrm>
            <a:off x="2133601" y="152400"/>
            <a:ext cx="332304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en-US" sz="2000" dirty="0"/>
              <a:t>Boosting Neural Networks</a:t>
            </a:r>
          </a:p>
        </p:txBody>
      </p:sp>
      <p:pic>
        <p:nvPicPr>
          <p:cNvPr id="110594" name="Picture 3" descr="pres_pic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0" y="685800"/>
            <a:ext cx="5715000" cy="6121400"/>
          </a:xfrm>
          <a:noFill/>
        </p:spPr>
      </p:pic>
      <p:sp>
        <p:nvSpPr>
          <p:cNvPr id="110595" name="Text Box 4"/>
          <p:cNvSpPr txBox="1">
            <a:spLocks noChangeArrowheads="1"/>
          </p:cNvSpPr>
          <p:nvPr/>
        </p:nvSpPr>
        <p:spPr bwMode="auto">
          <a:xfrm>
            <a:off x="6916274" y="2741474"/>
            <a:ext cx="2532527" cy="1754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en-US" sz="1800" dirty="0">
                <a:solidFill>
                  <a:srgbClr val="0000FF"/>
                </a:solidFill>
                <a:latin typeface="Arial" charset="0"/>
              </a:rPr>
              <a:t>Ada-Boosting</a:t>
            </a:r>
          </a:p>
          <a:p>
            <a:pPr eaLnBrk="1" hangingPunct="1"/>
            <a:r>
              <a:rPr lang="en-US" sz="1800" dirty="0">
                <a:solidFill>
                  <a:srgbClr val="0000FF"/>
                </a:solidFill>
                <a:latin typeface="Arial" charset="0"/>
              </a:rPr>
              <a:t>Arcing</a:t>
            </a:r>
          </a:p>
          <a:p>
            <a:pPr eaLnBrk="1" hangingPunct="1"/>
            <a:r>
              <a:rPr lang="en-US" sz="1800" dirty="0">
                <a:solidFill>
                  <a:srgbClr val="0000FF"/>
                </a:solidFill>
                <a:latin typeface="Arial" charset="0"/>
              </a:rPr>
              <a:t>Bagging</a:t>
            </a:r>
          </a:p>
          <a:p>
            <a:pPr eaLnBrk="1" hangingPunct="1">
              <a:buFontTx/>
              <a:buChar char="•"/>
            </a:pPr>
            <a:endParaRPr lang="en-US" sz="1800" dirty="0">
              <a:solidFill>
                <a:srgbClr val="0000FF"/>
              </a:solidFill>
              <a:latin typeface="Arial" charset="0"/>
            </a:endParaRPr>
          </a:p>
          <a:p>
            <a:pPr eaLnBrk="1" hangingPunct="1"/>
            <a:r>
              <a:rPr lang="en-US" sz="1800" dirty="0">
                <a:solidFill>
                  <a:srgbClr val="0000FF"/>
                </a:solidFill>
                <a:latin typeface="Arial" charset="0"/>
              </a:rPr>
              <a:t>White bar represents 1</a:t>
            </a:r>
          </a:p>
          <a:p>
            <a:pPr eaLnBrk="1" hangingPunct="1"/>
            <a:r>
              <a:rPr lang="en-US" sz="1800" dirty="0">
                <a:solidFill>
                  <a:srgbClr val="0000FF"/>
                </a:solidFill>
                <a:latin typeface="Arial" charset="0"/>
              </a:rPr>
              <a:t>standard deviation</a:t>
            </a:r>
          </a:p>
        </p:txBody>
      </p:sp>
      <p:sp>
        <p:nvSpPr>
          <p:cNvPr id="110596" name="Text Box 5"/>
          <p:cNvSpPr txBox="1">
            <a:spLocks noChangeArrowheads="1"/>
          </p:cNvSpPr>
          <p:nvPr/>
        </p:nvSpPr>
        <p:spPr bwMode="auto">
          <a:xfrm>
            <a:off x="6858000" y="1714143"/>
            <a:ext cx="35052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spcBef>
                <a:spcPct val="50000"/>
              </a:spcBef>
            </a:pPr>
            <a:r>
              <a:rPr lang="en-US" sz="1800" dirty="0">
                <a:solidFill>
                  <a:srgbClr val="0000FF"/>
                </a:solidFill>
                <a:latin typeface="Arial"/>
                <a:cs typeface="Arial"/>
              </a:rPr>
              <a:t>Change in error rate over standard classifier </a:t>
            </a:r>
          </a:p>
        </p:txBody>
      </p:sp>
    </p:spTree>
    <p:extLst>
      <p:ext uri="{BB962C8B-B14F-4D97-AF65-F5344CB8AC3E}">
        <p14:creationId xmlns:p14="http://schemas.microsoft.com/office/powerpoint/2010/main" val="276872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Picture 2" descr="pres_pic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0" y="838200"/>
            <a:ext cx="4648200" cy="5773738"/>
          </a:xfrm>
          <a:noFill/>
        </p:spPr>
      </p:pic>
      <p:sp>
        <p:nvSpPr>
          <p:cNvPr id="112642" name="Text Box 3"/>
          <p:cNvSpPr txBox="1">
            <a:spLocks noChangeArrowheads="1"/>
          </p:cNvSpPr>
          <p:nvPr/>
        </p:nvSpPr>
        <p:spPr bwMode="auto">
          <a:xfrm>
            <a:off x="1905000" y="385763"/>
            <a:ext cx="276879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en-US" sz="1800" dirty="0"/>
              <a:t>Boosting Decision Trees</a:t>
            </a:r>
          </a:p>
        </p:txBody>
      </p:sp>
    </p:spTree>
    <p:extLst>
      <p:ext uri="{BB962C8B-B14F-4D97-AF65-F5344CB8AC3E}">
        <p14:creationId xmlns:p14="http://schemas.microsoft.com/office/powerpoint/2010/main" val="75443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Given enough classifiers…</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2232793007"/>
              </p:ext>
            </p:extLst>
          </p:nvPr>
        </p:nvGraphicFramePr>
        <p:xfrm>
          <a:off x="2667000" y="2286000"/>
          <a:ext cx="7197820" cy="40386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5581885" y="6324601"/>
            <a:ext cx="1069373" cy="461665"/>
          </a:xfrm>
          <a:prstGeom prst="rect">
            <a:avLst/>
          </a:prstGeom>
          <a:noFill/>
        </p:spPr>
        <p:txBody>
          <a:bodyPr wrap="none" rtlCol="0">
            <a:spAutoFit/>
          </a:bodyPr>
          <a:lstStyle/>
          <a:p>
            <a:r>
              <a:rPr lang="en-US" sz="2400" dirty="0">
                <a:solidFill>
                  <a:srgbClr val="0000FF"/>
                </a:solidFill>
                <a:latin typeface="Arial" panose="020B0604020202020204" pitchFamily="34" charset="0"/>
              </a:rPr>
              <a:t>r = 0.4</a:t>
            </a:r>
          </a:p>
        </p:txBody>
      </p:sp>
      <p:graphicFrame>
        <p:nvGraphicFramePr>
          <p:cNvPr id="6" name="Object 5"/>
          <p:cNvGraphicFramePr>
            <a:graphicFrameLocks noChangeAspect="1"/>
          </p:cNvGraphicFramePr>
          <p:nvPr>
            <p:extLst>
              <p:ext uri="{D42A27DB-BD31-4B8C-83A1-F6EECF244321}">
                <p14:modId xmlns:p14="http://schemas.microsoft.com/office/powerpoint/2010/main" val="1595679644"/>
              </p:ext>
            </p:extLst>
          </p:nvPr>
        </p:nvGraphicFramePr>
        <p:xfrm>
          <a:off x="4070350" y="1503363"/>
          <a:ext cx="3670300" cy="862012"/>
        </p:xfrm>
        <a:graphic>
          <a:graphicData uri="http://schemas.openxmlformats.org/presentationml/2006/ole">
            <mc:AlternateContent xmlns:mc="http://schemas.openxmlformats.org/markup-compatibility/2006">
              <mc:Choice xmlns:v="urn:schemas-microsoft-com:vml" Requires="v">
                <p:oleObj spid="_x0000_s4098" name="Equation" r:id="rId4" imgW="2108200" imgH="495300" progId="Equation.3">
                  <p:embed/>
                </p:oleObj>
              </mc:Choice>
              <mc:Fallback>
                <p:oleObj name="Equation" r:id="rId4" imgW="2108200" imgH="495300" progId="Equation.3">
                  <p:embed/>
                  <p:pic>
                    <p:nvPicPr>
                      <p:cNvPr id="6" name="Object 5"/>
                      <p:cNvPicPr/>
                      <p:nvPr/>
                    </p:nvPicPr>
                    <p:blipFill>
                      <a:blip r:embed="rId5"/>
                      <a:stretch>
                        <a:fillRect/>
                      </a:stretch>
                    </p:blipFill>
                    <p:spPr>
                      <a:xfrm>
                        <a:off x="4070350" y="1503363"/>
                        <a:ext cx="3670300" cy="862012"/>
                      </a:xfrm>
                      <a:prstGeom prst="rect">
                        <a:avLst/>
                      </a:prstGeom>
                    </p:spPr>
                  </p:pic>
                </p:oleObj>
              </mc:Fallback>
            </mc:AlternateContent>
          </a:graphicData>
        </a:graphic>
      </p:graphicFrame>
    </p:spTree>
    <p:extLst>
      <p:ext uri="{BB962C8B-B14F-4D97-AF65-F5344CB8AC3E}">
        <p14:creationId xmlns:p14="http://schemas.microsoft.com/office/powerpoint/2010/main" val="240556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Obtaining independent classifiers</a:t>
            </a:r>
            <a:endParaRPr lang="en-US" dirty="0"/>
          </a:p>
        </p:txBody>
      </p:sp>
      <p:sp>
        <p:nvSpPr>
          <p:cNvPr id="27" name="TextBox 26"/>
          <p:cNvSpPr txBox="1"/>
          <p:nvPr/>
        </p:nvSpPr>
        <p:spPr>
          <a:xfrm>
            <a:off x="2514601" y="5892147"/>
            <a:ext cx="7162538" cy="523220"/>
          </a:xfrm>
          <a:prstGeom prst="rect">
            <a:avLst/>
          </a:prstGeom>
          <a:noFill/>
        </p:spPr>
        <p:txBody>
          <a:bodyPr wrap="none" rtlCol="0">
            <a:spAutoFit/>
          </a:bodyPr>
          <a:lstStyle/>
          <a:p>
            <a:r>
              <a:rPr lang="en-US" sz="2800" dirty="0">
                <a:solidFill>
                  <a:srgbClr val="FF0000"/>
                </a:solidFill>
                <a:latin typeface="Arial" panose="020B0604020202020204" pitchFamily="34" charset="0"/>
              </a:rPr>
              <a:t>Where to we get</a:t>
            </a:r>
            <a:r>
              <a:rPr lang="en-US" sz="2800" i="1" dirty="0">
                <a:solidFill>
                  <a:srgbClr val="FF0000"/>
                </a:solidFill>
                <a:latin typeface="Arial" panose="020B0604020202020204" pitchFamily="34" charset="0"/>
              </a:rPr>
              <a:t> m </a:t>
            </a:r>
            <a:r>
              <a:rPr lang="en-US" sz="2800" dirty="0">
                <a:solidFill>
                  <a:srgbClr val="FF0000"/>
                </a:solidFill>
                <a:latin typeface="Arial" panose="020B0604020202020204" pitchFamily="34" charset="0"/>
              </a:rPr>
              <a:t>independent classifiers?</a:t>
            </a:r>
          </a:p>
        </p:txBody>
      </p:sp>
      <p:sp>
        <p:nvSpPr>
          <p:cNvPr id="49" name="Rectangle 48"/>
          <p:cNvSpPr/>
          <p:nvPr/>
        </p:nvSpPr>
        <p:spPr>
          <a:xfrm>
            <a:off x="3810001" y="1600200"/>
            <a:ext cx="4086631" cy="3581400"/>
          </a:xfrm>
          <a:prstGeom prst="rect">
            <a:avLst/>
          </a:prstGeom>
          <a:solidFill>
            <a:srgbClr val="FF0000">
              <a:alpha val="26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panose="020B0604020202020204" pitchFamily="34" charset="0"/>
            </a:endParaRPr>
          </a:p>
        </p:txBody>
      </p:sp>
      <p:sp>
        <p:nvSpPr>
          <p:cNvPr id="50" name="Rectangle 49"/>
          <p:cNvSpPr/>
          <p:nvPr/>
        </p:nvSpPr>
        <p:spPr>
          <a:xfrm>
            <a:off x="1687107" y="2781194"/>
            <a:ext cx="1476980" cy="1232785"/>
          </a:xfrm>
          <a:prstGeom prst="rect">
            <a:avLst/>
          </a:prstGeom>
          <a:solidFill>
            <a:srgbClr val="FFFF00"/>
          </a:solid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panose="020B0604020202020204" pitchFamily="34" charset="0"/>
            </a:endParaRPr>
          </a:p>
        </p:txBody>
      </p:sp>
      <p:sp>
        <p:nvSpPr>
          <p:cNvPr id="51" name="TextBox 50"/>
          <p:cNvSpPr txBox="1"/>
          <p:nvPr/>
        </p:nvSpPr>
        <p:spPr>
          <a:xfrm>
            <a:off x="1676401" y="2921659"/>
            <a:ext cx="1487687" cy="830997"/>
          </a:xfrm>
          <a:prstGeom prst="rect">
            <a:avLst/>
          </a:prstGeom>
          <a:noFill/>
        </p:spPr>
        <p:txBody>
          <a:bodyPr wrap="square" rtlCol="0">
            <a:spAutoFit/>
          </a:bodyPr>
          <a:lstStyle/>
          <a:p>
            <a:pPr algn="ctr"/>
            <a:r>
              <a:rPr lang="en-US" sz="2400" dirty="0">
                <a:latin typeface="Arial" panose="020B0604020202020204" pitchFamily="34" charset="0"/>
              </a:rPr>
              <a:t>Training</a:t>
            </a:r>
          </a:p>
          <a:p>
            <a:pPr algn="ctr"/>
            <a:r>
              <a:rPr lang="en-US" sz="2400" dirty="0">
                <a:latin typeface="Arial" panose="020B0604020202020204" pitchFamily="34" charset="0"/>
              </a:rPr>
              <a:t>Data</a:t>
            </a:r>
          </a:p>
        </p:txBody>
      </p:sp>
      <p:grpSp>
        <p:nvGrpSpPr>
          <p:cNvPr id="52" name="Group 37"/>
          <p:cNvGrpSpPr/>
          <p:nvPr/>
        </p:nvGrpSpPr>
        <p:grpSpPr>
          <a:xfrm>
            <a:off x="6516722" y="1752600"/>
            <a:ext cx="1005403" cy="551708"/>
            <a:chOff x="7391399" y="3505200"/>
            <a:chExt cx="1375776" cy="1371600"/>
          </a:xfrm>
          <a:effectLst/>
        </p:grpSpPr>
        <p:sp>
          <p:nvSpPr>
            <p:cNvPr id="53" name="Rounded Rectangle 52"/>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54" name="TextBox 53"/>
            <p:cNvSpPr txBox="1"/>
            <p:nvPr/>
          </p:nvSpPr>
          <p:spPr>
            <a:xfrm>
              <a:off x="7391399" y="3653754"/>
              <a:ext cx="1375776" cy="918195"/>
            </a:xfrm>
            <a:prstGeom prst="rect">
              <a:avLst/>
            </a:prstGeom>
            <a:noFill/>
          </p:spPr>
          <p:txBody>
            <a:bodyPr wrap="none" rtlCol="0">
              <a:spAutoFit/>
            </a:bodyPr>
            <a:lstStyle/>
            <a:p>
              <a:r>
                <a:rPr lang="en-US" dirty="0">
                  <a:latin typeface="Arial" panose="020B0604020202020204" pitchFamily="34" charset="0"/>
                </a:rPr>
                <a:t>model 1</a:t>
              </a:r>
            </a:p>
          </p:txBody>
        </p:sp>
      </p:grpSp>
      <p:sp>
        <p:nvSpPr>
          <p:cNvPr id="55" name="TextBox 54"/>
          <p:cNvSpPr txBox="1"/>
          <p:nvPr/>
        </p:nvSpPr>
        <p:spPr>
          <a:xfrm>
            <a:off x="4109959" y="1827998"/>
            <a:ext cx="1377300" cy="369332"/>
          </a:xfrm>
          <a:prstGeom prst="rect">
            <a:avLst/>
          </a:prstGeom>
          <a:solidFill>
            <a:schemeClr val="accent2">
              <a:lumMod val="40000"/>
              <a:lumOff val="60000"/>
            </a:schemeClr>
          </a:solidFill>
          <a:ln>
            <a:solidFill>
              <a:srgbClr val="FF6600"/>
            </a:solidFill>
          </a:ln>
        </p:spPr>
        <p:txBody>
          <a:bodyPr wrap="none" rtlCol="0">
            <a:spAutoFit/>
          </a:bodyPr>
          <a:lstStyle/>
          <a:p>
            <a:r>
              <a:rPr lang="en-US" dirty="0">
                <a:latin typeface="Arial" panose="020B0604020202020204" pitchFamily="34" charset="0"/>
              </a:rPr>
              <a:t>learning </a:t>
            </a:r>
            <a:r>
              <a:rPr lang="en-US" dirty="0" err="1">
                <a:latin typeface="Arial" panose="020B0604020202020204" pitchFamily="34" charset="0"/>
              </a:rPr>
              <a:t>alg</a:t>
            </a:r>
            <a:endParaRPr lang="en-US" dirty="0">
              <a:latin typeface="Arial" panose="020B0604020202020204" pitchFamily="34" charset="0"/>
            </a:endParaRPr>
          </a:p>
        </p:txBody>
      </p:sp>
      <p:sp>
        <p:nvSpPr>
          <p:cNvPr id="56" name="TextBox 55"/>
          <p:cNvSpPr txBox="1"/>
          <p:nvPr/>
        </p:nvSpPr>
        <p:spPr>
          <a:xfrm>
            <a:off x="4064256" y="2581138"/>
            <a:ext cx="1377300" cy="369332"/>
          </a:xfrm>
          <a:prstGeom prst="rect">
            <a:avLst/>
          </a:prstGeom>
          <a:solidFill>
            <a:schemeClr val="accent2">
              <a:lumMod val="40000"/>
              <a:lumOff val="60000"/>
            </a:schemeClr>
          </a:solidFill>
          <a:ln>
            <a:solidFill>
              <a:srgbClr val="FF6600"/>
            </a:solidFill>
          </a:ln>
        </p:spPr>
        <p:txBody>
          <a:bodyPr wrap="none" rtlCol="0">
            <a:spAutoFit/>
          </a:bodyPr>
          <a:lstStyle/>
          <a:p>
            <a:r>
              <a:rPr lang="en-US" dirty="0">
                <a:latin typeface="Arial" panose="020B0604020202020204" pitchFamily="34" charset="0"/>
              </a:rPr>
              <a:t>learning </a:t>
            </a:r>
            <a:r>
              <a:rPr lang="en-US" dirty="0" err="1">
                <a:latin typeface="Arial" panose="020B0604020202020204" pitchFamily="34" charset="0"/>
              </a:rPr>
              <a:t>alg</a:t>
            </a:r>
            <a:endParaRPr lang="en-US" dirty="0">
              <a:latin typeface="Arial" panose="020B0604020202020204" pitchFamily="34" charset="0"/>
            </a:endParaRPr>
          </a:p>
        </p:txBody>
      </p:sp>
      <p:sp>
        <p:nvSpPr>
          <p:cNvPr id="57" name="TextBox 56"/>
          <p:cNvSpPr txBox="1"/>
          <p:nvPr/>
        </p:nvSpPr>
        <p:spPr>
          <a:xfrm rot="5400000">
            <a:off x="5621636" y="3301849"/>
            <a:ext cx="595035" cy="584775"/>
          </a:xfrm>
          <a:prstGeom prst="rect">
            <a:avLst/>
          </a:prstGeom>
          <a:noFill/>
        </p:spPr>
        <p:txBody>
          <a:bodyPr wrap="none" rtlCol="0">
            <a:spAutoFit/>
          </a:bodyPr>
          <a:lstStyle/>
          <a:p>
            <a:r>
              <a:rPr lang="en-US" sz="3200" dirty="0">
                <a:latin typeface="Arial" panose="020B0604020202020204" pitchFamily="34" charset="0"/>
              </a:rPr>
              <a:t>…</a:t>
            </a:r>
          </a:p>
        </p:txBody>
      </p:sp>
      <p:cxnSp>
        <p:nvCxnSpPr>
          <p:cNvPr id="58" name="Straight Arrow Connector 57"/>
          <p:cNvCxnSpPr/>
          <p:nvPr/>
        </p:nvCxnSpPr>
        <p:spPr>
          <a:xfrm flipV="1">
            <a:off x="3164088" y="2170217"/>
            <a:ext cx="868431" cy="98518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3164088" y="2781193"/>
            <a:ext cx="868431" cy="69264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3164088" y="3875765"/>
            <a:ext cx="868431" cy="65123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55" idx="3"/>
            <a:endCxn id="53" idx="1"/>
          </p:cNvCxnSpPr>
          <p:nvPr/>
        </p:nvCxnSpPr>
        <p:spPr>
          <a:xfrm>
            <a:off x="5487259" y="2012664"/>
            <a:ext cx="1029464" cy="1579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nvGrpSpPr>
          <p:cNvPr id="62" name="Group 37"/>
          <p:cNvGrpSpPr/>
          <p:nvPr/>
        </p:nvGrpSpPr>
        <p:grpSpPr>
          <a:xfrm>
            <a:off x="6510463" y="2469601"/>
            <a:ext cx="1005403" cy="551708"/>
            <a:chOff x="7391399" y="3505200"/>
            <a:chExt cx="1375776" cy="1371600"/>
          </a:xfrm>
          <a:effectLst/>
        </p:grpSpPr>
        <p:sp>
          <p:nvSpPr>
            <p:cNvPr id="63" name="Rounded Rectangle 62"/>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64" name="TextBox 63"/>
            <p:cNvSpPr txBox="1"/>
            <p:nvPr/>
          </p:nvSpPr>
          <p:spPr>
            <a:xfrm>
              <a:off x="7391399" y="3653754"/>
              <a:ext cx="1375776" cy="918195"/>
            </a:xfrm>
            <a:prstGeom prst="rect">
              <a:avLst/>
            </a:prstGeom>
            <a:noFill/>
          </p:spPr>
          <p:txBody>
            <a:bodyPr wrap="none" rtlCol="0">
              <a:spAutoFit/>
            </a:bodyPr>
            <a:lstStyle/>
            <a:p>
              <a:r>
                <a:rPr lang="en-US" dirty="0">
                  <a:latin typeface="Arial" panose="020B0604020202020204" pitchFamily="34" charset="0"/>
                </a:rPr>
                <a:t>model 2</a:t>
              </a:r>
            </a:p>
          </p:txBody>
        </p:sp>
      </p:grpSp>
      <p:cxnSp>
        <p:nvCxnSpPr>
          <p:cNvPr id="65" name="Straight Arrow Connector 64"/>
          <p:cNvCxnSpPr/>
          <p:nvPr/>
        </p:nvCxnSpPr>
        <p:spPr>
          <a:xfrm>
            <a:off x="5749598" y="2799012"/>
            <a:ext cx="760863" cy="40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4117162" y="4226337"/>
            <a:ext cx="1377300" cy="369332"/>
          </a:xfrm>
          <a:prstGeom prst="rect">
            <a:avLst/>
          </a:prstGeom>
          <a:solidFill>
            <a:schemeClr val="accent2">
              <a:lumMod val="40000"/>
              <a:lumOff val="60000"/>
            </a:schemeClr>
          </a:solidFill>
          <a:ln>
            <a:solidFill>
              <a:srgbClr val="FF6600"/>
            </a:solidFill>
          </a:ln>
        </p:spPr>
        <p:txBody>
          <a:bodyPr wrap="none" rtlCol="0">
            <a:spAutoFit/>
          </a:bodyPr>
          <a:lstStyle/>
          <a:p>
            <a:r>
              <a:rPr lang="en-US" dirty="0">
                <a:latin typeface="Arial" panose="020B0604020202020204" pitchFamily="34" charset="0"/>
              </a:rPr>
              <a:t>learning </a:t>
            </a:r>
            <a:r>
              <a:rPr lang="en-US" dirty="0" err="1">
                <a:latin typeface="Arial" panose="020B0604020202020204" pitchFamily="34" charset="0"/>
              </a:rPr>
              <a:t>alg</a:t>
            </a:r>
            <a:endParaRPr lang="en-US" dirty="0">
              <a:latin typeface="Arial" panose="020B0604020202020204" pitchFamily="34" charset="0"/>
            </a:endParaRPr>
          </a:p>
        </p:txBody>
      </p:sp>
      <p:grpSp>
        <p:nvGrpSpPr>
          <p:cNvPr id="67" name="Group 66"/>
          <p:cNvGrpSpPr/>
          <p:nvPr/>
        </p:nvGrpSpPr>
        <p:grpSpPr>
          <a:xfrm>
            <a:off x="6563371" y="4114800"/>
            <a:ext cx="1069524" cy="551708"/>
            <a:chOff x="7391399" y="3505200"/>
            <a:chExt cx="1463517" cy="1371600"/>
          </a:xfrm>
          <a:effectLst/>
        </p:grpSpPr>
        <p:sp>
          <p:nvSpPr>
            <p:cNvPr id="68" name="Rounded Rectangle 67"/>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69" name="TextBox 68"/>
            <p:cNvSpPr txBox="1"/>
            <p:nvPr/>
          </p:nvSpPr>
          <p:spPr>
            <a:xfrm>
              <a:off x="7391399" y="3653754"/>
              <a:ext cx="1463517" cy="918195"/>
            </a:xfrm>
            <a:prstGeom prst="rect">
              <a:avLst/>
            </a:prstGeom>
            <a:noFill/>
          </p:spPr>
          <p:txBody>
            <a:bodyPr wrap="none" rtlCol="0">
              <a:spAutoFit/>
            </a:bodyPr>
            <a:lstStyle/>
            <a:p>
              <a:r>
                <a:rPr lang="en-US" dirty="0">
                  <a:latin typeface="Arial" panose="020B0604020202020204" pitchFamily="34" charset="0"/>
                </a:rPr>
                <a:t>model m</a:t>
              </a:r>
            </a:p>
          </p:txBody>
        </p:sp>
      </p:grpSp>
      <p:cxnSp>
        <p:nvCxnSpPr>
          <p:cNvPr id="70" name="Straight Arrow Connector 69"/>
          <p:cNvCxnSpPr/>
          <p:nvPr/>
        </p:nvCxnSpPr>
        <p:spPr>
          <a:xfrm>
            <a:off x="5802504" y="4444211"/>
            <a:ext cx="760863" cy="40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06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Idea 1: different learning methods</a:t>
            </a:r>
            <a:endParaRPr lang="en-US" dirty="0"/>
          </a:p>
        </p:txBody>
      </p:sp>
      <p:sp>
        <p:nvSpPr>
          <p:cNvPr id="26" name="TextBox 25"/>
          <p:cNvSpPr txBox="1"/>
          <p:nvPr/>
        </p:nvSpPr>
        <p:spPr>
          <a:xfrm>
            <a:off x="7924800" y="1676401"/>
            <a:ext cx="1638590" cy="400110"/>
          </a:xfrm>
          <a:prstGeom prst="rect">
            <a:avLst/>
          </a:prstGeom>
          <a:noFill/>
        </p:spPr>
        <p:txBody>
          <a:bodyPr wrap="none" rtlCol="0">
            <a:spAutoFit/>
          </a:bodyPr>
          <a:lstStyle/>
          <a:p>
            <a:r>
              <a:rPr lang="en-US" sz="2000" dirty="0">
                <a:solidFill>
                  <a:srgbClr val="0000FF"/>
                </a:solidFill>
                <a:latin typeface="Arial" panose="020B0604020202020204" pitchFamily="34" charset="0"/>
              </a:rPr>
              <a:t>decision tree</a:t>
            </a:r>
          </a:p>
        </p:txBody>
      </p:sp>
      <p:sp>
        <p:nvSpPr>
          <p:cNvPr id="27" name="TextBox 26"/>
          <p:cNvSpPr txBox="1"/>
          <p:nvPr/>
        </p:nvSpPr>
        <p:spPr>
          <a:xfrm>
            <a:off x="7924799" y="2281536"/>
            <a:ext cx="683200" cy="400110"/>
          </a:xfrm>
          <a:prstGeom prst="rect">
            <a:avLst/>
          </a:prstGeom>
          <a:noFill/>
        </p:spPr>
        <p:txBody>
          <a:bodyPr wrap="none" rtlCol="0">
            <a:spAutoFit/>
          </a:bodyPr>
          <a:lstStyle/>
          <a:p>
            <a:r>
              <a:rPr lang="en-US" sz="2000" dirty="0">
                <a:solidFill>
                  <a:srgbClr val="0000FF"/>
                </a:solidFill>
                <a:latin typeface="Arial" panose="020B0604020202020204" pitchFamily="34" charset="0"/>
              </a:rPr>
              <a:t>k-</a:t>
            </a:r>
            <a:r>
              <a:rPr lang="en-US" sz="2000" dirty="0" err="1">
                <a:solidFill>
                  <a:srgbClr val="0000FF"/>
                </a:solidFill>
                <a:latin typeface="Arial" panose="020B0604020202020204" pitchFamily="34" charset="0"/>
              </a:rPr>
              <a:t>nn</a:t>
            </a:r>
            <a:endParaRPr lang="en-US" sz="2000" dirty="0">
              <a:solidFill>
                <a:srgbClr val="0000FF"/>
              </a:solidFill>
              <a:latin typeface="Arial" panose="020B0604020202020204" pitchFamily="34" charset="0"/>
            </a:endParaRPr>
          </a:p>
        </p:txBody>
      </p:sp>
      <p:sp>
        <p:nvSpPr>
          <p:cNvPr id="28" name="TextBox 27"/>
          <p:cNvSpPr txBox="1"/>
          <p:nvPr/>
        </p:nvSpPr>
        <p:spPr>
          <a:xfrm>
            <a:off x="7924799" y="2819401"/>
            <a:ext cx="1409360" cy="400110"/>
          </a:xfrm>
          <a:prstGeom prst="rect">
            <a:avLst/>
          </a:prstGeom>
          <a:noFill/>
        </p:spPr>
        <p:txBody>
          <a:bodyPr wrap="none" rtlCol="0">
            <a:spAutoFit/>
          </a:bodyPr>
          <a:lstStyle/>
          <a:p>
            <a:r>
              <a:rPr lang="en-US" sz="2000" dirty="0">
                <a:solidFill>
                  <a:srgbClr val="0000FF"/>
                </a:solidFill>
                <a:latin typeface="Arial" panose="020B0604020202020204" pitchFamily="34" charset="0"/>
              </a:rPr>
              <a:t>perceptron</a:t>
            </a:r>
          </a:p>
        </p:txBody>
      </p:sp>
      <p:sp>
        <p:nvSpPr>
          <p:cNvPr id="29" name="TextBox 28"/>
          <p:cNvSpPr txBox="1"/>
          <p:nvPr/>
        </p:nvSpPr>
        <p:spPr>
          <a:xfrm>
            <a:off x="7924800" y="3429001"/>
            <a:ext cx="1566454" cy="400110"/>
          </a:xfrm>
          <a:prstGeom prst="rect">
            <a:avLst/>
          </a:prstGeom>
          <a:noFill/>
        </p:spPr>
        <p:txBody>
          <a:bodyPr wrap="none" rtlCol="0">
            <a:spAutoFit/>
          </a:bodyPr>
          <a:lstStyle/>
          <a:p>
            <a:r>
              <a:rPr lang="en-US" sz="2000" dirty="0">
                <a:solidFill>
                  <a:srgbClr val="0000FF"/>
                </a:solidFill>
                <a:latin typeface="Arial" panose="020B0604020202020204" pitchFamily="34" charset="0"/>
              </a:rPr>
              <a:t>naïve </a:t>
            </a:r>
            <a:r>
              <a:rPr lang="en-US" sz="2000" dirty="0" err="1">
                <a:solidFill>
                  <a:srgbClr val="0000FF"/>
                </a:solidFill>
                <a:latin typeface="Arial" panose="020B0604020202020204" pitchFamily="34" charset="0"/>
              </a:rPr>
              <a:t>bayes</a:t>
            </a:r>
            <a:endParaRPr lang="en-US" sz="2000" dirty="0">
              <a:solidFill>
                <a:srgbClr val="0000FF"/>
              </a:solidFill>
              <a:latin typeface="Arial" panose="020B0604020202020204" pitchFamily="34" charset="0"/>
            </a:endParaRPr>
          </a:p>
        </p:txBody>
      </p:sp>
      <p:sp>
        <p:nvSpPr>
          <p:cNvPr id="30" name="TextBox 29"/>
          <p:cNvSpPr txBox="1"/>
          <p:nvPr/>
        </p:nvSpPr>
        <p:spPr>
          <a:xfrm>
            <a:off x="7924800" y="4038601"/>
            <a:ext cx="2514600" cy="707886"/>
          </a:xfrm>
          <a:prstGeom prst="rect">
            <a:avLst/>
          </a:prstGeom>
          <a:noFill/>
        </p:spPr>
        <p:txBody>
          <a:bodyPr wrap="square" rtlCol="0">
            <a:spAutoFit/>
          </a:bodyPr>
          <a:lstStyle/>
          <a:p>
            <a:r>
              <a:rPr lang="en-US" sz="2000" dirty="0">
                <a:solidFill>
                  <a:srgbClr val="0000FF"/>
                </a:solidFill>
                <a:latin typeface="Arial" panose="020B0604020202020204" pitchFamily="34" charset="0"/>
              </a:rPr>
              <a:t>gradient descent variant 1</a:t>
            </a:r>
          </a:p>
        </p:txBody>
      </p:sp>
      <p:sp>
        <p:nvSpPr>
          <p:cNvPr id="31" name="TextBox 30"/>
          <p:cNvSpPr txBox="1"/>
          <p:nvPr/>
        </p:nvSpPr>
        <p:spPr>
          <a:xfrm>
            <a:off x="7924799" y="4876801"/>
            <a:ext cx="2514600" cy="707886"/>
          </a:xfrm>
          <a:prstGeom prst="rect">
            <a:avLst/>
          </a:prstGeom>
          <a:noFill/>
        </p:spPr>
        <p:txBody>
          <a:bodyPr wrap="square" rtlCol="0">
            <a:spAutoFit/>
          </a:bodyPr>
          <a:lstStyle/>
          <a:p>
            <a:r>
              <a:rPr lang="en-US" sz="2000" dirty="0">
                <a:solidFill>
                  <a:srgbClr val="0000FF"/>
                </a:solidFill>
                <a:latin typeface="Arial" panose="020B0604020202020204" pitchFamily="34" charset="0"/>
              </a:rPr>
              <a:t>gradient descent variant 2</a:t>
            </a:r>
          </a:p>
        </p:txBody>
      </p:sp>
      <p:sp>
        <p:nvSpPr>
          <p:cNvPr id="32" name="TextBox 31"/>
          <p:cNvSpPr txBox="1"/>
          <p:nvPr/>
        </p:nvSpPr>
        <p:spPr>
          <a:xfrm rot="5400000">
            <a:off x="8370917" y="5893689"/>
            <a:ext cx="595035" cy="584775"/>
          </a:xfrm>
          <a:prstGeom prst="rect">
            <a:avLst/>
          </a:prstGeom>
          <a:noFill/>
        </p:spPr>
        <p:txBody>
          <a:bodyPr wrap="none" rtlCol="0">
            <a:spAutoFit/>
          </a:bodyPr>
          <a:lstStyle/>
          <a:p>
            <a:r>
              <a:rPr lang="en-US" sz="3200" dirty="0">
                <a:latin typeface="Arial" panose="020B0604020202020204" pitchFamily="34" charset="0"/>
              </a:rPr>
              <a:t>…</a:t>
            </a:r>
          </a:p>
        </p:txBody>
      </p:sp>
      <p:sp>
        <p:nvSpPr>
          <p:cNvPr id="33" name="TextBox 32"/>
          <p:cNvSpPr txBox="1"/>
          <p:nvPr/>
        </p:nvSpPr>
        <p:spPr>
          <a:xfrm>
            <a:off x="4097477" y="5803941"/>
            <a:ext cx="1725152" cy="461665"/>
          </a:xfrm>
          <a:prstGeom prst="rect">
            <a:avLst/>
          </a:prstGeom>
          <a:noFill/>
        </p:spPr>
        <p:txBody>
          <a:bodyPr wrap="none" rtlCol="0">
            <a:spAutoFit/>
          </a:bodyPr>
          <a:lstStyle/>
          <a:p>
            <a:r>
              <a:rPr lang="en-US" sz="2400" dirty="0">
                <a:solidFill>
                  <a:srgbClr val="FF0000"/>
                </a:solidFill>
                <a:latin typeface="Arial" panose="020B0604020202020204" pitchFamily="34" charset="0"/>
              </a:rPr>
              <a:t>Pros/cons?</a:t>
            </a:r>
          </a:p>
        </p:txBody>
      </p:sp>
      <p:sp>
        <p:nvSpPr>
          <p:cNvPr id="35" name="Rectangle 34"/>
          <p:cNvSpPr/>
          <p:nvPr/>
        </p:nvSpPr>
        <p:spPr>
          <a:xfrm>
            <a:off x="1687107" y="2781194"/>
            <a:ext cx="1476980" cy="1232785"/>
          </a:xfrm>
          <a:prstGeom prst="rect">
            <a:avLst/>
          </a:prstGeom>
          <a:solidFill>
            <a:srgbClr val="FFFF00"/>
          </a:solid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panose="020B0604020202020204" pitchFamily="34" charset="0"/>
            </a:endParaRPr>
          </a:p>
        </p:txBody>
      </p:sp>
      <p:sp>
        <p:nvSpPr>
          <p:cNvPr id="36" name="TextBox 35"/>
          <p:cNvSpPr txBox="1"/>
          <p:nvPr/>
        </p:nvSpPr>
        <p:spPr>
          <a:xfrm>
            <a:off x="1676401" y="2921659"/>
            <a:ext cx="1487687" cy="830997"/>
          </a:xfrm>
          <a:prstGeom prst="rect">
            <a:avLst/>
          </a:prstGeom>
          <a:noFill/>
        </p:spPr>
        <p:txBody>
          <a:bodyPr wrap="square" rtlCol="0">
            <a:spAutoFit/>
          </a:bodyPr>
          <a:lstStyle/>
          <a:p>
            <a:pPr algn="ctr"/>
            <a:r>
              <a:rPr lang="en-US" sz="2400" dirty="0">
                <a:latin typeface="Arial" panose="020B0604020202020204" pitchFamily="34" charset="0"/>
              </a:rPr>
              <a:t>Training</a:t>
            </a:r>
          </a:p>
          <a:p>
            <a:pPr algn="ctr"/>
            <a:r>
              <a:rPr lang="en-US" sz="2400" dirty="0">
                <a:latin typeface="Arial" panose="020B0604020202020204" pitchFamily="34" charset="0"/>
              </a:rPr>
              <a:t>Data</a:t>
            </a:r>
          </a:p>
        </p:txBody>
      </p:sp>
      <p:grpSp>
        <p:nvGrpSpPr>
          <p:cNvPr id="37" name="Group 37"/>
          <p:cNvGrpSpPr/>
          <p:nvPr/>
        </p:nvGrpSpPr>
        <p:grpSpPr>
          <a:xfrm>
            <a:off x="6516722" y="1752600"/>
            <a:ext cx="1005403" cy="551708"/>
            <a:chOff x="7391399" y="3505200"/>
            <a:chExt cx="1375776" cy="1371600"/>
          </a:xfrm>
          <a:effectLst/>
        </p:grpSpPr>
        <p:sp>
          <p:nvSpPr>
            <p:cNvPr id="38" name="Rounded Rectangle 37"/>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39" name="TextBox 38"/>
            <p:cNvSpPr txBox="1"/>
            <p:nvPr/>
          </p:nvSpPr>
          <p:spPr>
            <a:xfrm>
              <a:off x="7391399" y="3653754"/>
              <a:ext cx="1375776" cy="918195"/>
            </a:xfrm>
            <a:prstGeom prst="rect">
              <a:avLst/>
            </a:prstGeom>
            <a:noFill/>
          </p:spPr>
          <p:txBody>
            <a:bodyPr wrap="none" rtlCol="0">
              <a:spAutoFit/>
            </a:bodyPr>
            <a:lstStyle/>
            <a:p>
              <a:r>
                <a:rPr lang="en-US" dirty="0">
                  <a:latin typeface="Arial" panose="020B0604020202020204" pitchFamily="34" charset="0"/>
                </a:rPr>
                <a:t>model 1</a:t>
              </a:r>
            </a:p>
          </p:txBody>
        </p:sp>
      </p:grpSp>
      <p:sp>
        <p:nvSpPr>
          <p:cNvPr id="40" name="TextBox 39"/>
          <p:cNvSpPr txBox="1"/>
          <p:nvPr/>
        </p:nvSpPr>
        <p:spPr>
          <a:xfrm>
            <a:off x="4109959" y="1827998"/>
            <a:ext cx="1377300" cy="369332"/>
          </a:xfrm>
          <a:prstGeom prst="rect">
            <a:avLst/>
          </a:prstGeom>
          <a:solidFill>
            <a:schemeClr val="accent2">
              <a:lumMod val="40000"/>
              <a:lumOff val="60000"/>
            </a:schemeClr>
          </a:solidFill>
          <a:ln>
            <a:solidFill>
              <a:srgbClr val="FF6600"/>
            </a:solidFill>
          </a:ln>
        </p:spPr>
        <p:txBody>
          <a:bodyPr wrap="none" rtlCol="0">
            <a:spAutoFit/>
          </a:bodyPr>
          <a:lstStyle/>
          <a:p>
            <a:r>
              <a:rPr lang="en-US" dirty="0">
                <a:latin typeface="Arial" panose="020B0604020202020204" pitchFamily="34" charset="0"/>
              </a:rPr>
              <a:t>learning </a:t>
            </a:r>
            <a:r>
              <a:rPr lang="en-US" dirty="0" err="1">
                <a:latin typeface="Arial" panose="020B0604020202020204" pitchFamily="34" charset="0"/>
              </a:rPr>
              <a:t>alg</a:t>
            </a:r>
            <a:endParaRPr lang="en-US" dirty="0">
              <a:latin typeface="Arial" panose="020B0604020202020204" pitchFamily="34" charset="0"/>
            </a:endParaRPr>
          </a:p>
        </p:txBody>
      </p:sp>
      <p:sp>
        <p:nvSpPr>
          <p:cNvPr id="41" name="TextBox 40"/>
          <p:cNvSpPr txBox="1"/>
          <p:nvPr/>
        </p:nvSpPr>
        <p:spPr>
          <a:xfrm>
            <a:off x="4064256" y="2581138"/>
            <a:ext cx="1377300" cy="369332"/>
          </a:xfrm>
          <a:prstGeom prst="rect">
            <a:avLst/>
          </a:prstGeom>
          <a:solidFill>
            <a:schemeClr val="accent2">
              <a:lumMod val="40000"/>
              <a:lumOff val="60000"/>
            </a:schemeClr>
          </a:solidFill>
          <a:ln>
            <a:solidFill>
              <a:srgbClr val="FF6600"/>
            </a:solidFill>
          </a:ln>
        </p:spPr>
        <p:txBody>
          <a:bodyPr wrap="none" rtlCol="0">
            <a:spAutoFit/>
          </a:bodyPr>
          <a:lstStyle/>
          <a:p>
            <a:r>
              <a:rPr lang="en-US" dirty="0">
                <a:latin typeface="Arial" panose="020B0604020202020204" pitchFamily="34" charset="0"/>
              </a:rPr>
              <a:t>learning </a:t>
            </a:r>
            <a:r>
              <a:rPr lang="en-US" dirty="0" err="1">
                <a:latin typeface="Arial" panose="020B0604020202020204" pitchFamily="34" charset="0"/>
              </a:rPr>
              <a:t>alg</a:t>
            </a:r>
            <a:endParaRPr lang="en-US" dirty="0">
              <a:latin typeface="Arial" panose="020B0604020202020204" pitchFamily="34" charset="0"/>
            </a:endParaRPr>
          </a:p>
        </p:txBody>
      </p:sp>
      <p:sp>
        <p:nvSpPr>
          <p:cNvPr id="42" name="TextBox 41"/>
          <p:cNvSpPr txBox="1"/>
          <p:nvPr/>
        </p:nvSpPr>
        <p:spPr>
          <a:xfrm rot="5400000">
            <a:off x="5621636" y="3301849"/>
            <a:ext cx="595035" cy="584775"/>
          </a:xfrm>
          <a:prstGeom prst="rect">
            <a:avLst/>
          </a:prstGeom>
          <a:noFill/>
        </p:spPr>
        <p:txBody>
          <a:bodyPr wrap="none" rtlCol="0">
            <a:spAutoFit/>
          </a:bodyPr>
          <a:lstStyle/>
          <a:p>
            <a:r>
              <a:rPr lang="en-US" sz="3200" dirty="0">
                <a:latin typeface="Arial" panose="020B0604020202020204" pitchFamily="34" charset="0"/>
              </a:rPr>
              <a:t>…</a:t>
            </a:r>
          </a:p>
        </p:txBody>
      </p:sp>
      <p:cxnSp>
        <p:nvCxnSpPr>
          <p:cNvPr id="43" name="Straight Arrow Connector 42"/>
          <p:cNvCxnSpPr/>
          <p:nvPr/>
        </p:nvCxnSpPr>
        <p:spPr>
          <a:xfrm flipV="1">
            <a:off x="3164088" y="2170217"/>
            <a:ext cx="868431" cy="98518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V="1">
            <a:off x="3164088" y="2781193"/>
            <a:ext cx="868431" cy="69264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3164088" y="3875765"/>
            <a:ext cx="868431" cy="65123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0" idx="3"/>
            <a:endCxn id="38" idx="1"/>
          </p:cNvCxnSpPr>
          <p:nvPr/>
        </p:nvCxnSpPr>
        <p:spPr>
          <a:xfrm>
            <a:off x="5487259" y="2012664"/>
            <a:ext cx="1029464" cy="1579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nvGrpSpPr>
          <p:cNvPr id="47" name="Group 37"/>
          <p:cNvGrpSpPr/>
          <p:nvPr/>
        </p:nvGrpSpPr>
        <p:grpSpPr>
          <a:xfrm>
            <a:off x="6510463" y="2469601"/>
            <a:ext cx="1005403" cy="551708"/>
            <a:chOff x="7391399" y="3505200"/>
            <a:chExt cx="1375776" cy="1371600"/>
          </a:xfrm>
          <a:effectLst/>
        </p:grpSpPr>
        <p:sp>
          <p:nvSpPr>
            <p:cNvPr id="48" name="Rounded Rectangle 47"/>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49" name="TextBox 48"/>
            <p:cNvSpPr txBox="1"/>
            <p:nvPr/>
          </p:nvSpPr>
          <p:spPr>
            <a:xfrm>
              <a:off x="7391399" y="3653754"/>
              <a:ext cx="1375776" cy="918195"/>
            </a:xfrm>
            <a:prstGeom prst="rect">
              <a:avLst/>
            </a:prstGeom>
            <a:noFill/>
          </p:spPr>
          <p:txBody>
            <a:bodyPr wrap="none" rtlCol="0">
              <a:spAutoFit/>
            </a:bodyPr>
            <a:lstStyle/>
            <a:p>
              <a:r>
                <a:rPr lang="en-US" dirty="0">
                  <a:latin typeface="Arial" panose="020B0604020202020204" pitchFamily="34" charset="0"/>
                </a:rPr>
                <a:t>model 2</a:t>
              </a:r>
            </a:p>
          </p:txBody>
        </p:sp>
      </p:grpSp>
      <p:cxnSp>
        <p:nvCxnSpPr>
          <p:cNvPr id="50" name="Straight Arrow Connector 49"/>
          <p:cNvCxnSpPr/>
          <p:nvPr/>
        </p:nvCxnSpPr>
        <p:spPr>
          <a:xfrm>
            <a:off x="5749598" y="2799012"/>
            <a:ext cx="760863" cy="40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117162" y="4226337"/>
            <a:ext cx="1377300" cy="369332"/>
          </a:xfrm>
          <a:prstGeom prst="rect">
            <a:avLst/>
          </a:prstGeom>
          <a:solidFill>
            <a:schemeClr val="accent2">
              <a:lumMod val="40000"/>
              <a:lumOff val="60000"/>
            </a:schemeClr>
          </a:solidFill>
          <a:ln>
            <a:solidFill>
              <a:srgbClr val="FF6600"/>
            </a:solidFill>
          </a:ln>
        </p:spPr>
        <p:txBody>
          <a:bodyPr wrap="none" rtlCol="0">
            <a:spAutoFit/>
          </a:bodyPr>
          <a:lstStyle/>
          <a:p>
            <a:r>
              <a:rPr lang="en-US" dirty="0">
                <a:latin typeface="Arial" panose="020B0604020202020204" pitchFamily="34" charset="0"/>
              </a:rPr>
              <a:t>learning </a:t>
            </a:r>
            <a:r>
              <a:rPr lang="en-US" dirty="0" err="1">
                <a:latin typeface="Arial" panose="020B0604020202020204" pitchFamily="34" charset="0"/>
              </a:rPr>
              <a:t>alg</a:t>
            </a:r>
            <a:endParaRPr lang="en-US" dirty="0">
              <a:latin typeface="Arial" panose="020B0604020202020204" pitchFamily="34" charset="0"/>
            </a:endParaRPr>
          </a:p>
        </p:txBody>
      </p:sp>
      <p:grpSp>
        <p:nvGrpSpPr>
          <p:cNvPr id="52" name="Group 51"/>
          <p:cNvGrpSpPr/>
          <p:nvPr/>
        </p:nvGrpSpPr>
        <p:grpSpPr>
          <a:xfrm>
            <a:off x="6563371" y="4114800"/>
            <a:ext cx="1069524" cy="551708"/>
            <a:chOff x="7391399" y="3505200"/>
            <a:chExt cx="1463517" cy="1371600"/>
          </a:xfrm>
          <a:effectLst/>
        </p:grpSpPr>
        <p:sp>
          <p:nvSpPr>
            <p:cNvPr id="53" name="Rounded Rectangle 52"/>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54" name="TextBox 53"/>
            <p:cNvSpPr txBox="1"/>
            <p:nvPr/>
          </p:nvSpPr>
          <p:spPr>
            <a:xfrm>
              <a:off x="7391399" y="3653754"/>
              <a:ext cx="1463517" cy="918195"/>
            </a:xfrm>
            <a:prstGeom prst="rect">
              <a:avLst/>
            </a:prstGeom>
            <a:noFill/>
          </p:spPr>
          <p:txBody>
            <a:bodyPr wrap="none" rtlCol="0">
              <a:spAutoFit/>
            </a:bodyPr>
            <a:lstStyle/>
            <a:p>
              <a:r>
                <a:rPr lang="en-US" dirty="0">
                  <a:latin typeface="Arial" panose="020B0604020202020204" pitchFamily="34" charset="0"/>
                </a:rPr>
                <a:t>model m</a:t>
              </a:r>
            </a:p>
          </p:txBody>
        </p:sp>
      </p:grpSp>
      <p:cxnSp>
        <p:nvCxnSpPr>
          <p:cNvPr id="55" name="Straight Arrow Connector 54"/>
          <p:cNvCxnSpPr/>
          <p:nvPr/>
        </p:nvCxnSpPr>
        <p:spPr>
          <a:xfrm>
            <a:off x="5802504" y="4444211"/>
            <a:ext cx="760863" cy="40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668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Idea 1: different learning methods</a:t>
            </a:r>
            <a:endParaRPr lang="en-US" dirty="0"/>
          </a:p>
        </p:txBody>
      </p:sp>
      <p:sp>
        <p:nvSpPr>
          <p:cNvPr id="3" name="Content Placeholder 2"/>
          <p:cNvSpPr>
            <a:spLocks noGrp="1"/>
          </p:cNvSpPr>
          <p:nvPr>
            <p:ph idx="1"/>
          </p:nvPr>
        </p:nvSpPr>
        <p:spPr/>
        <p:txBody>
          <a:bodyPr/>
          <a:lstStyle/>
          <a:p>
            <a:r>
              <a:rPr lang="en-US" dirty="0"/>
              <a:t>Pros:</a:t>
            </a:r>
          </a:p>
          <a:p>
            <a:pPr lvl="1"/>
            <a:r>
              <a:rPr lang="en-US" dirty="0"/>
              <a:t>Lots of existing classifiers already</a:t>
            </a:r>
          </a:p>
          <a:p>
            <a:pPr lvl="1"/>
            <a:r>
              <a:rPr lang="en-US" dirty="0"/>
              <a:t>Can work well for some problems</a:t>
            </a:r>
          </a:p>
          <a:p>
            <a:pPr lvl="1"/>
            <a:endParaRPr lang="en-US" dirty="0"/>
          </a:p>
          <a:p>
            <a:r>
              <a:rPr lang="en-US" dirty="0"/>
              <a:t>Cons/concerns:</a:t>
            </a:r>
          </a:p>
          <a:p>
            <a:pPr lvl="1"/>
            <a:r>
              <a:rPr lang="en-US" dirty="0"/>
              <a:t>Often, classifiers are not independent, that is, they make the same mistakes!</a:t>
            </a:r>
          </a:p>
          <a:p>
            <a:pPr lvl="2"/>
            <a:r>
              <a:rPr lang="en-US" dirty="0"/>
              <a:t>e.g. many of these classifiers are linear models</a:t>
            </a:r>
          </a:p>
          <a:p>
            <a:pPr lvl="2"/>
            <a:r>
              <a:rPr lang="en-US" dirty="0"/>
              <a:t>voting won’t help us if they’re making the same mistakes</a:t>
            </a:r>
          </a:p>
          <a:p>
            <a:pPr lvl="1"/>
            <a:endParaRPr lang="en-US" dirty="0"/>
          </a:p>
        </p:txBody>
      </p:sp>
    </p:spTree>
    <p:extLst>
      <p:ext uri="{BB962C8B-B14F-4D97-AF65-F5344CB8AC3E}">
        <p14:creationId xmlns:p14="http://schemas.microsoft.com/office/powerpoint/2010/main" val="4262609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Idea 2: split up training data</a:t>
            </a:r>
            <a:endParaRPr lang="en-US" dirty="0"/>
          </a:p>
        </p:txBody>
      </p:sp>
      <p:sp>
        <p:nvSpPr>
          <p:cNvPr id="4" name="Rectangle 3"/>
          <p:cNvSpPr/>
          <p:nvPr/>
        </p:nvSpPr>
        <p:spPr>
          <a:xfrm>
            <a:off x="1835153" y="1905001"/>
            <a:ext cx="1476980" cy="2827803"/>
          </a:xfrm>
          <a:prstGeom prst="rect">
            <a:avLst/>
          </a:prstGeom>
          <a:solidFill>
            <a:srgbClr val="FFFF00"/>
          </a:solid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panose="020B0604020202020204" pitchFamily="34" charset="0"/>
            </a:endParaRPr>
          </a:p>
        </p:txBody>
      </p:sp>
      <p:sp>
        <p:nvSpPr>
          <p:cNvPr id="5" name="TextBox 4"/>
          <p:cNvSpPr txBox="1"/>
          <p:nvPr/>
        </p:nvSpPr>
        <p:spPr>
          <a:xfrm>
            <a:off x="1824447" y="2827804"/>
            <a:ext cx="1487687" cy="830997"/>
          </a:xfrm>
          <a:prstGeom prst="rect">
            <a:avLst/>
          </a:prstGeom>
          <a:noFill/>
        </p:spPr>
        <p:txBody>
          <a:bodyPr wrap="square" rtlCol="0">
            <a:spAutoFit/>
          </a:bodyPr>
          <a:lstStyle/>
          <a:p>
            <a:pPr algn="ctr"/>
            <a:r>
              <a:rPr lang="en-US" sz="2400" dirty="0">
                <a:latin typeface="Arial" panose="020B0604020202020204" pitchFamily="34" charset="0"/>
              </a:rPr>
              <a:t>Training</a:t>
            </a:r>
          </a:p>
          <a:p>
            <a:pPr algn="ctr"/>
            <a:r>
              <a:rPr lang="en-US" sz="2400" dirty="0">
                <a:latin typeface="Arial" panose="020B0604020202020204" pitchFamily="34" charset="0"/>
              </a:rPr>
              <a:t>Data</a:t>
            </a:r>
          </a:p>
        </p:txBody>
      </p:sp>
      <p:grpSp>
        <p:nvGrpSpPr>
          <p:cNvPr id="6" name="Group 37"/>
          <p:cNvGrpSpPr/>
          <p:nvPr/>
        </p:nvGrpSpPr>
        <p:grpSpPr>
          <a:xfrm>
            <a:off x="8242715" y="1835017"/>
            <a:ext cx="1005403" cy="551708"/>
            <a:chOff x="7391399" y="3505200"/>
            <a:chExt cx="1375776" cy="1371600"/>
          </a:xfrm>
          <a:effectLst/>
        </p:grpSpPr>
        <p:sp>
          <p:nvSpPr>
            <p:cNvPr id="7" name="Rounded Rectangle 6"/>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8" name="TextBox 7"/>
            <p:cNvSpPr txBox="1"/>
            <p:nvPr/>
          </p:nvSpPr>
          <p:spPr>
            <a:xfrm>
              <a:off x="7391399" y="3653754"/>
              <a:ext cx="1375776" cy="918195"/>
            </a:xfrm>
            <a:prstGeom prst="rect">
              <a:avLst/>
            </a:prstGeom>
            <a:noFill/>
          </p:spPr>
          <p:txBody>
            <a:bodyPr wrap="none" rtlCol="0">
              <a:spAutoFit/>
            </a:bodyPr>
            <a:lstStyle/>
            <a:p>
              <a:r>
                <a:rPr lang="en-US" dirty="0">
                  <a:latin typeface="Arial" panose="020B0604020202020204" pitchFamily="34" charset="0"/>
                </a:rPr>
                <a:t>model 1</a:t>
              </a:r>
            </a:p>
          </p:txBody>
        </p:sp>
      </p:grpSp>
      <p:sp>
        <p:nvSpPr>
          <p:cNvPr id="9" name="TextBox 8"/>
          <p:cNvSpPr txBox="1"/>
          <p:nvPr/>
        </p:nvSpPr>
        <p:spPr>
          <a:xfrm>
            <a:off x="5791201" y="1905000"/>
            <a:ext cx="1377300" cy="369332"/>
          </a:xfrm>
          <a:prstGeom prst="rect">
            <a:avLst/>
          </a:prstGeom>
          <a:solidFill>
            <a:srgbClr val="F1CCB5"/>
          </a:solidFill>
          <a:ln>
            <a:solidFill>
              <a:srgbClr val="FF6600"/>
            </a:solidFill>
          </a:ln>
        </p:spPr>
        <p:txBody>
          <a:bodyPr wrap="none" rtlCol="0">
            <a:spAutoFit/>
          </a:bodyPr>
          <a:lstStyle/>
          <a:p>
            <a:r>
              <a:rPr lang="en-US" dirty="0">
                <a:latin typeface="Arial" panose="020B0604020202020204" pitchFamily="34" charset="0"/>
              </a:rPr>
              <a:t>learning </a:t>
            </a:r>
            <a:r>
              <a:rPr lang="en-US" dirty="0" err="1">
                <a:latin typeface="Arial" panose="020B0604020202020204" pitchFamily="34" charset="0"/>
              </a:rPr>
              <a:t>alg</a:t>
            </a:r>
            <a:endParaRPr lang="en-US" dirty="0">
              <a:latin typeface="Arial" panose="020B0604020202020204" pitchFamily="34" charset="0"/>
            </a:endParaRPr>
          </a:p>
        </p:txBody>
      </p:sp>
      <p:sp>
        <p:nvSpPr>
          <p:cNvPr id="12" name="TextBox 11"/>
          <p:cNvSpPr txBox="1"/>
          <p:nvPr/>
        </p:nvSpPr>
        <p:spPr>
          <a:xfrm rot="5400000">
            <a:off x="7571210" y="3289758"/>
            <a:ext cx="595035" cy="584775"/>
          </a:xfrm>
          <a:prstGeom prst="rect">
            <a:avLst/>
          </a:prstGeom>
          <a:noFill/>
        </p:spPr>
        <p:txBody>
          <a:bodyPr wrap="none" rtlCol="0">
            <a:spAutoFit/>
          </a:bodyPr>
          <a:lstStyle/>
          <a:p>
            <a:r>
              <a:rPr lang="en-US" sz="3200" dirty="0">
                <a:latin typeface="Arial" panose="020B0604020202020204" pitchFamily="34" charset="0"/>
              </a:rPr>
              <a:t>…</a:t>
            </a:r>
          </a:p>
        </p:txBody>
      </p:sp>
      <p:cxnSp>
        <p:nvCxnSpPr>
          <p:cNvPr id="16" name="Straight Arrow Connector 15"/>
          <p:cNvCxnSpPr/>
          <p:nvPr/>
        </p:nvCxnSpPr>
        <p:spPr>
          <a:xfrm>
            <a:off x="7545562" y="2158126"/>
            <a:ext cx="646331" cy="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267201" y="1905000"/>
            <a:ext cx="774571" cy="369332"/>
          </a:xfrm>
          <a:prstGeom prst="rect">
            <a:avLst/>
          </a:prstGeom>
          <a:solidFill>
            <a:srgbClr val="FFFF00"/>
          </a:solidFill>
          <a:ln>
            <a:solidFill>
              <a:srgbClr val="3366FF"/>
            </a:solidFill>
          </a:ln>
        </p:spPr>
        <p:txBody>
          <a:bodyPr wrap="none" rtlCol="0">
            <a:spAutoFit/>
          </a:bodyPr>
          <a:lstStyle/>
          <a:p>
            <a:r>
              <a:rPr lang="en-US" dirty="0">
                <a:latin typeface="Arial" panose="020B0604020202020204" pitchFamily="34" charset="0"/>
              </a:rPr>
              <a:t>part 1</a:t>
            </a:r>
          </a:p>
        </p:txBody>
      </p:sp>
      <p:sp>
        <p:nvSpPr>
          <p:cNvPr id="31" name="TextBox 30"/>
          <p:cNvSpPr txBox="1"/>
          <p:nvPr/>
        </p:nvSpPr>
        <p:spPr>
          <a:xfrm rot="5400000">
            <a:off x="5405377" y="3289758"/>
            <a:ext cx="595035" cy="584775"/>
          </a:xfrm>
          <a:prstGeom prst="rect">
            <a:avLst/>
          </a:prstGeom>
          <a:noFill/>
        </p:spPr>
        <p:txBody>
          <a:bodyPr wrap="none" rtlCol="0">
            <a:spAutoFit/>
          </a:bodyPr>
          <a:lstStyle/>
          <a:p>
            <a:r>
              <a:rPr lang="en-US" sz="3200" dirty="0">
                <a:latin typeface="Arial" panose="020B0604020202020204" pitchFamily="34" charset="0"/>
              </a:rPr>
              <a:t>…</a:t>
            </a:r>
          </a:p>
        </p:txBody>
      </p:sp>
      <p:cxnSp>
        <p:nvCxnSpPr>
          <p:cNvPr id="32" name="Straight Arrow Connector 31"/>
          <p:cNvCxnSpPr/>
          <p:nvPr/>
        </p:nvCxnSpPr>
        <p:spPr>
          <a:xfrm flipV="1">
            <a:off x="5187860" y="2158127"/>
            <a:ext cx="603341" cy="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 37"/>
          <p:cNvGrpSpPr/>
          <p:nvPr/>
        </p:nvGrpSpPr>
        <p:grpSpPr>
          <a:xfrm>
            <a:off x="8242715" y="2438400"/>
            <a:ext cx="1005403" cy="551708"/>
            <a:chOff x="7391399" y="3505200"/>
            <a:chExt cx="1375776" cy="1371600"/>
          </a:xfrm>
          <a:effectLst/>
        </p:grpSpPr>
        <p:sp>
          <p:nvSpPr>
            <p:cNvPr id="38" name="Rounded Rectangle 37"/>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39" name="TextBox 38"/>
            <p:cNvSpPr txBox="1"/>
            <p:nvPr/>
          </p:nvSpPr>
          <p:spPr>
            <a:xfrm>
              <a:off x="7391399" y="3653754"/>
              <a:ext cx="1375776" cy="918195"/>
            </a:xfrm>
            <a:prstGeom prst="rect">
              <a:avLst/>
            </a:prstGeom>
            <a:noFill/>
          </p:spPr>
          <p:txBody>
            <a:bodyPr wrap="none" rtlCol="0">
              <a:spAutoFit/>
            </a:bodyPr>
            <a:lstStyle/>
            <a:p>
              <a:r>
                <a:rPr lang="en-US" dirty="0">
                  <a:latin typeface="Arial" panose="020B0604020202020204" pitchFamily="34" charset="0"/>
                </a:rPr>
                <a:t>model 2</a:t>
              </a:r>
            </a:p>
          </p:txBody>
        </p:sp>
      </p:grpSp>
      <p:sp>
        <p:nvSpPr>
          <p:cNvPr id="40" name="TextBox 39"/>
          <p:cNvSpPr txBox="1"/>
          <p:nvPr/>
        </p:nvSpPr>
        <p:spPr>
          <a:xfrm>
            <a:off x="5791201" y="2508383"/>
            <a:ext cx="1377300" cy="369332"/>
          </a:xfrm>
          <a:prstGeom prst="rect">
            <a:avLst/>
          </a:prstGeom>
          <a:solidFill>
            <a:srgbClr val="F1CCB5"/>
          </a:solidFill>
          <a:ln>
            <a:solidFill>
              <a:srgbClr val="FF6600"/>
            </a:solidFill>
          </a:ln>
        </p:spPr>
        <p:txBody>
          <a:bodyPr wrap="none" rtlCol="0">
            <a:spAutoFit/>
          </a:bodyPr>
          <a:lstStyle/>
          <a:p>
            <a:r>
              <a:rPr lang="en-US" dirty="0">
                <a:latin typeface="Arial" panose="020B0604020202020204" pitchFamily="34" charset="0"/>
              </a:rPr>
              <a:t>learning </a:t>
            </a:r>
            <a:r>
              <a:rPr lang="en-US" dirty="0" err="1">
                <a:latin typeface="Arial" panose="020B0604020202020204" pitchFamily="34" charset="0"/>
              </a:rPr>
              <a:t>alg</a:t>
            </a:r>
            <a:endParaRPr lang="en-US" dirty="0">
              <a:latin typeface="Arial" panose="020B0604020202020204" pitchFamily="34" charset="0"/>
            </a:endParaRPr>
          </a:p>
        </p:txBody>
      </p:sp>
      <p:cxnSp>
        <p:nvCxnSpPr>
          <p:cNvPr id="41" name="Straight Arrow Connector 40"/>
          <p:cNvCxnSpPr/>
          <p:nvPr/>
        </p:nvCxnSpPr>
        <p:spPr>
          <a:xfrm>
            <a:off x="7545562" y="2761509"/>
            <a:ext cx="646331" cy="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267201" y="2508383"/>
            <a:ext cx="774571" cy="369332"/>
          </a:xfrm>
          <a:prstGeom prst="rect">
            <a:avLst/>
          </a:prstGeom>
          <a:solidFill>
            <a:srgbClr val="FFFF00"/>
          </a:solidFill>
          <a:ln>
            <a:solidFill>
              <a:srgbClr val="3366FF"/>
            </a:solidFill>
          </a:ln>
        </p:spPr>
        <p:txBody>
          <a:bodyPr wrap="none" rtlCol="0">
            <a:spAutoFit/>
          </a:bodyPr>
          <a:lstStyle/>
          <a:p>
            <a:r>
              <a:rPr lang="en-US" dirty="0">
                <a:latin typeface="Arial" panose="020B0604020202020204" pitchFamily="34" charset="0"/>
              </a:rPr>
              <a:t>part 2</a:t>
            </a:r>
          </a:p>
        </p:txBody>
      </p:sp>
      <p:cxnSp>
        <p:nvCxnSpPr>
          <p:cNvPr id="43" name="Straight Arrow Connector 42"/>
          <p:cNvCxnSpPr/>
          <p:nvPr/>
        </p:nvCxnSpPr>
        <p:spPr>
          <a:xfrm flipV="1">
            <a:off x="5187860" y="2761510"/>
            <a:ext cx="603341" cy="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nvGrpSpPr>
          <p:cNvPr id="44" name="Group 37"/>
          <p:cNvGrpSpPr/>
          <p:nvPr/>
        </p:nvGrpSpPr>
        <p:grpSpPr>
          <a:xfrm>
            <a:off x="8242717" y="4248892"/>
            <a:ext cx="1069524" cy="551708"/>
            <a:chOff x="7391399" y="3505200"/>
            <a:chExt cx="1463517" cy="1371600"/>
          </a:xfrm>
          <a:effectLst/>
        </p:grpSpPr>
        <p:sp>
          <p:nvSpPr>
            <p:cNvPr id="45" name="Rounded Rectangle 44"/>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46" name="TextBox 45"/>
            <p:cNvSpPr txBox="1"/>
            <p:nvPr/>
          </p:nvSpPr>
          <p:spPr>
            <a:xfrm>
              <a:off x="7391399" y="3653754"/>
              <a:ext cx="1463517" cy="918195"/>
            </a:xfrm>
            <a:prstGeom prst="rect">
              <a:avLst/>
            </a:prstGeom>
            <a:noFill/>
          </p:spPr>
          <p:txBody>
            <a:bodyPr wrap="none" rtlCol="0">
              <a:spAutoFit/>
            </a:bodyPr>
            <a:lstStyle/>
            <a:p>
              <a:r>
                <a:rPr lang="en-US" dirty="0">
                  <a:latin typeface="Arial" panose="020B0604020202020204" pitchFamily="34" charset="0"/>
                </a:rPr>
                <a:t>model m</a:t>
              </a:r>
            </a:p>
          </p:txBody>
        </p:sp>
      </p:grpSp>
      <p:sp>
        <p:nvSpPr>
          <p:cNvPr id="47" name="TextBox 46"/>
          <p:cNvSpPr txBox="1"/>
          <p:nvPr/>
        </p:nvSpPr>
        <p:spPr>
          <a:xfrm>
            <a:off x="5791201" y="4318875"/>
            <a:ext cx="1377300" cy="369332"/>
          </a:xfrm>
          <a:prstGeom prst="rect">
            <a:avLst/>
          </a:prstGeom>
          <a:solidFill>
            <a:srgbClr val="F1CCB5"/>
          </a:solidFill>
          <a:ln>
            <a:solidFill>
              <a:srgbClr val="FF6600"/>
            </a:solidFill>
          </a:ln>
        </p:spPr>
        <p:txBody>
          <a:bodyPr wrap="none" rtlCol="0">
            <a:spAutoFit/>
          </a:bodyPr>
          <a:lstStyle/>
          <a:p>
            <a:r>
              <a:rPr lang="en-US" dirty="0">
                <a:latin typeface="Arial" panose="020B0604020202020204" pitchFamily="34" charset="0"/>
              </a:rPr>
              <a:t>learning </a:t>
            </a:r>
            <a:r>
              <a:rPr lang="en-US" dirty="0" err="1">
                <a:latin typeface="Arial" panose="020B0604020202020204" pitchFamily="34" charset="0"/>
              </a:rPr>
              <a:t>alg</a:t>
            </a:r>
            <a:endParaRPr lang="en-US" dirty="0">
              <a:latin typeface="Arial" panose="020B0604020202020204" pitchFamily="34" charset="0"/>
            </a:endParaRPr>
          </a:p>
        </p:txBody>
      </p:sp>
      <p:cxnSp>
        <p:nvCxnSpPr>
          <p:cNvPr id="48" name="Straight Arrow Connector 47"/>
          <p:cNvCxnSpPr/>
          <p:nvPr/>
        </p:nvCxnSpPr>
        <p:spPr>
          <a:xfrm>
            <a:off x="7545562" y="4572001"/>
            <a:ext cx="646331" cy="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4267200" y="4318875"/>
            <a:ext cx="838691" cy="369332"/>
          </a:xfrm>
          <a:prstGeom prst="rect">
            <a:avLst/>
          </a:prstGeom>
          <a:solidFill>
            <a:srgbClr val="FFFF00"/>
          </a:solidFill>
          <a:ln>
            <a:solidFill>
              <a:srgbClr val="3366FF"/>
            </a:solidFill>
          </a:ln>
        </p:spPr>
        <p:txBody>
          <a:bodyPr wrap="none" rtlCol="0">
            <a:spAutoFit/>
          </a:bodyPr>
          <a:lstStyle/>
          <a:p>
            <a:r>
              <a:rPr lang="en-US" dirty="0">
                <a:latin typeface="Arial" panose="020B0604020202020204" pitchFamily="34" charset="0"/>
              </a:rPr>
              <a:t>part m</a:t>
            </a:r>
          </a:p>
        </p:txBody>
      </p:sp>
      <p:cxnSp>
        <p:nvCxnSpPr>
          <p:cNvPr id="50" name="Straight Arrow Connector 49"/>
          <p:cNvCxnSpPr/>
          <p:nvPr/>
        </p:nvCxnSpPr>
        <p:spPr>
          <a:xfrm flipV="1">
            <a:off x="5187860" y="4572002"/>
            <a:ext cx="603341" cy="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2053046" y="4953001"/>
            <a:ext cx="8157754" cy="830997"/>
          </a:xfrm>
          <a:prstGeom prst="rect">
            <a:avLst/>
          </a:prstGeom>
          <a:noFill/>
        </p:spPr>
        <p:txBody>
          <a:bodyPr wrap="square" rtlCol="0">
            <a:spAutoFit/>
          </a:bodyPr>
          <a:lstStyle/>
          <a:p>
            <a:r>
              <a:rPr lang="en-US" sz="2400" dirty="0">
                <a:latin typeface="Arial" panose="020B0604020202020204" pitchFamily="34" charset="0"/>
              </a:rPr>
              <a:t>Use the same learning algorithm, but train on different parts of the training data</a:t>
            </a:r>
          </a:p>
        </p:txBody>
      </p:sp>
    </p:spTree>
    <p:extLst>
      <p:ext uri="{BB962C8B-B14F-4D97-AF65-F5344CB8AC3E}">
        <p14:creationId xmlns:p14="http://schemas.microsoft.com/office/powerpoint/2010/main" val="122912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Idea 2: split up training data</a:t>
            </a:r>
            <a:endParaRPr lang="en-US" dirty="0"/>
          </a:p>
        </p:txBody>
      </p:sp>
      <p:sp>
        <p:nvSpPr>
          <p:cNvPr id="3" name="Content Placeholder 2"/>
          <p:cNvSpPr>
            <a:spLocks noGrp="1"/>
          </p:cNvSpPr>
          <p:nvPr>
            <p:ph idx="1"/>
          </p:nvPr>
        </p:nvSpPr>
        <p:spPr/>
        <p:txBody>
          <a:bodyPr/>
          <a:lstStyle/>
          <a:p>
            <a:r>
              <a:rPr lang="en-US"/>
              <a:t>Pros:</a:t>
            </a:r>
          </a:p>
          <a:p>
            <a:pPr lvl="1"/>
            <a:r>
              <a:rPr lang="en-US"/>
              <a:t>Learning from different data, so can’t overfit to same examples</a:t>
            </a:r>
          </a:p>
          <a:p>
            <a:pPr lvl="1"/>
            <a:r>
              <a:rPr lang="en-US"/>
              <a:t>Easy to implement</a:t>
            </a:r>
          </a:p>
          <a:p>
            <a:pPr lvl="1"/>
            <a:r>
              <a:rPr lang="en-US"/>
              <a:t>fast</a:t>
            </a:r>
          </a:p>
          <a:p>
            <a:pPr lvl="1"/>
            <a:endParaRPr lang="en-US"/>
          </a:p>
          <a:p>
            <a:r>
              <a:rPr lang="en-US"/>
              <a:t>Cons/concerns:</a:t>
            </a:r>
          </a:p>
          <a:p>
            <a:pPr lvl="1"/>
            <a:r>
              <a:rPr lang="en-US"/>
              <a:t>Each classifier is only training on a small amount of data</a:t>
            </a:r>
          </a:p>
          <a:p>
            <a:pPr lvl="1"/>
            <a:r>
              <a:rPr lang="en-US"/>
              <a:t>Not clear why this would do any better than training on full data and using good regularization</a:t>
            </a:r>
            <a:endParaRPr lang="en-US" dirty="0"/>
          </a:p>
        </p:txBody>
      </p:sp>
    </p:spTree>
    <p:extLst>
      <p:ext uri="{BB962C8B-B14F-4D97-AF65-F5344CB8AC3E}">
        <p14:creationId xmlns:p14="http://schemas.microsoft.com/office/powerpoint/2010/main" val="364854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Idea 3: bagging</a:t>
            </a:r>
            <a:endParaRPr lang="en-US" dirty="0"/>
          </a:p>
        </p:txBody>
      </p:sp>
      <p:sp>
        <p:nvSpPr>
          <p:cNvPr id="4" name="Rectangle 3"/>
          <p:cNvSpPr/>
          <p:nvPr/>
        </p:nvSpPr>
        <p:spPr>
          <a:xfrm>
            <a:off x="1818093" y="3276601"/>
            <a:ext cx="1476980" cy="1806939"/>
          </a:xfrm>
          <a:prstGeom prst="rect">
            <a:avLst/>
          </a:prstGeom>
          <a:solidFill>
            <a:srgbClr val="FFFF00"/>
          </a:solid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panose="020B0604020202020204" pitchFamily="34" charset="0"/>
            </a:endParaRPr>
          </a:p>
        </p:txBody>
      </p:sp>
      <p:sp>
        <p:nvSpPr>
          <p:cNvPr id="5" name="TextBox 4"/>
          <p:cNvSpPr txBox="1"/>
          <p:nvPr/>
        </p:nvSpPr>
        <p:spPr>
          <a:xfrm>
            <a:off x="1807387" y="3719171"/>
            <a:ext cx="1487687" cy="830997"/>
          </a:xfrm>
          <a:prstGeom prst="rect">
            <a:avLst/>
          </a:prstGeom>
          <a:noFill/>
        </p:spPr>
        <p:txBody>
          <a:bodyPr wrap="square" rtlCol="0">
            <a:spAutoFit/>
          </a:bodyPr>
          <a:lstStyle/>
          <a:p>
            <a:pPr algn="ctr"/>
            <a:r>
              <a:rPr lang="en-US" sz="2400" dirty="0">
                <a:latin typeface="Arial" panose="020B0604020202020204" pitchFamily="34" charset="0"/>
              </a:rPr>
              <a:t>Training</a:t>
            </a:r>
          </a:p>
          <a:p>
            <a:pPr algn="ctr"/>
            <a:r>
              <a:rPr lang="en-US" sz="2400" dirty="0">
                <a:latin typeface="Arial" panose="020B0604020202020204" pitchFamily="34" charset="0"/>
              </a:rPr>
              <a:t>Data</a:t>
            </a:r>
          </a:p>
        </p:txBody>
      </p:sp>
      <p:grpSp>
        <p:nvGrpSpPr>
          <p:cNvPr id="6" name="Group 37"/>
          <p:cNvGrpSpPr/>
          <p:nvPr/>
        </p:nvGrpSpPr>
        <p:grpSpPr>
          <a:xfrm>
            <a:off x="9245063" y="2346556"/>
            <a:ext cx="1005403" cy="551708"/>
            <a:chOff x="7391399" y="3505200"/>
            <a:chExt cx="1375776" cy="1371600"/>
          </a:xfrm>
          <a:effectLst/>
        </p:grpSpPr>
        <p:sp>
          <p:nvSpPr>
            <p:cNvPr id="7" name="Rounded Rectangle 6"/>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8" name="TextBox 7"/>
            <p:cNvSpPr txBox="1"/>
            <p:nvPr/>
          </p:nvSpPr>
          <p:spPr>
            <a:xfrm>
              <a:off x="7391399" y="3653754"/>
              <a:ext cx="1375776" cy="918195"/>
            </a:xfrm>
            <a:prstGeom prst="rect">
              <a:avLst/>
            </a:prstGeom>
            <a:noFill/>
          </p:spPr>
          <p:txBody>
            <a:bodyPr wrap="none" rtlCol="0">
              <a:spAutoFit/>
            </a:bodyPr>
            <a:lstStyle/>
            <a:p>
              <a:r>
                <a:rPr lang="en-US" dirty="0">
                  <a:latin typeface="Arial" panose="020B0604020202020204" pitchFamily="34" charset="0"/>
                </a:rPr>
                <a:t>model 1</a:t>
              </a:r>
            </a:p>
          </p:txBody>
        </p:sp>
      </p:grpSp>
      <p:sp>
        <p:nvSpPr>
          <p:cNvPr id="9" name="TextBox 8"/>
          <p:cNvSpPr txBox="1"/>
          <p:nvPr/>
        </p:nvSpPr>
        <p:spPr>
          <a:xfrm>
            <a:off x="6793549" y="2416539"/>
            <a:ext cx="1377300" cy="369332"/>
          </a:xfrm>
          <a:prstGeom prst="rect">
            <a:avLst/>
          </a:prstGeom>
          <a:solidFill>
            <a:srgbClr val="F1CCB5"/>
          </a:solidFill>
          <a:ln>
            <a:solidFill>
              <a:srgbClr val="FF6600"/>
            </a:solidFill>
          </a:ln>
        </p:spPr>
        <p:txBody>
          <a:bodyPr wrap="none" rtlCol="0">
            <a:spAutoFit/>
          </a:bodyPr>
          <a:lstStyle/>
          <a:p>
            <a:r>
              <a:rPr lang="en-US" dirty="0">
                <a:latin typeface="Arial" panose="020B0604020202020204" pitchFamily="34" charset="0"/>
              </a:rPr>
              <a:t>learning </a:t>
            </a:r>
            <a:r>
              <a:rPr lang="en-US" dirty="0" err="1">
                <a:latin typeface="Arial" panose="020B0604020202020204" pitchFamily="34" charset="0"/>
              </a:rPr>
              <a:t>alg</a:t>
            </a:r>
            <a:endParaRPr lang="en-US" dirty="0">
              <a:latin typeface="Arial" panose="020B0604020202020204" pitchFamily="34" charset="0"/>
            </a:endParaRPr>
          </a:p>
        </p:txBody>
      </p:sp>
      <p:sp>
        <p:nvSpPr>
          <p:cNvPr id="10" name="TextBox 9"/>
          <p:cNvSpPr txBox="1"/>
          <p:nvPr/>
        </p:nvSpPr>
        <p:spPr>
          <a:xfrm rot="5400000">
            <a:off x="7264649" y="3514208"/>
            <a:ext cx="595035" cy="584775"/>
          </a:xfrm>
          <a:prstGeom prst="rect">
            <a:avLst/>
          </a:prstGeom>
          <a:noFill/>
        </p:spPr>
        <p:txBody>
          <a:bodyPr wrap="none" rtlCol="0">
            <a:spAutoFit/>
          </a:bodyPr>
          <a:lstStyle/>
          <a:p>
            <a:r>
              <a:rPr lang="en-US" sz="3200" dirty="0">
                <a:latin typeface="Arial" panose="020B0604020202020204" pitchFamily="34" charset="0"/>
              </a:rPr>
              <a:t>…</a:t>
            </a:r>
          </a:p>
        </p:txBody>
      </p:sp>
      <p:cxnSp>
        <p:nvCxnSpPr>
          <p:cNvPr id="11" name="Straight Arrow Connector 10"/>
          <p:cNvCxnSpPr/>
          <p:nvPr/>
        </p:nvCxnSpPr>
        <p:spPr>
          <a:xfrm>
            <a:off x="8547910" y="2669665"/>
            <a:ext cx="646331" cy="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rot="5400000">
            <a:off x="4115049" y="3916979"/>
            <a:ext cx="595035" cy="584775"/>
          </a:xfrm>
          <a:prstGeom prst="rect">
            <a:avLst/>
          </a:prstGeom>
          <a:noFill/>
        </p:spPr>
        <p:txBody>
          <a:bodyPr wrap="none" rtlCol="0">
            <a:spAutoFit/>
          </a:bodyPr>
          <a:lstStyle/>
          <a:p>
            <a:r>
              <a:rPr lang="en-US" sz="3200" dirty="0">
                <a:latin typeface="Arial" panose="020B0604020202020204" pitchFamily="34" charset="0"/>
              </a:rPr>
              <a:t>…</a:t>
            </a:r>
          </a:p>
        </p:txBody>
      </p:sp>
      <p:cxnSp>
        <p:nvCxnSpPr>
          <p:cNvPr id="14" name="Straight Arrow Connector 13"/>
          <p:cNvCxnSpPr/>
          <p:nvPr/>
        </p:nvCxnSpPr>
        <p:spPr>
          <a:xfrm flipV="1">
            <a:off x="6190208" y="2669666"/>
            <a:ext cx="603341" cy="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nvGrpSpPr>
          <p:cNvPr id="22" name="Group 37"/>
          <p:cNvGrpSpPr/>
          <p:nvPr/>
        </p:nvGrpSpPr>
        <p:grpSpPr>
          <a:xfrm>
            <a:off x="9245065" y="4760431"/>
            <a:ext cx="1069524" cy="551708"/>
            <a:chOff x="7391399" y="3505200"/>
            <a:chExt cx="1463517" cy="1371600"/>
          </a:xfrm>
          <a:effectLst/>
        </p:grpSpPr>
        <p:sp>
          <p:nvSpPr>
            <p:cNvPr id="23" name="Rounded Rectangle 22"/>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24" name="TextBox 23"/>
            <p:cNvSpPr txBox="1"/>
            <p:nvPr/>
          </p:nvSpPr>
          <p:spPr>
            <a:xfrm>
              <a:off x="7391399" y="3653754"/>
              <a:ext cx="1463517" cy="918195"/>
            </a:xfrm>
            <a:prstGeom prst="rect">
              <a:avLst/>
            </a:prstGeom>
            <a:noFill/>
          </p:spPr>
          <p:txBody>
            <a:bodyPr wrap="none" rtlCol="0">
              <a:spAutoFit/>
            </a:bodyPr>
            <a:lstStyle/>
            <a:p>
              <a:r>
                <a:rPr lang="en-US" dirty="0">
                  <a:latin typeface="Arial" panose="020B0604020202020204" pitchFamily="34" charset="0"/>
                </a:rPr>
                <a:t>model m</a:t>
              </a:r>
            </a:p>
          </p:txBody>
        </p:sp>
      </p:grpSp>
      <p:sp>
        <p:nvSpPr>
          <p:cNvPr id="25" name="TextBox 24"/>
          <p:cNvSpPr txBox="1"/>
          <p:nvPr/>
        </p:nvSpPr>
        <p:spPr>
          <a:xfrm>
            <a:off x="6793549" y="4830414"/>
            <a:ext cx="1377300" cy="369332"/>
          </a:xfrm>
          <a:prstGeom prst="rect">
            <a:avLst/>
          </a:prstGeom>
          <a:solidFill>
            <a:srgbClr val="F1CCB5"/>
          </a:solidFill>
          <a:ln>
            <a:solidFill>
              <a:srgbClr val="FF6600"/>
            </a:solidFill>
          </a:ln>
        </p:spPr>
        <p:txBody>
          <a:bodyPr wrap="none" rtlCol="0">
            <a:spAutoFit/>
          </a:bodyPr>
          <a:lstStyle/>
          <a:p>
            <a:r>
              <a:rPr lang="en-US" dirty="0">
                <a:latin typeface="Arial" panose="020B0604020202020204" pitchFamily="34" charset="0"/>
              </a:rPr>
              <a:t>learning </a:t>
            </a:r>
            <a:r>
              <a:rPr lang="en-US" dirty="0" err="1">
                <a:latin typeface="Arial" panose="020B0604020202020204" pitchFamily="34" charset="0"/>
              </a:rPr>
              <a:t>alg</a:t>
            </a:r>
            <a:endParaRPr lang="en-US" dirty="0">
              <a:latin typeface="Arial" panose="020B0604020202020204" pitchFamily="34" charset="0"/>
            </a:endParaRPr>
          </a:p>
        </p:txBody>
      </p:sp>
      <p:cxnSp>
        <p:nvCxnSpPr>
          <p:cNvPr id="26" name="Straight Arrow Connector 25"/>
          <p:cNvCxnSpPr/>
          <p:nvPr/>
        </p:nvCxnSpPr>
        <p:spPr>
          <a:xfrm>
            <a:off x="8547910" y="5083540"/>
            <a:ext cx="646331" cy="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6190208" y="5083541"/>
            <a:ext cx="603341" cy="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3295074" y="2898264"/>
            <a:ext cx="819727" cy="82090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3295074" y="4830414"/>
            <a:ext cx="819727" cy="48895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267200" y="1752600"/>
            <a:ext cx="1476980" cy="1828801"/>
          </a:xfrm>
          <a:prstGeom prst="rect">
            <a:avLst/>
          </a:prstGeom>
          <a:solidFill>
            <a:srgbClr val="FFFF00"/>
          </a:solid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panose="020B0604020202020204" pitchFamily="34" charset="0"/>
            </a:endParaRPr>
          </a:p>
        </p:txBody>
      </p:sp>
      <p:sp>
        <p:nvSpPr>
          <p:cNvPr id="39" name="TextBox 38"/>
          <p:cNvSpPr txBox="1"/>
          <p:nvPr/>
        </p:nvSpPr>
        <p:spPr>
          <a:xfrm>
            <a:off x="4256494" y="2167050"/>
            <a:ext cx="1487687" cy="830997"/>
          </a:xfrm>
          <a:prstGeom prst="rect">
            <a:avLst/>
          </a:prstGeom>
          <a:noFill/>
        </p:spPr>
        <p:txBody>
          <a:bodyPr wrap="square" rtlCol="0">
            <a:spAutoFit/>
          </a:bodyPr>
          <a:lstStyle/>
          <a:p>
            <a:pPr algn="ctr"/>
            <a:r>
              <a:rPr lang="en-US" sz="2400" dirty="0">
                <a:latin typeface="Arial" panose="020B0604020202020204" pitchFamily="34" charset="0"/>
              </a:rPr>
              <a:t>Training</a:t>
            </a:r>
          </a:p>
          <a:p>
            <a:pPr algn="ctr"/>
            <a:r>
              <a:rPr lang="en-US" sz="2400" dirty="0">
                <a:latin typeface="Arial" panose="020B0604020202020204" pitchFamily="34" charset="0"/>
              </a:rPr>
              <a:t>Data 1</a:t>
            </a:r>
          </a:p>
        </p:txBody>
      </p:sp>
      <p:sp>
        <p:nvSpPr>
          <p:cNvPr id="41" name="Rectangle 40"/>
          <p:cNvSpPr/>
          <p:nvPr/>
        </p:nvSpPr>
        <p:spPr>
          <a:xfrm>
            <a:off x="4314220" y="4820185"/>
            <a:ext cx="1476980" cy="1733016"/>
          </a:xfrm>
          <a:prstGeom prst="rect">
            <a:avLst/>
          </a:prstGeom>
          <a:solidFill>
            <a:srgbClr val="FFFF00"/>
          </a:solid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panose="020B0604020202020204" pitchFamily="34" charset="0"/>
            </a:endParaRPr>
          </a:p>
        </p:txBody>
      </p:sp>
      <p:sp>
        <p:nvSpPr>
          <p:cNvPr id="42" name="TextBox 41"/>
          <p:cNvSpPr txBox="1"/>
          <p:nvPr/>
        </p:nvSpPr>
        <p:spPr>
          <a:xfrm>
            <a:off x="4303514" y="5181601"/>
            <a:ext cx="1487687" cy="830997"/>
          </a:xfrm>
          <a:prstGeom prst="rect">
            <a:avLst/>
          </a:prstGeom>
          <a:noFill/>
        </p:spPr>
        <p:txBody>
          <a:bodyPr wrap="square" rtlCol="0">
            <a:spAutoFit/>
          </a:bodyPr>
          <a:lstStyle/>
          <a:p>
            <a:pPr algn="ctr"/>
            <a:r>
              <a:rPr lang="en-US" sz="2400" dirty="0">
                <a:latin typeface="Arial" panose="020B0604020202020204" pitchFamily="34" charset="0"/>
              </a:rPr>
              <a:t>Training</a:t>
            </a:r>
          </a:p>
          <a:p>
            <a:pPr algn="ctr"/>
            <a:r>
              <a:rPr lang="en-US" sz="2400" dirty="0">
                <a:latin typeface="Arial" panose="020B0604020202020204" pitchFamily="34" charset="0"/>
              </a:rPr>
              <a:t>Data m</a:t>
            </a:r>
          </a:p>
        </p:txBody>
      </p:sp>
    </p:spTree>
    <p:extLst>
      <p:ext uri="{BB962C8B-B14F-4D97-AF65-F5344CB8AC3E}">
        <p14:creationId xmlns:p14="http://schemas.microsoft.com/office/powerpoint/2010/main" val="7723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generating distribution</a:t>
            </a:r>
            <a:endParaRPr lang="en-US" dirty="0"/>
          </a:p>
        </p:txBody>
      </p:sp>
      <p:pic>
        <p:nvPicPr>
          <p:cNvPr id="4" name="Picture 3"/>
          <p:cNvPicPr>
            <a:picLocks noChangeAspect="1"/>
          </p:cNvPicPr>
          <p:nvPr/>
        </p:nvPicPr>
        <p:blipFill>
          <a:blip r:embed="rId2"/>
          <a:stretch>
            <a:fillRect/>
          </a:stretch>
        </p:blipFill>
        <p:spPr>
          <a:xfrm>
            <a:off x="5144336" y="5655087"/>
            <a:ext cx="428780" cy="420373"/>
          </a:xfrm>
          <a:prstGeom prst="rect">
            <a:avLst/>
          </a:prstGeom>
        </p:spPr>
      </p:pic>
      <p:pic>
        <p:nvPicPr>
          <p:cNvPr id="5" name="Picture 4"/>
          <p:cNvPicPr>
            <a:picLocks noChangeAspect="1"/>
          </p:cNvPicPr>
          <p:nvPr/>
        </p:nvPicPr>
        <p:blipFill>
          <a:blip r:embed="rId3"/>
          <a:stretch>
            <a:fillRect/>
          </a:stretch>
        </p:blipFill>
        <p:spPr>
          <a:xfrm>
            <a:off x="4318877" y="5696769"/>
            <a:ext cx="375843" cy="378690"/>
          </a:xfrm>
          <a:prstGeom prst="rect">
            <a:avLst/>
          </a:prstGeom>
        </p:spPr>
      </p:pic>
      <p:sp>
        <p:nvSpPr>
          <p:cNvPr id="8" name="TextBox 7"/>
          <p:cNvSpPr txBox="1"/>
          <p:nvPr/>
        </p:nvSpPr>
        <p:spPr>
          <a:xfrm>
            <a:off x="3231995" y="1620519"/>
            <a:ext cx="1971822" cy="461665"/>
          </a:xfrm>
          <a:prstGeom prst="rect">
            <a:avLst/>
          </a:prstGeom>
          <a:noFill/>
        </p:spPr>
        <p:txBody>
          <a:bodyPr wrap="none" rtlCol="0">
            <a:spAutoFit/>
          </a:bodyPr>
          <a:lstStyle/>
          <a:p>
            <a:r>
              <a:rPr lang="en-US" sz="2400" dirty="0">
                <a:latin typeface="Arial" panose="020B0604020202020204" pitchFamily="34" charset="0"/>
              </a:rPr>
              <a:t>Training data</a:t>
            </a:r>
          </a:p>
        </p:txBody>
      </p:sp>
      <p:sp>
        <p:nvSpPr>
          <p:cNvPr id="9" name="TextBox 8"/>
          <p:cNvSpPr txBox="1"/>
          <p:nvPr/>
        </p:nvSpPr>
        <p:spPr>
          <a:xfrm>
            <a:off x="7705491" y="1620519"/>
            <a:ext cx="1243802" cy="461665"/>
          </a:xfrm>
          <a:prstGeom prst="rect">
            <a:avLst/>
          </a:prstGeom>
          <a:noFill/>
        </p:spPr>
        <p:txBody>
          <a:bodyPr wrap="none" rtlCol="0">
            <a:spAutoFit/>
          </a:bodyPr>
          <a:lstStyle/>
          <a:p>
            <a:r>
              <a:rPr lang="en-US" sz="2400" dirty="0">
                <a:latin typeface="Arial" panose="020B0604020202020204" pitchFamily="34" charset="0"/>
              </a:rPr>
              <a:t>Test set</a:t>
            </a:r>
          </a:p>
        </p:txBody>
      </p:sp>
      <p:pic>
        <p:nvPicPr>
          <p:cNvPr id="13" name="Picture 12"/>
          <p:cNvPicPr>
            <a:picLocks noChangeAspect="1"/>
          </p:cNvPicPr>
          <p:nvPr/>
        </p:nvPicPr>
        <p:blipFill>
          <a:blip r:embed="rId4"/>
          <a:stretch>
            <a:fillRect/>
          </a:stretch>
        </p:blipFill>
        <p:spPr>
          <a:xfrm>
            <a:off x="5897863" y="5788791"/>
            <a:ext cx="418573" cy="246219"/>
          </a:xfrm>
          <a:prstGeom prst="rect">
            <a:avLst/>
          </a:prstGeom>
        </p:spPr>
      </p:pic>
      <p:pic>
        <p:nvPicPr>
          <p:cNvPr id="14" name="Picture 13"/>
          <p:cNvPicPr>
            <a:picLocks noChangeAspect="1"/>
          </p:cNvPicPr>
          <p:nvPr/>
        </p:nvPicPr>
        <p:blipFill>
          <a:blip r:embed="rId5"/>
          <a:stretch>
            <a:fillRect/>
          </a:stretch>
        </p:blipFill>
        <p:spPr>
          <a:xfrm>
            <a:off x="6708253" y="5788791"/>
            <a:ext cx="431361" cy="246219"/>
          </a:xfrm>
          <a:prstGeom prst="rect">
            <a:avLst/>
          </a:prstGeom>
        </p:spPr>
      </p:pic>
      <p:pic>
        <p:nvPicPr>
          <p:cNvPr id="18" name="Picture 17"/>
          <p:cNvPicPr>
            <a:picLocks noChangeAspect="1"/>
          </p:cNvPicPr>
          <p:nvPr/>
        </p:nvPicPr>
        <p:blipFill>
          <a:blip r:embed="rId5"/>
          <a:stretch>
            <a:fillRect/>
          </a:stretch>
        </p:blipFill>
        <p:spPr>
          <a:xfrm>
            <a:off x="6662483" y="5408868"/>
            <a:ext cx="431361" cy="246219"/>
          </a:xfrm>
          <a:prstGeom prst="rect">
            <a:avLst/>
          </a:prstGeom>
        </p:spPr>
      </p:pic>
      <p:pic>
        <p:nvPicPr>
          <p:cNvPr id="19" name="Picture 18"/>
          <p:cNvPicPr>
            <a:picLocks noChangeAspect="1"/>
          </p:cNvPicPr>
          <p:nvPr/>
        </p:nvPicPr>
        <p:blipFill>
          <a:blip r:embed="rId4"/>
          <a:stretch>
            <a:fillRect/>
          </a:stretch>
        </p:blipFill>
        <p:spPr>
          <a:xfrm>
            <a:off x="5840976" y="5365966"/>
            <a:ext cx="418573" cy="246219"/>
          </a:xfrm>
          <a:prstGeom prst="rect">
            <a:avLst/>
          </a:prstGeom>
        </p:spPr>
      </p:pic>
      <p:pic>
        <p:nvPicPr>
          <p:cNvPr id="20" name="Picture 19"/>
          <p:cNvPicPr>
            <a:picLocks noChangeAspect="1"/>
          </p:cNvPicPr>
          <p:nvPr/>
        </p:nvPicPr>
        <p:blipFill>
          <a:blip r:embed="rId4"/>
          <a:stretch>
            <a:fillRect/>
          </a:stretch>
        </p:blipFill>
        <p:spPr>
          <a:xfrm>
            <a:off x="5840976" y="4983629"/>
            <a:ext cx="418573" cy="246219"/>
          </a:xfrm>
          <a:prstGeom prst="rect">
            <a:avLst/>
          </a:prstGeom>
        </p:spPr>
      </p:pic>
      <p:pic>
        <p:nvPicPr>
          <p:cNvPr id="21" name="Picture 20"/>
          <p:cNvPicPr>
            <a:picLocks noChangeAspect="1"/>
          </p:cNvPicPr>
          <p:nvPr/>
        </p:nvPicPr>
        <p:blipFill>
          <a:blip r:embed="rId4"/>
          <a:stretch>
            <a:fillRect/>
          </a:stretch>
        </p:blipFill>
        <p:spPr>
          <a:xfrm>
            <a:off x="5824193" y="4627064"/>
            <a:ext cx="418573" cy="246219"/>
          </a:xfrm>
          <a:prstGeom prst="rect">
            <a:avLst/>
          </a:prstGeom>
        </p:spPr>
      </p:pic>
      <p:pic>
        <p:nvPicPr>
          <p:cNvPr id="22" name="Picture 21"/>
          <p:cNvPicPr>
            <a:picLocks noChangeAspect="1"/>
          </p:cNvPicPr>
          <p:nvPr/>
        </p:nvPicPr>
        <p:blipFill>
          <a:blip r:embed="rId2"/>
          <a:stretch>
            <a:fillRect/>
          </a:stretch>
        </p:blipFill>
        <p:spPr>
          <a:xfrm>
            <a:off x="5144336" y="5155779"/>
            <a:ext cx="428780" cy="420373"/>
          </a:xfrm>
          <a:prstGeom prst="rect">
            <a:avLst/>
          </a:prstGeom>
        </p:spPr>
      </p:pic>
      <p:sp>
        <p:nvSpPr>
          <p:cNvPr id="23" name="TextBox 22"/>
          <p:cNvSpPr txBox="1"/>
          <p:nvPr/>
        </p:nvSpPr>
        <p:spPr>
          <a:xfrm>
            <a:off x="4298157" y="6229690"/>
            <a:ext cx="3902030" cy="461665"/>
          </a:xfrm>
          <a:prstGeom prst="rect">
            <a:avLst/>
          </a:prstGeom>
          <a:noFill/>
        </p:spPr>
        <p:txBody>
          <a:bodyPr wrap="none" rtlCol="0">
            <a:spAutoFit/>
          </a:bodyPr>
          <a:lstStyle/>
          <a:p>
            <a:r>
              <a:rPr lang="en-US" sz="2400" dirty="0">
                <a:latin typeface="Arial" panose="020B0604020202020204" pitchFamily="34" charset="0"/>
              </a:rPr>
              <a:t>data generating distribution</a:t>
            </a:r>
          </a:p>
        </p:txBody>
      </p:sp>
      <p:sp>
        <p:nvSpPr>
          <p:cNvPr id="24" name="Oval 23"/>
          <p:cNvSpPr/>
          <p:nvPr/>
        </p:nvSpPr>
        <p:spPr>
          <a:xfrm>
            <a:off x="3208417" y="4491789"/>
            <a:ext cx="5347368" cy="1753755"/>
          </a:xfrm>
          <a:prstGeom prst="ellipse">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25" name="Picture 24"/>
          <p:cNvPicPr>
            <a:picLocks noChangeAspect="1"/>
          </p:cNvPicPr>
          <p:nvPr/>
        </p:nvPicPr>
        <p:blipFill>
          <a:blip r:embed="rId4"/>
          <a:stretch>
            <a:fillRect/>
          </a:stretch>
        </p:blipFill>
        <p:spPr>
          <a:xfrm>
            <a:off x="4415412" y="3091656"/>
            <a:ext cx="418573" cy="246219"/>
          </a:xfrm>
          <a:prstGeom prst="rect">
            <a:avLst/>
          </a:prstGeom>
        </p:spPr>
      </p:pic>
      <p:pic>
        <p:nvPicPr>
          <p:cNvPr id="26" name="Picture 25"/>
          <p:cNvPicPr>
            <a:picLocks noChangeAspect="1"/>
          </p:cNvPicPr>
          <p:nvPr/>
        </p:nvPicPr>
        <p:blipFill>
          <a:blip r:embed="rId4"/>
          <a:stretch>
            <a:fillRect/>
          </a:stretch>
        </p:blipFill>
        <p:spPr>
          <a:xfrm>
            <a:off x="3396488" y="2333043"/>
            <a:ext cx="418573" cy="246219"/>
          </a:xfrm>
          <a:prstGeom prst="rect">
            <a:avLst/>
          </a:prstGeom>
        </p:spPr>
      </p:pic>
      <p:pic>
        <p:nvPicPr>
          <p:cNvPr id="27" name="Picture 26"/>
          <p:cNvPicPr>
            <a:picLocks noChangeAspect="1"/>
          </p:cNvPicPr>
          <p:nvPr/>
        </p:nvPicPr>
        <p:blipFill>
          <a:blip r:embed="rId2"/>
          <a:stretch>
            <a:fillRect/>
          </a:stretch>
        </p:blipFill>
        <p:spPr>
          <a:xfrm>
            <a:off x="3986631" y="2333043"/>
            <a:ext cx="428780" cy="420373"/>
          </a:xfrm>
          <a:prstGeom prst="rect">
            <a:avLst/>
          </a:prstGeom>
        </p:spPr>
      </p:pic>
      <p:pic>
        <p:nvPicPr>
          <p:cNvPr id="28" name="Picture 27"/>
          <p:cNvPicPr>
            <a:picLocks noChangeAspect="1"/>
          </p:cNvPicPr>
          <p:nvPr/>
        </p:nvPicPr>
        <p:blipFill>
          <a:blip r:embed="rId5"/>
          <a:stretch>
            <a:fillRect/>
          </a:stretch>
        </p:blipFill>
        <p:spPr>
          <a:xfrm>
            <a:off x="4586996" y="2712966"/>
            <a:ext cx="431361" cy="246219"/>
          </a:xfrm>
          <a:prstGeom prst="rect">
            <a:avLst/>
          </a:prstGeom>
        </p:spPr>
      </p:pic>
      <p:pic>
        <p:nvPicPr>
          <p:cNvPr id="29" name="Picture 28"/>
          <p:cNvPicPr>
            <a:picLocks noChangeAspect="1"/>
          </p:cNvPicPr>
          <p:nvPr/>
        </p:nvPicPr>
        <p:blipFill>
          <a:blip r:embed="rId5"/>
          <a:stretch>
            <a:fillRect/>
          </a:stretch>
        </p:blipFill>
        <p:spPr>
          <a:xfrm>
            <a:off x="3555271" y="2844593"/>
            <a:ext cx="431361" cy="246219"/>
          </a:xfrm>
          <a:prstGeom prst="rect">
            <a:avLst/>
          </a:prstGeom>
        </p:spPr>
      </p:pic>
      <p:pic>
        <p:nvPicPr>
          <p:cNvPr id="30" name="Picture 29"/>
          <p:cNvPicPr>
            <a:picLocks noChangeAspect="1"/>
          </p:cNvPicPr>
          <p:nvPr/>
        </p:nvPicPr>
        <p:blipFill>
          <a:blip r:embed="rId3"/>
          <a:stretch>
            <a:fillRect/>
          </a:stretch>
        </p:blipFill>
        <p:spPr>
          <a:xfrm>
            <a:off x="3943034" y="2959184"/>
            <a:ext cx="375843" cy="378690"/>
          </a:xfrm>
          <a:prstGeom prst="rect">
            <a:avLst/>
          </a:prstGeom>
        </p:spPr>
      </p:pic>
      <p:pic>
        <p:nvPicPr>
          <p:cNvPr id="31" name="Picture 30"/>
          <p:cNvPicPr>
            <a:picLocks noChangeAspect="1"/>
          </p:cNvPicPr>
          <p:nvPr/>
        </p:nvPicPr>
        <p:blipFill>
          <a:blip r:embed="rId4"/>
          <a:stretch>
            <a:fillRect/>
          </a:stretch>
        </p:blipFill>
        <p:spPr>
          <a:xfrm>
            <a:off x="3411094" y="3280088"/>
            <a:ext cx="418573" cy="246219"/>
          </a:xfrm>
          <a:prstGeom prst="rect">
            <a:avLst/>
          </a:prstGeom>
        </p:spPr>
      </p:pic>
      <p:pic>
        <p:nvPicPr>
          <p:cNvPr id="32" name="Picture 31"/>
          <p:cNvPicPr>
            <a:picLocks noChangeAspect="1"/>
          </p:cNvPicPr>
          <p:nvPr/>
        </p:nvPicPr>
        <p:blipFill>
          <a:blip r:embed="rId4"/>
          <a:stretch>
            <a:fillRect/>
          </a:stretch>
        </p:blipFill>
        <p:spPr>
          <a:xfrm>
            <a:off x="2810743" y="3033869"/>
            <a:ext cx="418573" cy="246219"/>
          </a:xfrm>
          <a:prstGeom prst="rect">
            <a:avLst/>
          </a:prstGeom>
        </p:spPr>
      </p:pic>
      <p:pic>
        <p:nvPicPr>
          <p:cNvPr id="33" name="Picture 32"/>
          <p:cNvPicPr>
            <a:picLocks noChangeAspect="1"/>
          </p:cNvPicPr>
          <p:nvPr/>
        </p:nvPicPr>
        <p:blipFill>
          <a:blip r:embed="rId2"/>
          <a:stretch>
            <a:fillRect/>
          </a:stretch>
        </p:blipFill>
        <p:spPr>
          <a:xfrm>
            <a:off x="4929946" y="3033869"/>
            <a:ext cx="428780" cy="420373"/>
          </a:xfrm>
          <a:prstGeom prst="rect">
            <a:avLst/>
          </a:prstGeom>
        </p:spPr>
      </p:pic>
      <p:pic>
        <p:nvPicPr>
          <p:cNvPr id="34" name="Picture 33"/>
          <p:cNvPicPr>
            <a:picLocks noChangeAspect="1"/>
          </p:cNvPicPr>
          <p:nvPr/>
        </p:nvPicPr>
        <p:blipFill>
          <a:blip r:embed="rId5"/>
          <a:stretch>
            <a:fillRect/>
          </a:stretch>
        </p:blipFill>
        <p:spPr>
          <a:xfrm>
            <a:off x="4833985" y="2309093"/>
            <a:ext cx="431361" cy="246219"/>
          </a:xfrm>
          <a:prstGeom prst="rect">
            <a:avLst/>
          </a:prstGeom>
        </p:spPr>
      </p:pic>
      <p:pic>
        <p:nvPicPr>
          <p:cNvPr id="35" name="Picture 34"/>
          <p:cNvPicPr>
            <a:picLocks noChangeAspect="1"/>
          </p:cNvPicPr>
          <p:nvPr/>
        </p:nvPicPr>
        <p:blipFill>
          <a:blip r:embed="rId5"/>
          <a:stretch>
            <a:fillRect/>
          </a:stretch>
        </p:blipFill>
        <p:spPr>
          <a:xfrm>
            <a:off x="3511673" y="3658778"/>
            <a:ext cx="431361" cy="246219"/>
          </a:xfrm>
          <a:prstGeom prst="rect">
            <a:avLst/>
          </a:prstGeom>
        </p:spPr>
      </p:pic>
      <p:pic>
        <p:nvPicPr>
          <p:cNvPr id="36" name="Picture 35"/>
          <p:cNvPicPr>
            <a:picLocks noChangeAspect="1"/>
          </p:cNvPicPr>
          <p:nvPr/>
        </p:nvPicPr>
        <p:blipFill>
          <a:blip r:embed="rId3"/>
          <a:stretch>
            <a:fillRect/>
          </a:stretch>
        </p:blipFill>
        <p:spPr>
          <a:xfrm>
            <a:off x="4399074" y="3526306"/>
            <a:ext cx="375843" cy="378690"/>
          </a:xfrm>
          <a:prstGeom prst="rect">
            <a:avLst/>
          </a:prstGeom>
        </p:spPr>
      </p:pic>
      <p:pic>
        <p:nvPicPr>
          <p:cNvPr id="37" name="Picture 36"/>
          <p:cNvPicPr>
            <a:picLocks noChangeAspect="1"/>
          </p:cNvPicPr>
          <p:nvPr/>
        </p:nvPicPr>
        <p:blipFill>
          <a:blip r:embed="rId4"/>
          <a:stretch>
            <a:fillRect/>
          </a:stretch>
        </p:blipFill>
        <p:spPr>
          <a:xfrm>
            <a:off x="8320857" y="2657005"/>
            <a:ext cx="418573" cy="246219"/>
          </a:xfrm>
          <a:prstGeom prst="rect">
            <a:avLst/>
          </a:prstGeom>
        </p:spPr>
      </p:pic>
      <p:pic>
        <p:nvPicPr>
          <p:cNvPr id="38" name="Picture 37"/>
          <p:cNvPicPr>
            <a:picLocks noChangeAspect="1"/>
          </p:cNvPicPr>
          <p:nvPr/>
        </p:nvPicPr>
        <p:blipFill>
          <a:blip r:embed="rId5"/>
          <a:stretch>
            <a:fillRect/>
          </a:stretch>
        </p:blipFill>
        <p:spPr>
          <a:xfrm>
            <a:off x="7460716" y="2409942"/>
            <a:ext cx="431361" cy="246219"/>
          </a:xfrm>
          <a:prstGeom prst="rect">
            <a:avLst/>
          </a:prstGeom>
        </p:spPr>
      </p:pic>
      <p:pic>
        <p:nvPicPr>
          <p:cNvPr id="39" name="Picture 38"/>
          <p:cNvPicPr>
            <a:picLocks noChangeAspect="1"/>
          </p:cNvPicPr>
          <p:nvPr/>
        </p:nvPicPr>
        <p:blipFill>
          <a:blip r:embed="rId3"/>
          <a:stretch>
            <a:fillRect/>
          </a:stretch>
        </p:blipFill>
        <p:spPr>
          <a:xfrm>
            <a:off x="7848479" y="2524533"/>
            <a:ext cx="375843" cy="378690"/>
          </a:xfrm>
          <a:prstGeom prst="rect">
            <a:avLst/>
          </a:prstGeom>
        </p:spPr>
      </p:pic>
      <p:pic>
        <p:nvPicPr>
          <p:cNvPr id="40" name="Picture 39"/>
          <p:cNvPicPr>
            <a:picLocks noChangeAspect="1"/>
          </p:cNvPicPr>
          <p:nvPr/>
        </p:nvPicPr>
        <p:blipFill>
          <a:blip r:embed="rId4"/>
          <a:stretch>
            <a:fillRect/>
          </a:stretch>
        </p:blipFill>
        <p:spPr>
          <a:xfrm>
            <a:off x="7316539" y="2845437"/>
            <a:ext cx="418573" cy="246219"/>
          </a:xfrm>
          <a:prstGeom prst="rect">
            <a:avLst/>
          </a:prstGeom>
        </p:spPr>
      </p:pic>
      <p:pic>
        <p:nvPicPr>
          <p:cNvPr id="42" name="Picture 41"/>
          <p:cNvPicPr>
            <a:picLocks noChangeAspect="1"/>
          </p:cNvPicPr>
          <p:nvPr/>
        </p:nvPicPr>
        <p:blipFill>
          <a:blip r:embed="rId2"/>
          <a:stretch>
            <a:fillRect/>
          </a:stretch>
        </p:blipFill>
        <p:spPr>
          <a:xfrm>
            <a:off x="8224321" y="2104161"/>
            <a:ext cx="428780" cy="420373"/>
          </a:xfrm>
          <a:prstGeom prst="rect">
            <a:avLst/>
          </a:prstGeom>
        </p:spPr>
      </p:pic>
      <p:pic>
        <p:nvPicPr>
          <p:cNvPr id="43" name="Picture 42"/>
          <p:cNvPicPr>
            <a:picLocks noChangeAspect="1"/>
          </p:cNvPicPr>
          <p:nvPr/>
        </p:nvPicPr>
        <p:blipFill>
          <a:blip r:embed="rId5"/>
          <a:stretch>
            <a:fillRect/>
          </a:stretch>
        </p:blipFill>
        <p:spPr>
          <a:xfrm>
            <a:off x="7417118" y="3224127"/>
            <a:ext cx="431361" cy="246219"/>
          </a:xfrm>
          <a:prstGeom prst="rect">
            <a:avLst/>
          </a:prstGeom>
        </p:spPr>
      </p:pic>
      <p:pic>
        <p:nvPicPr>
          <p:cNvPr id="44" name="Picture 43"/>
          <p:cNvPicPr>
            <a:picLocks noChangeAspect="1"/>
          </p:cNvPicPr>
          <p:nvPr/>
        </p:nvPicPr>
        <p:blipFill>
          <a:blip r:embed="rId3"/>
          <a:stretch>
            <a:fillRect/>
          </a:stretch>
        </p:blipFill>
        <p:spPr>
          <a:xfrm>
            <a:off x="8304519" y="3091655"/>
            <a:ext cx="375843" cy="378690"/>
          </a:xfrm>
          <a:prstGeom prst="rect">
            <a:avLst/>
          </a:prstGeom>
        </p:spPr>
      </p:pic>
      <p:cxnSp>
        <p:nvCxnSpPr>
          <p:cNvPr id="46" name="Straight Arrow Connector 45"/>
          <p:cNvCxnSpPr/>
          <p:nvPr/>
        </p:nvCxnSpPr>
        <p:spPr>
          <a:xfrm flipV="1">
            <a:off x="7316539" y="3658778"/>
            <a:ext cx="597363" cy="1100381"/>
          </a:xfrm>
          <a:prstGeom prst="straightConnector1">
            <a:avLst/>
          </a:prstGeom>
          <a:ln w="57150" cmpd="sng">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flipV="1">
            <a:off x="4298158" y="3904998"/>
            <a:ext cx="476758" cy="854161"/>
          </a:xfrm>
          <a:prstGeom prst="straightConnector1">
            <a:avLst/>
          </a:prstGeom>
          <a:ln w="57150" cmpd="sng">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886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Ensemble learning</a:t>
            </a:r>
            <a:endParaRPr lang="en-US" dirty="0"/>
          </a:p>
        </p:txBody>
      </p:sp>
      <p:sp>
        <p:nvSpPr>
          <p:cNvPr id="3" name="Content Placeholder 2"/>
          <p:cNvSpPr>
            <a:spLocks noGrp="1"/>
          </p:cNvSpPr>
          <p:nvPr>
            <p:ph idx="1"/>
          </p:nvPr>
        </p:nvSpPr>
        <p:spPr/>
        <p:txBody>
          <a:bodyPr/>
          <a:lstStyle/>
          <a:p>
            <a:r>
              <a:rPr lang="en-US"/>
              <a:t>Basic idea: if one classifier works well, why not use multiple classifiers!</a:t>
            </a:r>
            <a:endParaRPr lang="en-US" dirty="0"/>
          </a:p>
        </p:txBody>
      </p:sp>
    </p:spTree>
    <p:extLst>
      <p:ext uri="{BB962C8B-B14F-4D97-AF65-F5344CB8AC3E}">
        <p14:creationId xmlns:p14="http://schemas.microsoft.com/office/powerpoint/2010/main" val="401480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Ideal situation</a:t>
            </a:r>
            <a:endParaRPr lang="en-US" dirty="0"/>
          </a:p>
        </p:txBody>
      </p:sp>
      <p:pic>
        <p:nvPicPr>
          <p:cNvPr id="4" name="Picture 3"/>
          <p:cNvPicPr>
            <a:picLocks noChangeAspect="1"/>
          </p:cNvPicPr>
          <p:nvPr/>
        </p:nvPicPr>
        <p:blipFill>
          <a:blip r:embed="rId3"/>
          <a:stretch>
            <a:fillRect/>
          </a:stretch>
        </p:blipFill>
        <p:spPr>
          <a:xfrm>
            <a:off x="4907719" y="5821733"/>
            <a:ext cx="428780" cy="420373"/>
          </a:xfrm>
          <a:prstGeom prst="rect">
            <a:avLst/>
          </a:prstGeom>
        </p:spPr>
      </p:pic>
      <p:pic>
        <p:nvPicPr>
          <p:cNvPr id="5" name="Picture 4"/>
          <p:cNvPicPr>
            <a:picLocks noChangeAspect="1"/>
          </p:cNvPicPr>
          <p:nvPr/>
        </p:nvPicPr>
        <p:blipFill>
          <a:blip r:embed="rId4"/>
          <a:stretch>
            <a:fillRect/>
          </a:stretch>
        </p:blipFill>
        <p:spPr>
          <a:xfrm>
            <a:off x="4082260" y="5863415"/>
            <a:ext cx="375843" cy="378690"/>
          </a:xfrm>
          <a:prstGeom prst="rect">
            <a:avLst/>
          </a:prstGeom>
        </p:spPr>
      </p:pic>
      <p:sp>
        <p:nvSpPr>
          <p:cNvPr id="8" name="TextBox 7"/>
          <p:cNvSpPr txBox="1"/>
          <p:nvPr/>
        </p:nvSpPr>
        <p:spPr>
          <a:xfrm>
            <a:off x="2250054" y="1620519"/>
            <a:ext cx="2228302" cy="461665"/>
          </a:xfrm>
          <a:prstGeom prst="rect">
            <a:avLst/>
          </a:prstGeom>
          <a:noFill/>
        </p:spPr>
        <p:txBody>
          <a:bodyPr wrap="none" rtlCol="0">
            <a:spAutoFit/>
          </a:bodyPr>
          <a:lstStyle/>
          <a:p>
            <a:r>
              <a:rPr lang="en-US" sz="2400" dirty="0">
                <a:latin typeface="Arial" panose="020B0604020202020204" pitchFamily="34" charset="0"/>
              </a:rPr>
              <a:t>Training data 1</a:t>
            </a:r>
          </a:p>
        </p:txBody>
      </p:sp>
      <p:pic>
        <p:nvPicPr>
          <p:cNvPr id="13" name="Picture 12"/>
          <p:cNvPicPr>
            <a:picLocks noChangeAspect="1"/>
          </p:cNvPicPr>
          <p:nvPr/>
        </p:nvPicPr>
        <p:blipFill>
          <a:blip r:embed="rId5"/>
          <a:stretch>
            <a:fillRect/>
          </a:stretch>
        </p:blipFill>
        <p:spPr>
          <a:xfrm>
            <a:off x="5661246" y="5955437"/>
            <a:ext cx="418573" cy="246219"/>
          </a:xfrm>
          <a:prstGeom prst="rect">
            <a:avLst/>
          </a:prstGeom>
        </p:spPr>
      </p:pic>
      <p:pic>
        <p:nvPicPr>
          <p:cNvPr id="14" name="Picture 13"/>
          <p:cNvPicPr>
            <a:picLocks noChangeAspect="1"/>
          </p:cNvPicPr>
          <p:nvPr/>
        </p:nvPicPr>
        <p:blipFill>
          <a:blip r:embed="rId6"/>
          <a:stretch>
            <a:fillRect/>
          </a:stretch>
        </p:blipFill>
        <p:spPr>
          <a:xfrm>
            <a:off x="6471636" y="5955437"/>
            <a:ext cx="431361" cy="246219"/>
          </a:xfrm>
          <a:prstGeom prst="rect">
            <a:avLst/>
          </a:prstGeom>
        </p:spPr>
      </p:pic>
      <p:pic>
        <p:nvPicPr>
          <p:cNvPr id="18" name="Picture 17"/>
          <p:cNvPicPr>
            <a:picLocks noChangeAspect="1"/>
          </p:cNvPicPr>
          <p:nvPr/>
        </p:nvPicPr>
        <p:blipFill>
          <a:blip r:embed="rId6"/>
          <a:stretch>
            <a:fillRect/>
          </a:stretch>
        </p:blipFill>
        <p:spPr>
          <a:xfrm>
            <a:off x="6425866" y="5575514"/>
            <a:ext cx="431361" cy="246219"/>
          </a:xfrm>
          <a:prstGeom prst="rect">
            <a:avLst/>
          </a:prstGeom>
        </p:spPr>
      </p:pic>
      <p:pic>
        <p:nvPicPr>
          <p:cNvPr id="19" name="Picture 18"/>
          <p:cNvPicPr>
            <a:picLocks noChangeAspect="1"/>
          </p:cNvPicPr>
          <p:nvPr/>
        </p:nvPicPr>
        <p:blipFill>
          <a:blip r:embed="rId5"/>
          <a:stretch>
            <a:fillRect/>
          </a:stretch>
        </p:blipFill>
        <p:spPr>
          <a:xfrm>
            <a:off x="5604359" y="5532612"/>
            <a:ext cx="418573" cy="246219"/>
          </a:xfrm>
          <a:prstGeom prst="rect">
            <a:avLst/>
          </a:prstGeom>
        </p:spPr>
      </p:pic>
      <p:pic>
        <p:nvPicPr>
          <p:cNvPr id="20" name="Picture 19"/>
          <p:cNvPicPr>
            <a:picLocks noChangeAspect="1"/>
          </p:cNvPicPr>
          <p:nvPr/>
        </p:nvPicPr>
        <p:blipFill>
          <a:blip r:embed="rId5"/>
          <a:stretch>
            <a:fillRect/>
          </a:stretch>
        </p:blipFill>
        <p:spPr>
          <a:xfrm>
            <a:off x="5604359" y="5150275"/>
            <a:ext cx="418573" cy="246219"/>
          </a:xfrm>
          <a:prstGeom prst="rect">
            <a:avLst/>
          </a:prstGeom>
        </p:spPr>
      </p:pic>
      <p:pic>
        <p:nvPicPr>
          <p:cNvPr id="21" name="Picture 20"/>
          <p:cNvPicPr>
            <a:picLocks noChangeAspect="1"/>
          </p:cNvPicPr>
          <p:nvPr/>
        </p:nvPicPr>
        <p:blipFill>
          <a:blip r:embed="rId5"/>
          <a:stretch>
            <a:fillRect/>
          </a:stretch>
        </p:blipFill>
        <p:spPr>
          <a:xfrm>
            <a:off x="5587576" y="4793710"/>
            <a:ext cx="418573" cy="246219"/>
          </a:xfrm>
          <a:prstGeom prst="rect">
            <a:avLst/>
          </a:prstGeom>
        </p:spPr>
      </p:pic>
      <p:pic>
        <p:nvPicPr>
          <p:cNvPr id="22" name="Picture 21"/>
          <p:cNvPicPr>
            <a:picLocks noChangeAspect="1"/>
          </p:cNvPicPr>
          <p:nvPr/>
        </p:nvPicPr>
        <p:blipFill>
          <a:blip r:embed="rId3"/>
          <a:stretch>
            <a:fillRect/>
          </a:stretch>
        </p:blipFill>
        <p:spPr>
          <a:xfrm>
            <a:off x="4907719" y="5322425"/>
            <a:ext cx="428780" cy="420373"/>
          </a:xfrm>
          <a:prstGeom prst="rect">
            <a:avLst/>
          </a:prstGeom>
        </p:spPr>
      </p:pic>
      <p:sp>
        <p:nvSpPr>
          <p:cNvPr id="23" name="TextBox 22"/>
          <p:cNvSpPr txBox="1"/>
          <p:nvPr/>
        </p:nvSpPr>
        <p:spPr>
          <a:xfrm>
            <a:off x="4061540" y="6396336"/>
            <a:ext cx="3902030" cy="461665"/>
          </a:xfrm>
          <a:prstGeom prst="rect">
            <a:avLst/>
          </a:prstGeom>
          <a:noFill/>
        </p:spPr>
        <p:txBody>
          <a:bodyPr wrap="none" rtlCol="0">
            <a:spAutoFit/>
          </a:bodyPr>
          <a:lstStyle/>
          <a:p>
            <a:r>
              <a:rPr lang="en-US" sz="2400" dirty="0">
                <a:latin typeface="Arial" panose="020B0604020202020204" pitchFamily="34" charset="0"/>
              </a:rPr>
              <a:t>data generating distribution</a:t>
            </a:r>
          </a:p>
        </p:txBody>
      </p:sp>
      <p:pic>
        <p:nvPicPr>
          <p:cNvPr id="25" name="Picture 24"/>
          <p:cNvPicPr>
            <a:picLocks noChangeAspect="1"/>
          </p:cNvPicPr>
          <p:nvPr/>
        </p:nvPicPr>
        <p:blipFill>
          <a:blip r:embed="rId5"/>
          <a:stretch>
            <a:fillRect/>
          </a:stretch>
        </p:blipFill>
        <p:spPr>
          <a:xfrm>
            <a:off x="3433470" y="3091656"/>
            <a:ext cx="418573" cy="246219"/>
          </a:xfrm>
          <a:prstGeom prst="rect">
            <a:avLst/>
          </a:prstGeom>
        </p:spPr>
      </p:pic>
      <p:pic>
        <p:nvPicPr>
          <p:cNvPr id="26" name="Picture 25"/>
          <p:cNvPicPr>
            <a:picLocks noChangeAspect="1"/>
          </p:cNvPicPr>
          <p:nvPr/>
        </p:nvPicPr>
        <p:blipFill>
          <a:blip r:embed="rId5"/>
          <a:stretch>
            <a:fillRect/>
          </a:stretch>
        </p:blipFill>
        <p:spPr>
          <a:xfrm>
            <a:off x="2414546" y="2333043"/>
            <a:ext cx="418573" cy="246219"/>
          </a:xfrm>
          <a:prstGeom prst="rect">
            <a:avLst/>
          </a:prstGeom>
        </p:spPr>
      </p:pic>
      <p:pic>
        <p:nvPicPr>
          <p:cNvPr id="27" name="Picture 26"/>
          <p:cNvPicPr>
            <a:picLocks noChangeAspect="1"/>
          </p:cNvPicPr>
          <p:nvPr/>
        </p:nvPicPr>
        <p:blipFill>
          <a:blip r:embed="rId3"/>
          <a:stretch>
            <a:fillRect/>
          </a:stretch>
        </p:blipFill>
        <p:spPr>
          <a:xfrm>
            <a:off x="3004689" y="2333043"/>
            <a:ext cx="428780" cy="420373"/>
          </a:xfrm>
          <a:prstGeom prst="rect">
            <a:avLst/>
          </a:prstGeom>
        </p:spPr>
      </p:pic>
      <p:pic>
        <p:nvPicPr>
          <p:cNvPr id="28" name="Picture 27"/>
          <p:cNvPicPr>
            <a:picLocks noChangeAspect="1"/>
          </p:cNvPicPr>
          <p:nvPr/>
        </p:nvPicPr>
        <p:blipFill>
          <a:blip r:embed="rId6"/>
          <a:stretch>
            <a:fillRect/>
          </a:stretch>
        </p:blipFill>
        <p:spPr>
          <a:xfrm>
            <a:off x="3605054" y="2712966"/>
            <a:ext cx="431361" cy="246219"/>
          </a:xfrm>
          <a:prstGeom prst="rect">
            <a:avLst/>
          </a:prstGeom>
        </p:spPr>
      </p:pic>
      <p:pic>
        <p:nvPicPr>
          <p:cNvPr id="29" name="Picture 28"/>
          <p:cNvPicPr>
            <a:picLocks noChangeAspect="1"/>
          </p:cNvPicPr>
          <p:nvPr/>
        </p:nvPicPr>
        <p:blipFill>
          <a:blip r:embed="rId6"/>
          <a:stretch>
            <a:fillRect/>
          </a:stretch>
        </p:blipFill>
        <p:spPr>
          <a:xfrm>
            <a:off x="2573329" y="2844593"/>
            <a:ext cx="431361" cy="246219"/>
          </a:xfrm>
          <a:prstGeom prst="rect">
            <a:avLst/>
          </a:prstGeom>
        </p:spPr>
      </p:pic>
      <p:pic>
        <p:nvPicPr>
          <p:cNvPr id="30" name="Picture 29"/>
          <p:cNvPicPr>
            <a:picLocks noChangeAspect="1"/>
          </p:cNvPicPr>
          <p:nvPr/>
        </p:nvPicPr>
        <p:blipFill>
          <a:blip r:embed="rId4"/>
          <a:stretch>
            <a:fillRect/>
          </a:stretch>
        </p:blipFill>
        <p:spPr>
          <a:xfrm>
            <a:off x="2961092" y="2959184"/>
            <a:ext cx="375843" cy="378690"/>
          </a:xfrm>
          <a:prstGeom prst="rect">
            <a:avLst/>
          </a:prstGeom>
        </p:spPr>
      </p:pic>
      <p:pic>
        <p:nvPicPr>
          <p:cNvPr id="31" name="Picture 30"/>
          <p:cNvPicPr>
            <a:picLocks noChangeAspect="1"/>
          </p:cNvPicPr>
          <p:nvPr/>
        </p:nvPicPr>
        <p:blipFill>
          <a:blip r:embed="rId5"/>
          <a:stretch>
            <a:fillRect/>
          </a:stretch>
        </p:blipFill>
        <p:spPr>
          <a:xfrm>
            <a:off x="2429152" y="3280088"/>
            <a:ext cx="418573" cy="246219"/>
          </a:xfrm>
          <a:prstGeom prst="rect">
            <a:avLst/>
          </a:prstGeom>
        </p:spPr>
      </p:pic>
      <p:pic>
        <p:nvPicPr>
          <p:cNvPr id="32" name="Picture 31"/>
          <p:cNvPicPr>
            <a:picLocks noChangeAspect="1"/>
          </p:cNvPicPr>
          <p:nvPr/>
        </p:nvPicPr>
        <p:blipFill>
          <a:blip r:embed="rId5"/>
          <a:stretch>
            <a:fillRect/>
          </a:stretch>
        </p:blipFill>
        <p:spPr>
          <a:xfrm>
            <a:off x="1828801" y="3033869"/>
            <a:ext cx="418573" cy="246219"/>
          </a:xfrm>
          <a:prstGeom prst="rect">
            <a:avLst/>
          </a:prstGeom>
        </p:spPr>
      </p:pic>
      <p:pic>
        <p:nvPicPr>
          <p:cNvPr id="33" name="Picture 32"/>
          <p:cNvPicPr>
            <a:picLocks noChangeAspect="1"/>
          </p:cNvPicPr>
          <p:nvPr/>
        </p:nvPicPr>
        <p:blipFill>
          <a:blip r:embed="rId3"/>
          <a:stretch>
            <a:fillRect/>
          </a:stretch>
        </p:blipFill>
        <p:spPr>
          <a:xfrm>
            <a:off x="3948004" y="3033869"/>
            <a:ext cx="428780" cy="420373"/>
          </a:xfrm>
          <a:prstGeom prst="rect">
            <a:avLst/>
          </a:prstGeom>
        </p:spPr>
      </p:pic>
      <p:pic>
        <p:nvPicPr>
          <p:cNvPr id="34" name="Picture 33"/>
          <p:cNvPicPr>
            <a:picLocks noChangeAspect="1"/>
          </p:cNvPicPr>
          <p:nvPr/>
        </p:nvPicPr>
        <p:blipFill>
          <a:blip r:embed="rId6"/>
          <a:stretch>
            <a:fillRect/>
          </a:stretch>
        </p:blipFill>
        <p:spPr>
          <a:xfrm>
            <a:off x="3852043" y="2309093"/>
            <a:ext cx="431361" cy="246219"/>
          </a:xfrm>
          <a:prstGeom prst="rect">
            <a:avLst/>
          </a:prstGeom>
        </p:spPr>
      </p:pic>
      <p:pic>
        <p:nvPicPr>
          <p:cNvPr id="35" name="Picture 34"/>
          <p:cNvPicPr>
            <a:picLocks noChangeAspect="1"/>
          </p:cNvPicPr>
          <p:nvPr/>
        </p:nvPicPr>
        <p:blipFill>
          <a:blip r:embed="rId6"/>
          <a:stretch>
            <a:fillRect/>
          </a:stretch>
        </p:blipFill>
        <p:spPr>
          <a:xfrm>
            <a:off x="2529731" y="3658778"/>
            <a:ext cx="431361" cy="246219"/>
          </a:xfrm>
          <a:prstGeom prst="rect">
            <a:avLst/>
          </a:prstGeom>
        </p:spPr>
      </p:pic>
      <p:pic>
        <p:nvPicPr>
          <p:cNvPr id="36" name="Picture 35"/>
          <p:cNvPicPr>
            <a:picLocks noChangeAspect="1"/>
          </p:cNvPicPr>
          <p:nvPr/>
        </p:nvPicPr>
        <p:blipFill>
          <a:blip r:embed="rId4"/>
          <a:stretch>
            <a:fillRect/>
          </a:stretch>
        </p:blipFill>
        <p:spPr>
          <a:xfrm>
            <a:off x="3417132" y="3526306"/>
            <a:ext cx="375843" cy="378690"/>
          </a:xfrm>
          <a:prstGeom prst="rect">
            <a:avLst/>
          </a:prstGeom>
        </p:spPr>
      </p:pic>
      <p:sp>
        <p:nvSpPr>
          <p:cNvPr id="37" name="TextBox 36"/>
          <p:cNvSpPr txBox="1"/>
          <p:nvPr/>
        </p:nvSpPr>
        <p:spPr>
          <a:xfrm>
            <a:off x="5260481" y="1676401"/>
            <a:ext cx="2228302" cy="461665"/>
          </a:xfrm>
          <a:prstGeom prst="rect">
            <a:avLst/>
          </a:prstGeom>
          <a:noFill/>
        </p:spPr>
        <p:txBody>
          <a:bodyPr wrap="none" rtlCol="0">
            <a:spAutoFit/>
          </a:bodyPr>
          <a:lstStyle/>
          <a:p>
            <a:r>
              <a:rPr lang="en-US" sz="2400" dirty="0">
                <a:latin typeface="Arial" panose="020B0604020202020204" pitchFamily="34" charset="0"/>
              </a:rPr>
              <a:t>Training data 2</a:t>
            </a:r>
          </a:p>
        </p:txBody>
      </p:sp>
      <p:pic>
        <p:nvPicPr>
          <p:cNvPr id="38" name="Picture 37"/>
          <p:cNvPicPr>
            <a:picLocks noChangeAspect="1"/>
          </p:cNvPicPr>
          <p:nvPr/>
        </p:nvPicPr>
        <p:blipFill>
          <a:blip r:embed="rId5"/>
          <a:stretch>
            <a:fillRect/>
          </a:stretch>
        </p:blipFill>
        <p:spPr>
          <a:xfrm>
            <a:off x="6347576" y="2364975"/>
            <a:ext cx="418573" cy="246219"/>
          </a:xfrm>
          <a:prstGeom prst="rect">
            <a:avLst/>
          </a:prstGeom>
        </p:spPr>
      </p:pic>
      <p:pic>
        <p:nvPicPr>
          <p:cNvPr id="39" name="Picture 38"/>
          <p:cNvPicPr>
            <a:picLocks noChangeAspect="1"/>
          </p:cNvPicPr>
          <p:nvPr/>
        </p:nvPicPr>
        <p:blipFill>
          <a:blip r:embed="rId5"/>
          <a:stretch>
            <a:fillRect/>
          </a:stretch>
        </p:blipFill>
        <p:spPr>
          <a:xfrm>
            <a:off x="5424973" y="3295399"/>
            <a:ext cx="418573" cy="246219"/>
          </a:xfrm>
          <a:prstGeom prst="rect">
            <a:avLst/>
          </a:prstGeom>
        </p:spPr>
      </p:pic>
      <p:pic>
        <p:nvPicPr>
          <p:cNvPr id="41" name="Picture 40"/>
          <p:cNvPicPr>
            <a:picLocks noChangeAspect="1"/>
          </p:cNvPicPr>
          <p:nvPr/>
        </p:nvPicPr>
        <p:blipFill>
          <a:blip r:embed="rId6"/>
          <a:stretch>
            <a:fillRect/>
          </a:stretch>
        </p:blipFill>
        <p:spPr>
          <a:xfrm>
            <a:off x="6615481" y="2768848"/>
            <a:ext cx="431361" cy="246219"/>
          </a:xfrm>
          <a:prstGeom prst="rect">
            <a:avLst/>
          </a:prstGeom>
        </p:spPr>
      </p:pic>
      <p:pic>
        <p:nvPicPr>
          <p:cNvPr id="42" name="Picture 41"/>
          <p:cNvPicPr>
            <a:picLocks noChangeAspect="1"/>
          </p:cNvPicPr>
          <p:nvPr/>
        </p:nvPicPr>
        <p:blipFill>
          <a:blip r:embed="rId6"/>
          <a:stretch>
            <a:fillRect/>
          </a:stretch>
        </p:blipFill>
        <p:spPr>
          <a:xfrm>
            <a:off x="5583756" y="2900475"/>
            <a:ext cx="431361" cy="246219"/>
          </a:xfrm>
          <a:prstGeom prst="rect">
            <a:avLst/>
          </a:prstGeom>
        </p:spPr>
      </p:pic>
      <p:pic>
        <p:nvPicPr>
          <p:cNvPr id="45" name="Picture 44"/>
          <p:cNvPicPr>
            <a:picLocks noChangeAspect="1"/>
          </p:cNvPicPr>
          <p:nvPr/>
        </p:nvPicPr>
        <p:blipFill>
          <a:blip r:embed="rId5"/>
          <a:stretch>
            <a:fillRect/>
          </a:stretch>
        </p:blipFill>
        <p:spPr>
          <a:xfrm>
            <a:off x="5257801" y="2550955"/>
            <a:ext cx="418573" cy="246219"/>
          </a:xfrm>
          <a:prstGeom prst="rect">
            <a:avLst/>
          </a:prstGeom>
        </p:spPr>
      </p:pic>
      <p:pic>
        <p:nvPicPr>
          <p:cNvPr id="46" name="Picture 45"/>
          <p:cNvPicPr>
            <a:picLocks noChangeAspect="1"/>
          </p:cNvPicPr>
          <p:nvPr/>
        </p:nvPicPr>
        <p:blipFill>
          <a:blip r:embed="rId3"/>
          <a:stretch>
            <a:fillRect/>
          </a:stretch>
        </p:blipFill>
        <p:spPr>
          <a:xfrm>
            <a:off x="6213168" y="3069901"/>
            <a:ext cx="428780" cy="420373"/>
          </a:xfrm>
          <a:prstGeom prst="rect">
            <a:avLst/>
          </a:prstGeom>
        </p:spPr>
      </p:pic>
      <p:pic>
        <p:nvPicPr>
          <p:cNvPr id="48" name="Picture 47"/>
          <p:cNvPicPr>
            <a:picLocks noChangeAspect="1"/>
          </p:cNvPicPr>
          <p:nvPr/>
        </p:nvPicPr>
        <p:blipFill>
          <a:blip r:embed="rId6"/>
          <a:stretch>
            <a:fillRect/>
          </a:stretch>
        </p:blipFill>
        <p:spPr>
          <a:xfrm>
            <a:off x="6862470" y="2364975"/>
            <a:ext cx="431361" cy="246219"/>
          </a:xfrm>
          <a:prstGeom prst="rect">
            <a:avLst/>
          </a:prstGeom>
        </p:spPr>
      </p:pic>
      <p:pic>
        <p:nvPicPr>
          <p:cNvPr id="49" name="Picture 48"/>
          <p:cNvPicPr>
            <a:picLocks noChangeAspect="1"/>
          </p:cNvPicPr>
          <p:nvPr/>
        </p:nvPicPr>
        <p:blipFill>
          <a:blip r:embed="rId6"/>
          <a:stretch>
            <a:fillRect/>
          </a:stretch>
        </p:blipFill>
        <p:spPr>
          <a:xfrm>
            <a:off x="5540158" y="3714660"/>
            <a:ext cx="431361" cy="246219"/>
          </a:xfrm>
          <a:prstGeom prst="rect">
            <a:avLst/>
          </a:prstGeom>
        </p:spPr>
      </p:pic>
      <p:pic>
        <p:nvPicPr>
          <p:cNvPr id="50" name="Picture 49"/>
          <p:cNvPicPr>
            <a:picLocks noChangeAspect="1"/>
          </p:cNvPicPr>
          <p:nvPr/>
        </p:nvPicPr>
        <p:blipFill>
          <a:blip r:embed="rId4"/>
          <a:stretch>
            <a:fillRect/>
          </a:stretch>
        </p:blipFill>
        <p:spPr>
          <a:xfrm>
            <a:off x="6984952" y="3146693"/>
            <a:ext cx="375843" cy="378690"/>
          </a:xfrm>
          <a:prstGeom prst="rect">
            <a:avLst/>
          </a:prstGeom>
        </p:spPr>
      </p:pic>
      <p:sp>
        <p:nvSpPr>
          <p:cNvPr id="3" name="TextBox 2"/>
          <p:cNvSpPr txBox="1"/>
          <p:nvPr/>
        </p:nvSpPr>
        <p:spPr>
          <a:xfrm>
            <a:off x="7952040" y="2535132"/>
            <a:ext cx="1091280" cy="584776"/>
          </a:xfrm>
          <a:prstGeom prst="rect">
            <a:avLst/>
          </a:prstGeom>
          <a:noFill/>
        </p:spPr>
        <p:txBody>
          <a:bodyPr wrap="square" rtlCol="0">
            <a:spAutoFit/>
          </a:bodyPr>
          <a:lstStyle/>
          <a:p>
            <a:r>
              <a:rPr lang="en-US" sz="3200" dirty="0">
                <a:latin typeface="Arial" panose="020B0604020202020204" pitchFamily="34" charset="0"/>
              </a:rPr>
              <a:t>…</a:t>
            </a:r>
          </a:p>
        </p:txBody>
      </p:sp>
      <p:pic>
        <p:nvPicPr>
          <p:cNvPr id="51" name="Picture 50"/>
          <p:cNvPicPr>
            <a:picLocks noChangeAspect="1"/>
          </p:cNvPicPr>
          <p:nvPr/>
        </p:nvPicPr>
        <p:blipFill>
          <a:blip r:embed="rId5"/>
          <a:stretch>
            <a:fillRect/>
          </a:stretch>
        </p:blipFill>
        <p:spPr>
          <a:xfrm>
            <a:off x="6391102" y="3570908"/>
            <a:ext cx="418573" cy="246219"/>
          </a:xfrm>
          <a:prstGeom prst="rect">
            <a:avLst/>
          </a:prstGeom>
        </p:spPr>
      </p:pic>
      <p:sp>
        <p:nvSpPr>
          <p:cNvPr id="9" name="Up Arrow 8"/>
          <p:cNvSpPr/>
          <p:nvPr/>
        </p:nvSpPr>
        <p:spPr>
          <a:xfrm>
            <a:off x="4907719" y="4111427"/>
            <a:ext cx="1644500" cy="682282"/>
          </a:xfrm>
          <a:prstGeom prst="upArrow">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ndParaRPr>
          </a:p>
        </p:txBody>
      </p:sp>
      <p:cxnSp>
        <p:nvCxnSpPr>
          <p:cNvPr id="11" name="Straight Connector 10"/>
          <p:cNvCxnSpPr/>
          <p:nvPr/>
        </p:nvCxnSpPr>
        <p:spPr>
          <a:xfrm flipV="1">
            <a:off x="1676400" y="4800600"/>
            <a:ext cx="8763000" cy="7620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163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bagging</a:t>
            </a:r>
            <a:endParaRPr lang="en-US" dirty="0"/>
          </a:p>
        </p:txBody>
      </p:sp>
      <p:sp>
        <p:nvSpPr>
          <p:cNvPr id="4" name="TextBox 3"/>
          <p:cNvSpPr txBox="1"/>
          <p:nvPr/>
        </p:nvSpPr>
        <p:spPr>
          <a:xfrm>
            <a:off x="1754359" y="4897963"/>
            <a:ext cx="1971822" cy="461665"/>
          </a:xfrm>
          <a:prstGeom prst="rect">
            <a:avLst/>
          </a:prstGeom>
          <a:noFill/>
        </p:spPr>
        <p:txBody>
          <a:bodyPr wrap="none" rtlCol="0">
            <a:spAutoFit/>
          </a:bodyPr>
          <a:lstStyle/>
          <a:p>
            <a:r>
              <a:rPr lang="en-US" sz="2400" dirty="0">
                <a:solidFill>
                  <a:srgbClr val="FF6600"/>
                </a:solidFill>
                <a:latin typeface="Arial" panose="020B0604020202020204" pitchFamily="34" charset="0"/>
              </a:rPr>
              <a:t>Training data</a:t>
            </a:r>
          </a:p>
        </p:txBody>
      </p:sp>
      <p:pic>
        <p:nvPicPr>
          <p:cNvPr id="5" name="Picture 4"/>
          <p:cNvPicPr>
            <a:picLocks noChangeAspect="1"/>
          </p:cNvPicPr>
          <p:nvPr/>
        </p:nvPicPr>
        <p:blipFill>
          <a:blip r:embed="rId3"/>
          <a:stretch>
            <a:fillRect/>
          </a:stretch>
        </p:blipFill>
        <p:spPr>
          <a:xfrm>
            <a:off x="5690786" y="5787101"/>
            <a:ext cx="418573" cy="246219"/>
          </a:xfrm>
          <a:prstGeom prst="rect">
            <a:avLst/>
          </a:prstGeom>
        </p:spPr>
      </p:pic>
      <p:pic>
        <p:nvPicPr>
          <p:cNvPr id="6" name="Picture 5"/>
          <p:cNvPicPr>
            <a:picLocks noChangeAspect="1"/>
          </p:cNvPicPr>
          <p:nvPr/>
        </p:nvPicPr>
        <p:blipFill>
          <a:blip r:embed="rId3"/>
          <a:stretch>
            <a:fillRect/>
          </a:stretch>
        </p:blipFill>
        <p:spPr>
          <a:xfrm>
            <a:off x="4671862" y="5028488"/>
            <a:ext cx="418573" cy="246219"/>
          </a:xfrm>
          <a:prstGeom prst="rect">
            <a:avLst/>
          </a:prstGeom>
        </p:spPr>
      </p:pic>
      <p:pic>
        <p:nvPicPr>
          <p:cNvPr id="7" name="Picture 6"/>
          <p:cNvPicPr>
            <a:picLocks noChangeAspect="1"/>
          </p:cNvPicPr>
          <p:nvPr/>
        </p:nvPicPr>
        <p:blipFill>
          <a:blip r:embed="rId4"/>
          <a:stretch>
            <a:fillRect/>
          </a:stretch>
        </p:blipFill>
        <p:spPr>
          <a:xfrm>
            <a:off x="5262005" y="5028488"/>
            <a:ext cx="428780" cy="420373"/>
          </a:xfrm>
          <a:prstGeom prst="rect">
            <a:avLst/>
          </a:prstGeom>
        </p:spPr>
      </p:pic>
      <p:pic>
        <p:nvPicPr>
          <p:cNvPr id="8" name="Picture 7"/>
          <p:cNvPicPr>
            <a:picLocks noChangeAspect="1"/>
          </p:cNvPicPr>
          <p:nvPr/>
        </p:nvPicPr>
        <p:blipFill>
          <a:blip r:embed="rId5"/>
          <a:stretch>
            <a:fillRect/>
          </a:stretch>
        </p:blipFill>
        <p:spPr>
          <a:xfrm>
            <a:off x="5862370" y="5408411"/>
            <a:ext cx="431361" cy="246219"/>
          </a:xfrm>
          <a:prstGeom prst="rect">
            <a:avLst/>
          </a:prstGeom>
        </p:spPr>
      </p:pic>
      <p:pic>
        <p:nvPicPr>
          <p:cNvPr id="9" name="Picture 8"/>
          <p:cNvPicPr>
            <a:picLocks noChangeAspect="1"/>
          </p:cNvPicPr>
          <p:nvPr/>
        </p:nvPicPr>
        <p:blipFill>
          <a:blip r:embed="rId5"/>
          <a:stretch>
            <a:fillRect/>
          </a:stretch>
        </p:blipFill>
        <p:spPr>
          <a:xfrm>
            <a:off x="4830645" y="5540038"/>
            <a:ext cx="431361" cy="246219"/>
          </a:xfrm>
          <a:prstGeom prst="rect">
            <a:avLst/>
          </a:prstGeom>
        </p:spPr>
      </p:pic>
      <p:pic>
        <p:nvPicPr>
          <p:cNvPr id="10" name="Picture 9"/>
          <p:cNvPicPr>
            <a:picLocks noChangeAspect="1"/>
          </p:cNvPicPr>
          <p:nvPr/>
        </p:nvPicPr>
        <p:blipFill>
          <a:blip r:embed="rId6"/>
          <a:stretch>
            <a:fillRect/>
          </a:stretch>
        </p:blipFill>
        <p:spPr>
          <a:xfrm>
            <a:off x="5218408" y="5654629"/>
            <a:ext cx="375843" cy="378690"/>
          </a:xfrm>
          <a:prstGeom prst="rect">
            <a:avLst/>
          </a:prstGeom>
        </p:spPr>
      </p:pic>
      <p:pic>
        <p:nvPicPr>
          <p:cNvPr id="11" name="Picture 10"/>
          <p:cNvPicPr>
            <a:picLocks noChangeAspect="1"/>
          </p:cNvPicPr>
          <p:nvPr/>
        </p:nvPicPr>
        <p:blipFill>
          <a:blip r:embed="rId3"/>
          <a:stretch>
            <a:fillRect/>
          </a:stretch>
        </p:blipFill>
        <p:spPr>
          <a:xfrm>
            <a:off x="4686468" y="5975533"/>
            <a:ext cx="418573" cy="246219"/>
          </a:xfrm>
          <a:prstGeom prst="rect">
            <a:avLst/>
          </a:prstGeom>
        </p:spPr>
      </p:pic>
      <p:pic>
        <p:nvPicPr>
          <p:cNvPr id="12" name="Picture 11"/>
          <p:cNvPicPr>
            <a:picLocks noChangeAspect="1"/>
          </p:cNvPicPr>
          <p:nvPr/>
        </p:nvPicPr>
        <p:blipFill>
          <a:blip r:embed="rId3"/>
          <a:stretch>
            <a:fillRect/>
          </a:stretch>
        </p:blipFill>
        <p:spPr>
          <a:xfrm>
            <a:off x="4086117" y="5729314"/>
            <a:ext cx="418573" cy="246219"/>
          </a:xfrm>
          <a:prstGeom prst="rect">
            <a:avLst/>
          </a:prstGeom>
        </p:spPr>
      </p:pic>
      <p:pic>
        <p:nvPicPr>
          <p:cNvPr id="13" name="Picture 12"/>
          <p:cNvPicPr>
            <a:picLocks noChangeAspect="1"/>
          </p:cNvPicPr>
          <p:nvPr/>
        </p:nvPicPr>
        <p:blipFill>
          <a:blip r:embed="rId4"/>
          <a:stretch>
            <a:fillRect/>
          </a:stretch>
        </p:blipFill>
        <p:spPr>
          <a:xfrm>
            <a:off x="6205320" y="5729314"/>
            <a:ext cx="428780" cy="420373"/>
          </a:xfrm>
          <a:prstGeom prst="rect">
            <a:avLst/>
          </a:prstGeom>
        </p:spPr>
      </p:pic>
      <p:pic>
        <p:nvPicPr>
          <p:cNvPr id="14" name="Picture 13"/>
          <p:cNvPicPr>
            <a:picLocks noChangeAspect="1"/>
          </p:cNvPicPr>
          <p:nvPr/>
        </p:nvPicPr>
        <p:blipFill>
          <a:blip r:embed="rId5"/>
          <a:stretch>
            <a:fillRect/>
          </a:stretch>
        </p:blipFill>
        <p:spPr>
          <a:xfrm>
            <a:off x="6109359" y="5004538"/>
            <a:ext cx="431361" cy="246219"/>
          </a:xfrm>
          <a:prstGeom prst="rect">
            <a:avLst/>
          </a:prstGeom>
        </p:spPr>
      </p:pic>
      <p:pic>
        <p:nvPicPr>
          <p:cNvPr id="15" name="Picture 14"/>
          <p:cNvPicPr>
            <a:picLocks noChangeAspect="1"/>
          </p:cNvPicPr>
          <p:nvPr/>
        </p:nvPicPr>
        <p:blipFill>
          <a:blip r:embed="rId5"/>
          <a:stretch>
            <a:fillRect/>
          </a:stretch>
        </p:blipFill>
        <p:spPr>
          <a:xfrm>
            <a:off x="4787047" y="6354223"/>
            <a:ext cx="431361" cy="246219"/>
          </a:xfrm>
          <a:prstGeom prst="rect">
            <a:avLst/>
          </a:prstGeom>
        </p:spPr>
      </p:pic>
      <p:pic>
        <p:nvPicPr>
          <p:cNvPr id="16" name="Picture 15"/>
          <p:cNvPicPr>
            <a:picLocks noChangeAspect="1"/>
          </p:cNvPicPr>
          <p:nvPr/>
        </p:nvPicPr>
        <p:blipFill>
          <a:blip r:embed="rId6"/>
          <a:stretch>
            <a:fillRect/>
          </a:stretch>
        </p:blipFill>
        <p:spPr>
          <a:xfrm>
            <a:off x="5674448" y="6221751"/>
            <a:ext cx="375843" cy="378690"/>
          </a:xfrm>
          <a:prstGeom prst="rect">
            <a:avLst/>
          </a:prstGeom>
        </p:spPr>
      </p:pic>
      <p:sp>
        <p:nvSpPr>
          <p:cNvPr id="29" name="Up Arrow 28"/>
          <p:cNvSpPr/>
          <p:nvPr/>
        </p:nvSpPr>
        <p:spPr>
          <a:xfrm>
            <a:off x="4907719" y="4114800"/>
            <a:ext cx="1644500" cy="682282"/>
          </a:xfrm>
          <a:prstGeom prst="upArrow">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ndParaRPr>
          </a:p>
        </p:txBody>
      </p:sp>
      <p:cxnSp>
        <p:nvCxnSpPr>
          <p:cNvPr id="30" name="Straight Connector 29"/>
          <p:cNvCxnSpPr/>
          <p:nvPr/>
        </p:nvCxnSpPr>
        <p:spPr>
          <a:xfrm flipV="1">
            <a:off x="1676400" y="4800600"/>
            <a:ext cx="8763000" cy="7620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1679032" y="1676401"/>
            <a:ext cx="2433487" cy="461665"/>
          </a:xfrm>
          <a:prstGeom prst="rect">
            <a:avLst/>
          </a:prstGeom>
          <a:noFill/>
        </p:spPr>
        <p:txBody>
          <a:bodyPr wrap="none" rtlCol="0">
            <a:spAutoFit/>
          </a:bodyPr>
          <a:lstStyle/>
          <a:p>
            <a:r>
              <a:rPr lang="en-US" sz="2400" dirty="0">
                <a:latin typeface="Arial" panose="020B0604020202020204" pitchFamily="34" charset="0"/>
              </a:rPr>
              <a:t>“Training” data 1</a:t>
            </a:r>
          </a:p>
        </p:txBody>
      </p:sp>
      <p:pic>
        <p:nvPicPr>
          <p:cNvPr id="32" name="Picture 31"/>
          <p:cNvPicPr>
            <a:picLocks noChangeAspect="1"/>
          </p:cNvPicPr>
          <p:nvPr/>
        </p:nvPicPr>
        <p:blipFill>
          <a:blip r:embed="rId3"/>
          <a:stretch>
            <a:fillRect/>
          </a:stretch>
        </p:blipFill>
        <p:spPr>
          <a:xfrm>
            <a:off x="2766127" y="2364975"/>
            <a:ext cx="418573" cy="246219"/>
          </a:xfrm>
          <a:prstGeom prst="rect">
            <a:avLst/>
          </a:prstGeom>
        </p:spPr>
      </p:pic>
      <p:pic>
        <p:nvPicPr>
          <p:cNvPr id="33" name="Picture 32"/>
          <p:cNvPicPr>
            <a:picLocks noChangeAspect="1"/>
          </p:cNvPicPr>
          <p:nvPr/>
        </p:nvPicPr>
        <p:blipFill>
          <a:blip r:embed="rId3"/>
          <a:stretch>
            <a:fillRect/>
          </a:stretch>
        </p:blipFill>
        <p:spPr>
          <a:xfrm>
            <a:off x="1843524" y="3295399"/>
            <a:ext cx="418573" cy="246219"/>
          </a:xfrm>
          <a:prstGeom prst="rect">
            <a:avLst/>
          </a:prstGeom>
        </p:spPr>
      </p:pic>
      <p:pic>
        <p:nvPicPr>
          <p:cNvPr id="34" name="Picture 33"/>
          <p:cNvPicPr>
            <a:picLocks noChangeAspect="1"/>
          </p:cNvPicPr>
          <p:nvPr/>
        </p:nvPicPr>
        <p:blipFill>
          <a:blip r:embed="rId5"/>
          <a:stretch>
            <a:fillRect/>
          </a:stretch>
        </p:blipFill>
        <p:spPr>
          <a:xfrm>
            <a:off x="3034032" y="2768848"/>
            <a:ext cx="431361" cy="246219"/>
          </a:xfrm>
          <a:prstGeom prst="rect">
            <a:avLst/>
          </a:prstGeom>
        </p:spPr>
      </p:pic>
      <p:pic>
        <p:nvPicPr>
          <p:cNvPr id="35" name="Picture 34"/>
          <p:cNvPicPr>
            <a:picLocks noChangeAspect="1"/>
          </p:cNvPicPr>
          <p:nvPr/>
        </p:nvPicPr>
        <p:blipFill>
          <a:blip r:embed="rId5"/>
          <a:stretch>
            <a:fillRect/>
          </a:stretch>
        </p:blipFill>
        <p:spPr>
          <a:xfrm>
            <a:off x="2002307" y="2900475"/>
            <a:ext cx="431361" cy="246219"/>
          </a:xfrm>
          <a:prstGeom prst="rect">
            <a:avLst/>
          </a:prstGeom>
        </p:spPr>
      </p:pic>
      <p:pic>
        <p:nvPicPr>
          <p:cNvPr id="36" name="Picture 35"/>
          <p:cNvPicPr>
            <a:picLocks noChangeAspect="1"/>
          </p:cNvPicPr>
          <p:nvPr/>
        </p:nvPicPr>
        <p:blipFill>
          <a:blip r:embed="rId3"/>
          <a:stretch>
            <a:fillRect/>
          </a:stretch>
        </p:blipFill>
        <p:spPr>
          <a:xfrm>
            <a:off x="1676352" y="2550955"/>
            <a:ext cx="418573" cy="246219"/>
          </a:xfrm>
          <a:prstGeom prst="rect">
            <a:avLst/>
          </a:prstGeom>
        </p:spPr>
      </p:pic>
      <p:pic>
        <p:nvPicPr>
          <p:cNvPr id="37" name="Picture 36"/>
          <p:cNvPicPr>
            <a:picLocks noChangeAspect="1"/>
          </p:cNvPicPr>
          <p:nvPr/>
        </p:nvPicPr>
        <p:blipFill>
          <a:blip r:embed="rId4"/>
          <a:stretch>
            <a:fillRect/>
          </a:stretch>
        </p:blipFill>
        <p:spPr>
          <a:xfrm>
            <a:off x="2631719" y="3069901"/>
            <a:ext cx="428780" cy="420373"/>
          </a:xfrm>
          <a:prstGeom prst="rect">
            <a:avLst/>
          </a:prstGeom>
        </p:spPr>
      </p:pic>
      <p:pic>
        <p:nvPicPr>
          <p:cNvPr id="38" name="Picture 37"/>
          <p:cNvPicPr>
            <a:picLocks noChangeAspect="1"/>
          </p:cNvPicPr>
          <p:nvPr/>
        </p:nvPicPr>
        <p:blipFill>
          <a:blip r:embed="rId5"/>
          <a:stretch>
            <a:fillRect/>
          </a:stretch>
        </p:blipFill>
        <p:spPr>
          <a:xfrm>
            <a:off x="3281021" y="2364975"/>
            <a:ext cx="431361" cy="246219"/>
          </a:xfrm>
          <a:prstGeom prst="rect">
            <a:avLst/>
          </a:prstGeom>
        </p:spPr>
      </p:pic>
      <p:pic>
        <p:nvPicPr>
          <p:cNvPr id="39" name="Picture 38"/>
          <p:cNvPicPr>
            <a:picLocks noChangeAspect="1"/>
          </p:cNvPicPr>
          <p:nvPr/>
        </p:nvPicPr>
        <p:blipFill>
          <a:blip r:embed="rId5"/>
          <a:stretch>
            <a:fillRect/>
          </a:stretch>
        </p:blipFill>
        <p:spPr>
          <a:xfrm>
            <a:off x="1958709" y="3714660"/>
            <a:ext cx="431361" cy="246219"/>
          </a:xfrm>
          <a:prstGeom prst="rect">
            <a:avLst/>
          </a:prstGeom>
        </p:spPr>
      </p:pic>
      <p:pic>
        <p:nvPicPr>
          <p:cNvPr id="40" name="Picture 39"/>
          <p:cNvPicPr>
            <a:picLocks noChangeAspect="1"/>
          </p:cNvPicPr>
          <p:nvPr/>
        </p:nvPicPr>
        <p:blipFill>
          <a:blip r:embed="rId6"/>
          <a:stretch>
            <a:fillRect/>
          </a:stretch>
        </p:blipFill>
        <p:spPr>
          <a:xfrm>
            <a:off x="3403503" y="3146693"/>
            <a:ext cx="375843" cy="378690"/>
          </a:xfrm>
          <a:prstGeom prst="rect">
            <a:avLst/>
          </a:prstGeom>
        </p:spPr>
      </p:pic>
      <p:sp>
        <p:nvSpPr>
          <p:cNvPr id="41" name="TextBox 40"/>
          <p:cNvSpPr txBox="1"/>
          <p:nvPr/>
        </p:nvSpPr>
        <p:spPr>
          <a:xfrm>
            <a:off x="8458200" y="2606325"/>
            <a:ext cx="1091280" cy="584776"/>
          </a:xfrm>
          <a:prstGeom prst="rect">
            <a:avLst/>
          </a:prstGeom>
          <a:noFill/>
        </p:spPr>
        <p:txBody>
          <a:bodyPr wrap="square" rtlCol="0">
            <a:spAutoFit/>
          </a:bodyPr>
          <a:lstStyle/>
          <a:p>
            <a:r>
              <a:rPr lang="en-US" sz="3200" dirty="0">
                <a:latin typeface="Arial" panose="020B0604020202020204" pitchFamily="34" charset="0"/>
              </a:rPr>
              <a:t>…</a:t>
            </a:r>
          </a:p>
        </p:txBody>
      </p:sp>
      <p:pic>
        <p:nvPicPr>
          <p:cNvPr id="42" name="Picture 41"/>
          <p:cNvPicPr>
            <a:picLocks noChangeAspect="1"/>
          </p:cNvPicPr>
          <p:nvPr/>
        </p:nvPicPr>
        <p:blipFill>
          <a:blip r:embed="rId3"/>
          <a:stretch>
            <a:fillRect/>
          </a:stretch>
        </p:blipFill>
        <p:spPr>
          <a:xfrm>
            <a:off x="2809653" y="3570908"/>
            <a:ext cx="418573" cy="246219"/>
          </a:xfrm>
          <a:prstGeom prst="rect">
            <a:avLst/>
          </a:prstGeom>
        </p:spPr>
      </p:pic>
      <p:sp>
        <p:nvSpPr>
          <p:cNvPr id="43" name="TextBox 42"/>
          <p:cNvSpPr txBox="1"/>
          <p:nvPr/>
        </p:nvSpPr>
        <p:spPr>
          <a:xfrm>
            <a:off x="4686468" y="1676401"/>
            <a:ext cx="2433487" cy="461665"/>
          </a:xfrm>
          <a:prstGeom prst="rect">
            <a:avLst/>
          </a:prstGeom>
          <a:noFill/>
        </p:spPr>
        <p:txBody>
          <a:bodyPr wrap="none" rtlCol="0">
            <a:spAutoFit/>
          </a:bodyPr>
          <a:lstStyle/>
          <a:p>
            <a:r>
              <a:rPr lang="en-US" sz="2400" dirty="0">
                <a:latin typeface="Arial" panose="020B0604020202020204" pitchFamily="34" charset="0"/>
              </a:rPr>
              <a:t>“Training” data 2</a:t>
            </a:r>
          </a:p>
        </p:txBody>
      </p:sp>
      <p:pic>
        <p:nvPicPr>
          <p:cNvPr id="44" name="Picture 43"/>
          <p:cNvPicPr>
            <a:picLocks noChangeAspect="1"/>
          </p:cNvPicPr>
          <p:nvPr/>
        </p:nvPicPr>
        <p:blipFill>
          <a:blip r:embed="rId3"/>
          <a:stretch>
            <a:fillRect/>
          </a:stretch>
        </p:blipFill>
        <p:spPr>
          <a:xfrm>
            <a:off x="6342933" y="3309438"/>
            <a:ext cx="418573" cy="246219"/>
          </a:xfrm>
          <a:prstGeom prst="rect">
            <a:avLst/>
          </a:prstGeom>
        </p:spPr>
      </p:pic>
      <p:pic>
        <p:nvPicPr>
          <p:cNvPr id="45" name="Picture 44"/>
          <p:cNvPicPr>
            <a:picLocks noChangeAspect="1"/>
          </p:cNvPicPr>
          <p:nvPr/>
        </p:nvPicPr>
        <p:blipFill>
          <a:blip r:embed="rId3"/>
          <a:stretch>
            <a:fillRect/>
          </a:stretch>
        </p:blipFill>
        <p:spPr>
          <a:xfrm>
            <a:off x="4850960" y="3295399"/>
            <a:ext cx="418573" cy="246219"/>
          </a:xfrm>
          <a:prstGeom prst="rect">
            <a:avLst/>
          </a:prstGeom>
        </p:spPr>
      </p:pic>
      <p:pic>
        <p:nvPicPr>
          <p:cNvPr id="48" name="Picture 47"/>
          <p:cNvPicPr>
            <a:picLocks noChangeAspect="1"/>
          </p:cNvPicPr>
          <p:nvPr/>
        </p:nvPicPr>
        <p:blipFill>
          <a:blip r:embed="rId3"/>
          <a:stretch>
            <a:fillRect/>
          </a:stretch>
        </p:blipFill>
        <p:spPr>
          <a:xfrm>
            <a:off x="4683788" y="2550955"/>
            <a:ext cx="418573" cy="246219"/>
          </a:xfrm>
          <a:prstGeom prst="rect">
            <a:avLst/>
          </a:prstGeom>
        </p:spPr>
      </p:pic>
      <p:pic>
        <p:nvPicPr>
          <p:cNvPr id="49" name="Picture 48"/>
          <p:cNvPicPr>
            <a:picLocks noChangeAspect="1"/>
          </p:cNvPicPr>
          <p:nvPr/>
        </p:nvPicPr>
        <p:blipFill>
          <a:blip r:embed="rId4"/>
          <a:stretch>
            <a:fillRect/>
          </a:stretch>
        </p:blipFill>
        <p:spPr>
          <a:xfrm>
            <a:off x="5639155" y="3069901"/>
            <a:ext cx="428780" cy="420373"/>
          </a:xfrm>
          <a:prstGeom prst="rect">
            <a:avLst/>
          </a:prstGeom>
        </p:spPr>
      </p:pic>
      <p:pic>
        <p:nvPicPr>
          <p:cNvPr id="50" name="Picture 49"/>
          <p:cNvPicPr>
            <a:picLocks noChangeAspect="1"/>
          </p:cNvPicPr>
          <p:nvPr/>
        </p:nvPicPr>
        <p:blipFill>
          <a:blip r:embed="rId5"/>
          <a:stretch>
            <a:fillRect/>
          </a:stretch>
        </p:blipFill>
        <p:spPr>
          <a:xfrm>
            <a:off x="6288457" y="2364975"/>
            <a:ext cx="431361" cy="246219"/>
          </a:xfrm>
          <a:prstGeom prst="rect">
            <a:avLst/>
          </a:prstGeom>
        </p:spPr>
      </p:pic>
      <p:pic>
        <p:nvPicPr>
          <p:cNvPr id="51" name="Picture 50"/>
          <p:cNvPicPr>
            <a:picLocks noChangeAspect="1"/>
          </p:cNvPicPr>
          <p:nvPr/>
        </p:nvPicPr>
        <p:blipFill>
          <a:blip r:embed="rId5"/>
          <a:stretch>
            <a:fillRect/>
          </a:stretch>
        </p:blipFill>
        <p:spPr>
          <a:xfrm>
            <a:off x="4966145" y="3714660"/>
            <a:ext cx="431361" cy="246219"/>
          </a:xfrm>
          <a:prstGeom prst="rect">
            <a:avLst/>
          </a:prstGeom>
        </p:spPr>
      </p:pic>
      <p:pic>
        <p:nvPicPr>
          <p:cNvPr id="52" name="Picture 51"/>
          <p:cNvPicPr>
            <a:picLocks noChangeAspect="1"/>
          </p:cNvPicPr>
          <p:nvPr/>
        </p:nvPicPr>
        <p:blipFill>
          <a:blip r:embed="rId6"/>
          <a:stretch>
            <a:fillRect/>
          </a:stretch>
        </p:blipFill>
        <p:spPr>
          <a:xfrm>
            <a:off x="4869361" y="2797173"/>
            <a:ext cx="375843" cy="378690"/>
          </a:xfrm>
          <a:prstGeom prst="rect">
            <a:avLst/>
          </a:prstGeom>
        </p:spPr>
      </p:pic>
      <p:pic>
        <p:nvPicPr>
          <p:cNvPr id="53" name="Picture 52"/>
          <p:cNvPicPr>
            <a:picLocks noChangeAspect="1"/>
          </p:cNvPicPr>
          <p:nvPr/>
        </p:nvPicPr>
        <p:blipFill>
          <a:blip r:embed="rId3"/>
          <a:stretch>
            <a:fillRect/>
          </a:stretch>
        </p:blipFill>
        <p:spPr>
          <a:xfrm>
            <a:off x="5817089" y="3570908"/>
            <a:ext cx="418573" cy="246219"/>
          </a:xfrm>
          <a:prstGeom prst="rect">
            <a:avLst/>
          </a:prstGeom>
        </p:spPr>
      </p:pic>
      <p:pic>
        <p:nvPicPr>
          <p:cNvPr id="54" name="Picture 53"/>
          <p:cNvPicPr>
            <a:picLocks noChangeAspect="1"/>
          </p:cNvPicPr>
          <p:nvPr/>
        </p:nvPicPr>
        <p:blipFill>
          <a:blip r:embed="rId4"/>
          <a:stretch>
            <a:fillRect/>
          </a:stretch>
        </p:blipFill>
        <p:spPr>
          <a:xfrm>
            <a:off x="5591020" y="2340768"/>
            <a:ext cx="428780" cy="420373"/>
          </a:xfrm>
          <a:prstGeom prst="rect">
            <a:avLst/>
          </a:prstGeom>
        </p:spPr>
      </p:pic>
      <p:pic>
        <p:nvPicPr>
          <p:cNvPr id="55" name="Picture 54"/>
          <p:cNvPicPr>
            <a:picLocks noChangeAspect="1"/>
          </p:cNvPicPr>
          <p:nvPr/>
        </p:nvPicPr>
        <p:blipFill>
          <a:blip r:embed="rId3"/>
          <a:stretch>
            <a:fillRect/>
          </a:stretch>
        </p:blipFill>
        <p:spPr>
          <a:xfrm>
            <a:off x="6133647" y="2823682"/>
            <a:ext cx="418573" cy="246219"/>
          </a:xfrm>
          <a:prstGeom prst="rect">
            <a:avLst/>
          </a:prstGeom>
        </p:spPr>
      </p:pic>
      <p:sp>
        <p:nvSpPr>
          <p:cNvPr id="3" name="TextBox 2"/>
          <p:cNvSpPr txBox="1"/>
          <p:nvPr/>
        </p:nvSpPr>
        <p:spPr>
          <a:xfrm>
            <a:off x="7467600" y="5200472"/>
            <a:ext cx="3657600" cy="1200328"/>
          </a:xfrm>
          <a:prstGeom prst="rect">
            <a:avLst/>
          </a:prstGeom>
          <a:noFill/>
        </p:spPr>
        <p:txBody>
          <a:bodyPr wrap="square" rtlCol="0">
            <a:spAutoFit/>
          </a:bodyPr>
          <a:lstStyle/>
          <a:p>
            <a:r>
              <a:rPr lang="en-US" sz="2400" dirty="0">
                <a:solidFill>
                  <a:srgbClr val="0000FF"/>
                </a:solidFill>
                <a:latin typeface="Arial" panose="020B0604020202020204" pitchFamily="34" charset="0"/>
              </a:rPr>
              <a:t>Use training data as a proxy for the data generating distribution</a:t>
            </a:r>
          </a:p>
        </p:txBody>
      </p:sp>
    </p:spTree>
    <p:extLst>
      <p:ext uri="{BB962C8B-B14F-4D97-AF65-F5344CB8AC3E}">
        <p14:creationId xmlns:p14="http://schemas.microsoft.com/office/powerpoint/2010/main" val="334124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sampling with replacements</a:t>
            </a:r>
            <a:endParaRPr lang="en-US" dirty="0"/>
          </a:p>
        </p:txBody>
      </p:sp>
      <p:sp>
        <p:nvSpPr>
          <p:cNvPr id="4" name="TextBox 3"/>
          <p:cNvSpPr txBox="1"/>
          <p:nvPr/>
        </p:nvSpPr>
        <p:spPr>
          <a:xfrm>
            <a:off x="1754359" y="4897963"/>
            <a:ext cx="1971822" cy="461665"/>
          </a:xfrm>
          <a:prstGeom prst="rect">
            <a:avLst/>
          </a:prstGeom>
          <a:noFill/>
        </p:spPr>
        <p:txBody>
          <a:bodyPr wrap="none" rtlCol="0">
            <a:spAutoFit/>
          </a:bodyPr>
          <a:lstStyle/>
          <a:p>
            <a:r>
              <a:rPr lang="en-US" sz="2400" dirty="0">
                <a:solidFill>
                  <a:srgbClr val="FF6600"/>
                </a:solidFill>
                <a:latin typeface="Arial" panose="020B0604020202020204" pitchFamily="34" charset="0"/>
              </a:rPr>
              <a:t>Training data</a:t>
            </a:r>
          </a:p>
        </p:txBody>
      </p:sp>
      <p:pic>
        <p:nvPicPr>
          <p:cNvPr id="5" name="Picture 4"/>
          <p:cNvPicPr>
            <a:picLocks noChangeAspect="1"/>
          </p:cNvPicPr>
          <p:nvPr/>
        </p:nvPicPr>
        <p:blipFill>
          <a:blip r:embed="rId2"/>
          <a:stretch>
            <a:fillRect/>
          </a:stretch>
        </p:blipFill>
        <p:spPr>
          <a:xfrm>
            <a:off x="5690786" y="5787101"/>
            <a:ext cx="418573" cy="246219"/>
          </a:xfrm>
          <a:prstGeom prst="rect">
            <a:avLst/>
          </a:prstGeom>
        </p:spPr>
      </p:pic>
      <p:pic>
        <p:nvPicPr>
          <p:cNvPr id="6" name="Picture 5"/>
          <p:cNvPicPr>
            <a:picLocks noChangeAspect="1"/>
          </p:cNvPicPr>
          <p:nvPr/>
        </p:nvPicPr>
        <p:blipFill>
          <a:blip r:embed="rId2"/>
          <a:stretch>
            <a:fillRect/>
          </a:stretch>
        </p:blipFill>
        <p:spPr>
          <a:xfrm>
            <a:off x="4671862" y="5028488"/>
            <a:ext cx="418573" cy="246219"/>
          </a:xfrm>
          <a:prstGeom prst="rect">
            <a:avLst/>
          </a:prstGeom>
        </p:spPr>
      </p:pic>
      <p:pic>
        <p:nvPicPr>
          <p:cNvPr id="7" name="Picture 6"/>
          <p:cNvPicPr>
            <a:picLocks noChangeAspect="1"/>
          </p:cNvPicPr>
          <p:nvPr/>
        </p:nvPicPr>
        <p:blipFill>
          <a:blip r:embed="rId3"/>
          <a:stretch>
            <a:fillRect/>
          </a:stretch>
        </p:blipFill>
        <p:spPr>
          <a:xfrm>
            <a:off x="5262005" y="5028488"/>
            <a:ext cx="428780" cy="420373"/>
          </a:xfrm>
          <a:prstGeom prst="rect">
            <a:avLst/>
          </a:prstGeom>
        </p:spPr>
      </p:pic>
      <p:pic>
        <p:nvPicPr>
          <p:cNvPr id="8" name="Picture 7"/>
          <p:cNvPicPr>
            <a:picLocks noChangeAspect="1"/>
          </p:cNvPicPr>
          <p:nvPr/>
        </p:nvPicPr>
        <p:blipFill>
          <a:blip r:embed="rId4"/>
          <a:stretch>
            <a:fillRect/>
          </a:stretch>
        </p:blipFill>
        <p:spPr>
          <a:xfrm>
            <a:off x="5862370" y="5408411"/>
            <a:ext cx="431361" cy="246219"/>
          </a:xfrm>
          <a:prstGeom prst="rect">
            <a:avLst/>
          </a:prstGeom>
        </p:spPr>
      </p:pic>
      <p:pic>
        <p:nvPicPr>
          <p:cNvPr id="9" name="Picture 8"/>
          <p:cNvPicPr>
            <a:picLocks noChangeAspect="1"/>
          </p:cNvPicPr>
          <p:nvPr/>
        </p:nvPicPr>
        <p:blipFill>
          <a:blip r:embed="rId4"/>
          <a:stretch>
            <a:fillRect/>
          </a:stretch>
        </p:blipFill>
        <p:spPr>
          <a:xfrm>
            <a:off x="4830645" y="5540038"/>
            <a:ext cx="431361" cy="246219"/>
          </a:xfrm>
          <a:prstGeom prst="rect">
            <a:avLst/>
          </a:prstGeom>
        </p:spPr>
      </p:pic>
      <p:pic>
        <p:nvPicPr>
          <p:cNvPr id="10" name="Picture 9"/>
          <p:cNvPicPr>
            <a:picLocks noChangeAspect="1"/>
          </p:cNvPicPr>
          <p:nvPr/>
        </p:nvPicPr>
        <p:blipFill>
          <a:blip r:embed="rId5"/>
          <a:stretch>
            <a:fillRect/>
          </a:stretch>
        </p:blipFill>
        <p:spPr>
          <a:xfrm>
            <a:off x="5218408" y="5654629"/>
            <a:ext cx="375843" cy="378690"/>
          </a:xfrm>
          <a:prstGeom prst="rect">
            <a:avLst/>
          </a:prstGeom>
        </p:spPr>
      </p:pic>
      <p:pic>
        <p:nvPicPr>
          <p:cNvPr id="11" name="Picture 10"/>
          <p:cNvPicPr>
            <a:picLocks noChangeAspect="1"/>
          </p:cNvPicPr>
          <p:nvPr/>
        </p:nvPicPr>
        <p:blipFill>
          <a:blip r:embed="rId2"/>
          <a:stretch>
            <a:fillRect/>
          </a:stretch>
        </p:blipFill>
        <p:spPr>
          <a:xfrm>
            <a:off x="4686468" y="5975533"/>
            <a:ext cx="418573" cy="246219"/>
          </a:xfrm>
          <a:prstGeom prst="rect">
            <a:avLst/>
          </a:prstGeom>
        </p:spPr>
      </p:pic>
      <p:pic>
        <p:nvPicPr>
          <p:cNvPr id="12" name="Picture 11"/>
          <p:cNvPicPr>
            <a:picLocks noChangeAspect="1"/>
          </p:cNvPicPr>
          <p:nvPr/>
        </p:nvPicPr>
        <p:blipFill>
          <a:blip r:embed="rId2"/>
          <a:stretch>
            <a:fillRect/>
          </a:stretch>
        </p:blipFill>
        <p:spPr>
          <a:xfrm>
            <a:off x="4086117" y="5729314"/>
            <a:ext cx="418573" cy="246219"/>
          </a:xfrm>
          <a:prstGeom prst="rect">
            <a:avLst/>
          </a:prstGeom>
        </p:spPr>
      </p:pic>
      <p:pic>
        <p:nvPicPr>
          <p:cNvPr id="13" name="Picture 12"/>
          <p:cNvPicPr>
            <a:picLocks noChangeAspect="1"/>
          </p:cNvPicPr>
          <p:nvPr/>
        </p:nvPicPr>
        <p:blipFill>
          <a:blip r:embed="rId3"/>
          <a:stretch>
            <a:fillRect/>
          </a:stretch>
        </p:blipFill>
        <p:spPr>
          <a:xfrm>
            <a:off x="6205320" y="5729314"/>
            <a:ext cx="428780" cy="420373"/>
          </a:xfrm>
          <a:prstGeom prst="rect">
            <a:avLst/>
          </a:prstGeom>
        </p:spPr>
      </p:pic>
      <p:pic>
        <p:nvPicPr>
          <p:cNvPr id="14" name="Picture 13"/>
          <p:cNvPicPr>
            <a:picLocks noChangeAspect="1"/>
          </p:cNvPicPr>
          <p:nvPr/>
        </p:nvPicPr>
        <p:blipFill>
          <a:blip r:embed="rId4"/>
          <a:stretch>
            <a:fillRect/>
          </a:stretch>
        </p:blipFill>
        <p:spPr>
          <a:xfrm>
            <a:off x="6109359" y="5004538"/>
            <a:ext cx="431361" cy="246219"/>
          </a:xfrm>
          <a:prstGeom prst="rect">
            <a:avLst/>
          </a:prstGeom>
        </p:spPr>
      </p:pic>
      <p:pic>
        <p:nvPicPr>
          <p:cNvPr id="15" name="Picture 14"/>
          <p:cNvPicPr>
            <a:picLocks noChangeAspect="1"/>
          </p:cNvPicPr>
          <p:nvPr/>
        </p:nvPicPr>
        <p:blipFill>
          <a:blip r:embed="rId4"/>
          <a:stretch>
            <a:fillRect/>
          </a:stretch>
        </p:blipFill>
        <p:spPr>
          <a:xfrm>
            <a:off x="4787047" y="6354223"/>
            <a:ext cx="431361" cy="246219"/>
          </a:xfrm>
          <a:prstGeom prst="rect">
            <a:avLst/>
          </a:prstGeom>
        </p:spPr>
      </p:pic>
      <p:pic>
        <p:nvPicPr>
          <p:cNvPr id="16" name="Picture 15"/>
          <p:cNvPicPr>
            <a:picLocks noChangeAspect="1"/>
          </p:cNvPicPr>
          <p:nvPr/>
        </p:nvPicPr>
        <p:blipFill>
          <a:blip r:embed="rId5"/>
          <a:stretch>
            <a:fillRect/>
          </a:stretch>
        </p:blipFill>
        <p:spPr>
          <a:xfrm>
            <a:off x="5674448" y="6221751"/>
            <a:ext cx="375843" cy="378690"/>
          </a:xfrm>
          <a:prstGeom prst="rect">
            <a:avLst/>
          </a:prstGeom>
        </p:spPr>
      </p:pic>
      <p:cxnSp>
        <p:nvCxnSpPr>
          <p:cNvPr id="17" name="Straight Connector 16"/>
          <p:cNvCxnSpPr/>
          <p:nvPr/>
        </p:nvCxnSpPr>
        <p:spPr>
          <a:xfrm flipV="1">
            <a:off x="1676400" y="4800600"/>
            <a:ext cx="8763000" cy="7620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679032" y="1676401"/>
            <a:ext cx="2433487" cy="461665"/>
          </a:xfrm>
          <a:prstGeom prst="rect">
            <a:avLst/>
          </a:prstGeom>
          <a:noFill/>
        </p:spPr>
        <p:txBody>
          <a:bodyPr wrap="none" rtlCol="0">
            <a:spAutoFit/>
          </a:bodyPr>
          <a:lstStyle/>
          <a:p>
            <a:r>
              <a:rPr lang="en-US" sz="2400" dirty="0">
                <a:latin typeface="Arial" panose="020B0604020202020204" pitchFamily="34" charset="0"/>
              </a:rPr>
              <a:t>“Training” data 1</a:t>
            </a:r>
          </a:p>
        </p:txBody>
      </p:sp>
      <p:pic>
        <p:nvPicPr>
          <p:cNvPr id="19" name="Picture 18"/>
          <p:cNvPicPr>
            <a:picLocks noChangeAspect="1"/>
          </p:cNvPicPr>
          <p:nvPr/>
        </p:nvPicPr>
        <p:blipFill>
          <a:blip r:embed="rId2"/>
          <a:stretch>
            <a:fillRect/>
          </a:stretch>
        </p:blipFill>
        <p:spPr>
          <a:xfrm>
            <a:off x="2766127" y="2364975"/>
            <a:ext cx="418573" cy="246219"/>
          </a:xfrm>
          <a:prstGeom prst="rect">
            <a:avLst/>
          </a:prstGeom>
        </p:spPr>
      </p:pic>
      <p:pic>
        <p:nvPicPr>
          <p:cNvPr id="20" name="Picture 19"/>
          <p:cNvPicPr>
            <a:picLocks noChangeAspect="1"/>
          </p:cNvPicPr>
          <p:nvPr/>
        </p:nvPicPr>
        <p:blipFill>
          <a:blip r:embed="rId2"/>
          <a:stretch>
            <a:fillRect/>
          </a:stretch>
        </p:blipFill>
        <p:spPr>
          <a:xfrm>
            <a:off x="1843524" y="3295399"/>
            <a:ext cx="418573" cy="246219"/>
          </a:xfrm>
          <a:prstGeom prst="rect">
            <a:avLst/>
          </a:prstGeom>
        </p:spPr>
      </p:pic>
      <p:pic>
        <p:nvPicPr>
          <p:cNvPr id="21" name="Picture 20"/>
          <p:cNvPicPr>
            <a:picLocks noChangeAspect="1"/>
          </p:cNvPicPr>
          <p:nvPr/>
        </p:nvPicPr>
        <p:blipFill>
          <a:blip r:embed="rId4"/>
          <a:stretch>
            <a:fillRect/>
          </a:stretch>
        </p:blipFill>
        <p:spPr>
          <a:xfrm>
            <a:off x="3034032" y="2768848"/>
            <a:ext cx="431361" cy="246219"/>
          </a:xfrm>
          <a:prstGeom prst="rect">
            <a:avLst/>
          </a:prstGeom>
        </p:spPr>
      </p:pic>
      <p:pic>
        <p:nvPicPr>
          <p:cNvPr id="22" name="Picture 21"/>
          <p:cNvPicPr>
            <a:picLocks noChangeAspect="1"/>
          </p:cNvPicPr>
          <p:nvPr/>
        </p:nvPicPr>
        <p:blipFill>
          <a:blip r:embed="rId4"/>
          <a:stretch>
            <a:fillRect/>
          </a:stretch>
        </p:blipFill>
        <p:spPr>
          <a:xfrm>
            <a:off x="2002307" y="2900475"/>
            <a:ext cx="431361" cy="246219"/>
          </a:xfrm>
          <a:prstGeom prst="rect">
            <a:avLst/>
          </a:prstGeom>
        </p:spPr>
      </p:pic>
      <p:pic>
        <p:nvPicPr>
          <p:cNvPr id="23" name="Picture 22"/>
          <p:cNvPicPr>
            <a:picLocks noChangeAspect="1"/>
          </p:cNvPicPr>
          <p:nvPr/>
        </p:nvPicPr>
        <p:blipFill>
          <a:blip r:embed="rId2"/>
          <a:stretch>
            <a:fillRect/>
          </a:stretch>
        </p:blipFill>
        <p:spPr>
          <a:xfrm>
            <a:off x="1676352" y="2550955"/>
            <a:ext cx="418573" cy="246219"/>
          </a:xfrm>
          <a:prstGeom prst="rect">
            <a:avLst/>
          </a:prstGeom>
        </p:spPr>
      </p:pic>
      <p:pic>
        <p:nvPicPr>
          <p:cNvPr id="24" name="Picture 23"/>
          <p:cNvPicPr>
            <a:picLocks noChangeAspect="1"/>
          </p:cNvPicPr>
          <p:nvPr/>
        </p:nvPicPr>
        <p:blipFill>
          <a:blip r:embed="rId3"/>
          <a:stretch>
            <a:fillRect/>
          </a:stretch>
        </p:blipFill>
        <p:spPr>
          <a:xfrm>
            <a:off x="2631719" y="3069901"/>
            <a:ext cx="428780" cy="420373"/>
          </a:xfrm>
          <a:prstGeom prst="rect">
            <a:avLst/>
          </a:prstGeom>
        </p:spPr>
      </p:pic>
      <p:pic>
        <p:nvPicPr>
          <p:cNvPr id="25" name="Picture 24"/>
          <p:cNvPicPr>
            <a:picLocks noChangeAspect="1"/>
          </p:cNvPicPr>
          <p:nvPr/>
        </p:nvPicPr>
        <p:blipFill>
          <a:blip r:embed="rId4"/>
          <a:stretch>
            <a:fillRect/>
          </a:stretch>
        </p:blipFill>
        <p:spPr>
          <a:xfrm>
            <a:off x="3281021" y="2364975"/>
            <a:ext cx="431361" cy="246219"/>
          </a:xfrm>
          <a:prstGeom prst="rect">
            <a:avLst/>
          </a:prstGeom>
        </p:spPr>
      </p:pic>
      <p:pic>
        <p:nvPicPr>
          <p:cNvPr id="26" name="Picture 25"/>
          <p:cNvPicPr>
            <a:picLocks noChangeAspect="1"/>
          </p:cNvPicPr>
          <p:nvPr/>
        </p:nvPicPr>
        <p:blipFill>
          <a:blip r:embed="rId4"/>
          <a:stretch>
            <a:fillRect/>
          </a:stretch>
        </p:blipFill>
        <p:spPr>
          <a:xfrm>
            <a:off x="1958709" y="3714660"/>
            <a:ext cx="431361" cy="246219"/>
          </a:xfrm>
          <a:prstGeom prst="rect">
            <a:avLst/>
          </a:prstGeom>
        </p:spPr>
      </p:pic>
      <p:pic>
        <p:nvPicPr>
          <p:cNvPr id="27" name="Picture 26"/>
          <p:cNvPicPr>
            <a:picLocks noChangeAspect="1"/>
          </p:cNvPicPr>
          <p:nvPr/>
        </p:nvPicPr>
        <p:blipFill>
          <a:blip r:embed="rId5"/>
          <a:stretch>
            <a:fillRect/>
          </a:stretch>
        </p:blipFill>
        <p:spPr>
          <a:xfrm>
            <a:off x="3403503" y="3146693"/>
            <a:ext cx="375843" cy="378690"/>
          </a:xfrm>
          <a:prstGeom prst="rect">
            <a:avLst/>
          </a:prstGeom>
        </p:spPr>
      </p:pic>
      <p:pic>
        <p:nvPicPr>
          <p:cNvPr id="28" name="Picture 27"/>
          <p:cNvPicPr>
            <a:picLocks noChangeAspect="1"/>
          </p:cNvPicPr>
          <p:nvPr/>
        </p:nvPicPr>
        <p:blipFill>
          <a:blip r:embed="rId2"/>
          <a:stretch>
            <a:fillRect/>
          </a:stretch>
        </p:blipFill>
        <p:spPr>
          <a:xfrm>
            <a:off x="2809653" y="3570908"/>
            <a:ext cx="418573" cy="246219"/>
          </a:xfrm>
          <a:prstGeom prst="rect">
            <a:avLst/>
          </a:prstGeom>
        </p:spPr>
      </p:pic>
    </p:spTree>
    <p:extLst>
      <p:ext uri="{BB962C8B-B14F-4D97-AF65-F5344CB8AC3E}">
        <p14:creationId xmlns:p14="http://schemas.microsoft.com/office/powerpoint/2010/main" val="3760166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sampling with replacements</a:t>
            </a:r>
            <a:endParaRPr lang="en-US" dirty="0"/>
          </a:p>
        </p:txBody>
      </p:sp>
      <p:sp>
        <p:nvSpPr>
          <p:cNvPr id="4" name="TextBox 3"/>
          <p:cNvSpPr txBox="1"/>
          <p:nvPr/>
        </p:nvSpPr>
        <p:spPr>
          <a:xfrm>
            <a:off x="1754359" y="4897963"/>
            <a:ext cx="1971822" cy="461665"/>
          </a:xfrm>
          <a:prstGeom prst="rect">
            <a:avLst/>
          </a:prstGeom>
          <a:noFill/>
        </p:spPr>
        <p:txBody>
          <a:bodyPr wrap="none" rtlCol="0">
            <a:spAutoFit/>
          </a:bodyPr>
          <a:lstStyle/>
          <a:p>
            <a:r>
              <a:rPr lang="en-US" sz="2400" dirty="0">
                <a:solidFill>
                  <a:srgbClr val="FF6600"/>
                </a:solidFill>
                <a:latin typeface="Arial" panose="020B0604020202020204" pitchFamily="34" charset="0"/>
              </a:rPr>
              <a:t>Training data</a:t>
            </a:r>
          </a:p>
        </p:txBody>
      </p:sp>
      <p:pic>
        <p:nvPicPr>
          <p:cNvPr id="5" name="Picture 4"/>
          <p:cNvPicPr>
            <a:picLocks noChangeAspect="1"/>
          </p:cNvPicPr>
          <p:nvPr/>
        </p:nvPicPr>
        <p:blipFill>
          <a:blip r:embed="rId2"/>
          <a:stretch>
            <a:fillRect/>
          </a:stretch>
        </p:blipFill>
        <p:spPr>
          <a:xfrm>
            <a:off x="5690786" y="5787101"/>
            <a:ext cx="418573" cy="246219"/>
          </a:xfrm>
          <a:prstGeom prst="rect">
            <a:avLst/>
          </a:prstGeom>
        </p:spPr>
      </p:pic>
      <p:pic>
        <p:nvPicPr>
          <p:cNvPr id="6" name="Picture 5"/>
          <p:cNvPicPr>
            <a:picLocks noChangeAspect="1"/>
          </p:cNvPicPr>
          <p:nvPr/>
        </p:nvPicPr>
        <p:blipFill>
          <a:blip r:embed="rId2"/>
          <a:stretch>
            <a:fillRect/>
          </a:stretch>
        </p:blipFill>
        <p:spPr>
          <a:xfrm>
            <a:off x="4671862" y="5028488"/>
            <a:ext cx="418573" cy="246219"/>
          </a:xfrm>
          <a:prstGeom prst="rect">
            <a:avLst/>
          </a:prstGeom>
        </p:spPr>
      </p:pic>
      <p:pic>
        <p:nvPicPr>
          <p:cNvPr id="7" name="Picture 6"/>
          <p:cNvPicPr>
            <a:picLocks noChangeAspect="1"/>
          </p:cNvPicPr>
          <p:nvPr/>
        </p:nvPicPr>
        <p:blipFill>
          <a:blip r:embed="rId3"/>
          <a:stretch>
            <a:fillRect/>
          </a:stretch>
        </p:blipFill>
        <p:spPr>
          <a:xfrm>
            <a:off x="5262005" y="5028488"/>
            <a:ext cx="428780" cy="420373"/>
          </a:xfrm>
          <a:prstGeom prst="rect">
            <a:avLst/>
          </a:prstGeom>
        </p:spPr>
      </p:pic>
      <p:pic>
        <p:nvPicPr>
          <p:cNvPr id="8" name="Picture 7"/>
          <p:cNvPicPr>
            <a:picLocks noChangeAspect="1"/>
          </p:cNvPicPr>
          <p:nvPr/>
        </p:nvPicPr>
        <p:blipFill>
          <a:blip r:embed="rId4"/>
          <a:stretch>
            <a:fillRect/>
          </a:stretch>
        </p:blipFill>
        <p:spPr>
          <a:xfrm>
            <a:off x="5862370" y="5408411"/>
            <a:ext cx="431361" cy="246219"/>
          </a:xfrm>
          <a:prstGeom prst="rect">
            <a:avLst/>
          </a:prstGeom>
        </p:spPr>
      </p:pic>
      <p:pic>
        <p:nvPicPr>
          <p:cNvPr id="9" name="Picture 8"/>
          <p:cNvPicPr>
            <a:picLocks noChangeAspect="1"/>
          </p:cNvPicPr>
          <p:nvPr/>
        </p:nvPicPr>
        <p:blipFill>
          <a:blip r:embed="rId4"/>
          <a:stretch>
            <a:fillRect/>
          </a:stretch>
        </p:blipFill>
        <p:spPr>
          <a:xfrm>
            <a:off x="4830645" y="5540038"/>
            <a:ext cx="431361" cy="246219"/>
          </a:xfrm>
          <a:prstGeom prst="rect">
            <a:avLst/>
          </a:prstGeom>
        </p:spPr>
      </p:pic>
      <p:pic>
        <p:nvPicPr>
          <p:cNvPr id="10" name="Picture 9"/>
          <p:cNvPicPr>
            <a:picLocks noChangeAspect="1"/>
          </p:cNvPicPr>
          <p:nvPr/>
        </p:nvPicPr>
        <p:blipFill>
          <a:blip r:embed="rId5"/>
          <a:stretch>
            <a:fillRect/>
          </a:stretch>
        </p:blipFill>
        <p:spPr>
          <a:xfrm>
            <a:off x="5218408" y="5654629"/>
            <a:ext cx="375843" cy="378690"/>
          </a:xfrm>
          <a:prstGeom prst="rect">
            <a:avLst/>
          </a:prstGeom>
        </p:spPr>
      </p:pic>
      <p:pic>
        <p:nvPicPr>
          <p:cNvPr id="11" name="Picture 10"/>
          <p:cNvPicPr>
            <a:picLocks noChangeAspect="1"/>
          </p:cNvPicPr>
          <p:nvPr/>
        </p:nvPicPr>
        <p:blipFill>
          <a:blip r:embed="rId2"/>
          <a:stretch>
            <a:fillRect/>
          </a:stretch>
        </p:blipFill>
        <p:spPr>
          <a:xfrm>
            <a:off x="4686468" y="5975533"/>
            <a:ext cx="418573" cy="246219"/>
          </a:xfrm>
          <a:prstGeom prst="rect">
            <a:avLst/>
          </a:prstGeom>
        </p:spPr>
      </p:pic>
      <p:pic>
        <p:nvPicPr>
          <p:cNvPr id="12" name="Picture 11"/>
          <p:cNvPicPr>
            <a:picLocks noChangeAspect="1"/>
          </p:cNvPicPr>
          <p:nvPr/>
        </p:nvPicPr>
        <p:blipFill>
          <a:blip r:embed="rId2"/>
          <a:stretch>
            <a:fillRect/>
          </a:stretch>
        </p:blipFill>
        <p:spPr>
          <a:xfrm>
            <a:off x="4086117" y="5729314"/>
            <a:ext cx="418573" cy="246219"/>
          </a:xfrm>
          <a:prstGeom prst="rect">
            <a:avLst/>
          </a:prstGeom>
        </p:spPr>
      </p:pic>
      <p:pic>
        <p:nvPicPr>
          <p:cNvPr id="13" name="Picture 12"/>
          <p:cNvPicPr>
            <a:picLocks noChangeAspect="1"/>
          </p:cNvPicPr>
          <p:nvPr/>
        </p:nvPicPr>
        <p:blipFill>
          <a:blip r:embed="rId3"/>
          <a:stretch>
            <a:fillRect/>
          </a:stretch>
        </p:blipFill>
        <p:spPr>
          <a:xfrm>
            <a:off x="6205320" y="5729314"/>
            <a:ext cx="428780" cy="420373"/>
          </a:xfrm>
          <a:prstGeom prst="rect">
            <a:avLst/>
          </a:prstGeom>
        </p:spPr>
      </p:pic>
      <p:pic>
        <p:nvPicPr>
          <p:cNvPr id="14" name="Picture 13"/>
          <p:cNvPicPr>
            <a:picLocks noChangeAspect="1"/>
          </p:cNvPicPr>
          <p:nvPr/>
        </p:nvPicPr>
        <p:blipFill>
          <a:blip r:embed="rId4"/>
          <a:stretch>
            <a:fillRect/>
          </a:stretch>
        </p:blipFill>
        <p:spPr>
          <a:xfrm>
            <a:off x="6109359" y="5004538"/>
            <a:ext cx="431361" cy="246219"/>
          </a:xfrm>
          <a:prstGeom prst="rect">
            <a:avLst/>
          </a:prstGeom>
        </p:spPr>
      </p:pic>
      <p:pic>
        <p:nvPicPr>
          <p:cNvPr id="15" name="Picture 14"/>
          <p:cNvPicPr>
            <a:picLocks noChangeAspect="1"/>
          </p:cNvPicPr>
          <p:nvPr/>
        </p:nvPicPr>
        <p:blipFill>
          <a:blip r:embed="rId4"/>
          <a:stretch>
            <a:fillRect/>
          </a:stretch>
        </p:blipFill>
        <p:spPr>
          <a:xfrm>
            <a:off x="4787047" y="6354223"/>
            <a:ext cx="431361" cy="246219"/>
          </a:xfrm>
          <a:prstGeom prst="rect">
            <a:avLst/>
          </a:prstGeom>
        </p:spPr>
      </p:pic>
      <p:pic>
        <p:nvPicPr>
          <p:cNvPr id="16" name="Picture 15"/>
          <p:cNvPicPr>
            <a:picLocks noChangeAspect="1"/>
          </p:cNvPicPr>
          <p:nvPr/>
        </p:nvPicPr>
        <p:blipFill>
          <a:blip r:embed="rId5"/>
          <a:stretch>
            <a:fillRect/>
          </a:stretch>
        </p:blipFill>
        <p:spPr>
          <a:xfrm>
            <a:off x="5674448" y="6221751"/>
            <a:ext cx="375843" cy="378690"/>
          </a:xfrm>
          <a:prstGeom prst="rect">
            <a:avLst/>
          </a:prstGeom>
        </p:spPr>
      </p:pic>
      <p:cxnSp>
        <p:nvCxnSpPr>
          <p:cNvPr id="17" name="Straight Connector 16"/>
          <p:cNvCxnSpPr/>
          <p:nvPr/>
        </p:nvCxnSpPr>
        <p:spPr>
          <a:xfrm flipV="1">
            <a:off x="1676400" y="4800600"/>
            <a:ext cx="8763000" cy="7620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679032" y="1676401"/>
            <a:ext cx="2433487" cy="461665"/>
          </a:xfrm>
          <a:prstGeom prst="rect">
            <a:avLst/>
          </a:prstGeom>
          <a:noFill/>
        </p:spPr>
        <p:txBody>
          <a:bodyPr wrap="none" rtlCol="0">
            <a:spAutoFit/>
          </a:bodyPr>
          <a:lstStyle/>
          <a:p>
            <a:r>
              <a:rPr lang="en-US" sz="2400" dirty="0">
                <a:latin typeface="Arial" panose="020B0604020202020204" pitchFamily="34" charset="0"/>
              </a:rPr>
              <a:t>“Training” data 1</a:t>
            </a:r>
          </a:p>
        </p:txBody>
      </p:sp>
      <p:sp>
        <p:nvSpPr>
          <p:cNvPr id="3" name="TextBox 2"/>
          <p:cNvSpPr txBox="1"/>
          <p:nvPr/>
        </p:nvSpPr>
        <p:spPr>
          <a:xfrm>
            <a:off x="5181600" y="2667001"/>
            <a:ext cx="4906280" cy="954107"/>
          </a:xfrm>
          <a:prstGeom prst="rect">
            <a:avLst/>
          </a:prstGeom>
          <a:noFill/>
        </p:spPr>
        <p:txBody>
          <a:bodyPr wrap="square" rtlCol="0">
            <a:spAutoFit/>
          </a:bodyPr>
          <a:lstStyle/>
          <a:p>
            <a:r>
              <a:rPr lang="en-US" sz="2800" dirty="0">
                <a:latin typeface="Arial" panose="020B0604020202020204" pitchFamily="34" charset="0"/>
              </a:rPr>
              <a:t>pick a random example from the real training data</a:t>
            </a:r>
          </a:p>
        </p:txBody>
      </p:sp>
      <p:sp>
        <p:nvSpPr>
          <p:cNvPr id="29" name="Oval 28"/>
          <p:cNvSpPr/>
          <p:nvPr/>
        </p:nvSpPr>
        <p:spPr>
          <a:xfrm>
            <a:off x="3970157" y="5486400"/>
            <a:ext cx="652680" cy="56712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ndParaRPr>
          </a:p>
        </p:txBody>
      </p:sp>
    </p:spTree>
    <p:extLst>
      <p:ext uri="{BB962C8B-B14F-4D97-AF65-F5344CB8AC3E}">
        <p14:creationId xmlns:p14="http://schemas.microsoft.com/office/powerpoint/2010/main" val="402754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sampling with replacements</a:t>
            </a:r>
            <a:endParaRPr lang="en-US" dirty="0"/>
          </a:p>
        </p:txBody>
      </p:sp>
      <p:sp>
        <p:nvSpPr>
          <p:cNvPr id="4" name="TextBox 3"/>
          <p:cNvSpPr txBox="1"/>
          <p:nvPr/>
        </p:nvSpPr>
        <p:spPr>
          <a:xfrm>
            <a:off x="1754359" y="4897963"/>
            <a:ext cx="1971822" cy="461665"/>
          </a:xfrm>
          <a:prstGeom prst="rect">
            <a:avLst/>
          </a:prstGeom>
          <a:noFill/>
        </p:spPr>
        <p:txBody>
          <a:bodyPr wrap="none" rtlCol="0">
            <a:spAutoFit/>
          </a:bodyPr>
          <a:lstStyle/>
          <a:p>
            <a:r>
              <a:rPr lang="en-US" sz="2400" dirty="0">
                <a:solidFill>
                  <a:srgbClr val="FF6600"/>
                </a:solidFill>
                <a:latin typeface="Arial" panose="020B0604020202020204" pitchFamily="34" charset="0"/>
              </a:rPr>
              <a:t>Training data</a:t>
            </a:r>
          </a:p>
        </p:txBody>
      </p:sp>
      <p:pic>
        <p:nvPicPr>
          <p:cNvPr id="5" name="Picture 4"/>
          <p:cNvPicPr>
            <a:picLocks noChangeAspect="1"/>
          </p:cNvPicPr>
          <p:nvPr/>
        </p:nvPicPr>
        <p:blipFill>
          <a:blip r:embed="rId2"/>
          <a:stretch>
            <a:fillRect/>
          </a:stretch>
        </p:blipFill>
        <p:spPr>
          <a:xfrm>
            <a:off x="5690786" y="5787101"/>
            <a:ext cx="418573" cy="246219"/>
          </a:xfrm>
          <a:prstGeom prst="rect">
            <a:avLst/>
          </a:prstGeom>
        </p:spPr>
      </p:pic>
      <p:pic>
        <p:nvPicPr>
          <p:cNvPr id="6" name="Picture 5"/>
          <p:cNvPicPr>
            <a:picLocks noChangeAspect="1"/>
          </p:cNvPicPr>
          <p:nvPr/>
        </p:nvPicPr>
        <p:blipFill>
          <a:blip r:embed="rId2"/>
          <a:stretch>
            <a:fillRect/>
          </a:stretch>
        </p:blipFill>
        <p:spPr>
          <a:xfrm>
            <a:off x="4671862" y="5028488"/>
            <a:ext cx="418573" cy="246219"/>
          </a:xfrm>
          <a:prstGeom prst="rect">
            <a:avLst/>
          </a:prstGeom>
        </p:spPr>
      </p:pic>
      <p:pic>
        <p:nvPicPr>
          <p:cNvPr id="7" name="Picture 6"/>
          <p:cNvPicPr>
            <a:picLocks noChangeAspect="1"/>
          </p:cNvPicPr>
          <p:nvPr/>
        </p:nvPicPr>
        <p:blipFill>
          <a:blip r:embed="rId3"/>
          <a:stretch>
            <a:fillRect/>
          </a:stretch>
        </p:blipFill>
        <p:spPr>
          <a:xfrm>
            <a:off x="5262005" y="5028488"/>
            <a:ext cx="428780" cy="420373"/>
          </a:xfrm>
          <a:prstGeom prst="rect">
            <a:avLst/>
          </a:prstGeom>
        </p:spPr>
      </p:pic>
      <p:pic>
        <p:nvPicPr>
          <p:cNvPr id="8" name="Picture 7"/>
          <p:cNvPicPr>
            <a:picLocks noChangeAspect="1"/>
          </p:cNvPicPr>
          <p:nvPr/>
        </p:nvPicPr>
        <p:blipFill>
          <a:blip r:embed="rId4"/>
          <a:stretch>
            <a:fillRect/>
          </a:stretch>
        </p:blipFill>
        <p:spPr>
          <a:xfrm>
            <a:off x="5862370" y="5408411"/>
            <a:ext cx="431361" cy="246219"/>
          </a:xfrm>
          <a:prstGeom prst="rect">
            <a:avLst/>
          </a:prstGeom>
        </p:spPr>
      </p:pic>
      <p:pic>
        <p:nvPicPr>
          <p:cNvPr id="9" name="Picture 8"/>
          <p:cNvPicPr>
            <a:picLocks noChangeAspect="1"/>
          </p:cNvPicPr>
          <p:nvPr/>
        </p:nvPicPr>
        <p:blipFill>
          <a:blip r:embed="rId4"/>
          <a:stretch>
            <a:fillRect/>
          </a:stretch>
        </p:blipFill>
        <p:spPr>
          <a:xfrm>
            <a:off x="4830645" y="5540038"/>
            <a:ext cx="431361" cy="246219"/>
          </a:xfrm>
          <a:prstGeom prst="rect">
            <a:avLst/>
          </a:prstGeom>
        </p:spPr>
      </p:pic>
      <p:pic>
        <p:nvPicPr>
          <p:cNvPr id="10" name="Picture 9"/>
          <p:cNvPicPr>
            <a:picLocks noChangeAspect="1"/>
          </p:cNvPicPr>
          <p:nvPr/>
        </p:nvPicPr>
        <p:blipFill>
          <a:blip r:embed="rId5"/>
          <a:stretch>
            <a:fillRect/>
          </a:stretch>
        </p:blipFill>
        <p:spPr>
          <a:xfrm>
            <a:off x="5218408" y="5654629"/>
            <a:ext cx="375843" cy="378690"/>
          </a:xfrm>
          <a:prstGeom prst="rect">
            <a:avLst/>
          </a:prstGeom>
        </p:spPr>
      </p:pic>
      <p:pic>
        <p:nvPicPr>
          <p:cNvPr id="11" name="Picture 10"/>
          <p:cNvPicPr>
            <a:picLocks noChangeAspect="1"/>
          </p:cNvPicPr>
          <p:nvPr/>
        </p:nvPicPr>
        <p:blipFill>
          <a:blip r:embed="rId2"/>
          <a:stretch>
            <a:fillRect/>
          </a:stretch>
        </p:blipFill>
        <p:spPr>
          <a:xfrm>
            <a:off x="4686468" y="5975533"/>
            <a:ext cx="418573" cy="246219"/>
          </a:xfrm>
          <a:prstGeom prst="rect">
            <a:avLst/>
          </a:prstGeom>
        </p:spPr>
      </p:pic>
      <p:pic>
        <p:nvPicPr>
          <p:cNvPr id="12" name="Picture 11"/>
          <p:cNvPicPr>
            <a:picLocks noChangeAspect="1"/>
          </p:cNvPicPr>
          <p:nvPr/>
        </p:nvPicPr>
        <p:blipFill>
          <a:blip r:embed="rId2"/>
          <a:stretch>
            <a:fillRect/>
          </a:stretch>
        </p:blipFill>
        <p:spPr>
          <a:xfrm>
            <a:off x="4086117" y="5729314"/>
            <a:ext cx="418573" cy="246219"/>
          </a:xfrm>
          <a:prstGeom prst="rect">
            <a:avLst/>
          </a:prstGeom>
        </p:spPr>
      </p:pic>
      <p:pic>
        <p:nvPicPr>
          <p:cNvPr id="13" name="Picture 12"/>
          <p:cNvPicPr>
            <a:picLocks noChangeAspect="1"/>
          </p:cNvPicPr>
          <p:nvPr/>
        </p:nvPicPr>
        <p:blipFill>
          <a:blip r:embed="rId3"/>
          <a:stretch>
            <a:fillRect/>
          </a:stretch>
        </p:blipFill>
        <p:spPr>
          <a:xfrm>
            <a:off x="6205320" y="5729314"/>
            <a:ext cx="428780" cy="420373"/>
          </a:xfrm>
          <a:prstGeom prst="rect">
            <a:avLst/>
          </a:prstGeom>
        </p:spPr>
      </p:pic>
      <p:pic>
        <p:nvPicPr>
          <p:cNvPr id="14" name="Picture 13"/>
          <p:cNvPicPr>
            <a:picLocks noChangeAspect="1"/>
          </p:cNvPicPr>
          <p:nvPr/>
        </p:nvPicPr>
        <p:blipFill>
          <a:blip r:embed="rId4"/>
          <a:stretch>
            <a:fillRect/>
          </a:stretch>
        </p:blipFill>
        <p:spPr>
          <a:xfrm>
            <a:off x="6109359" y="5004538"/>
            <a:ext cx="431361" cy="246219"/>
          </a:xfrm>
          <a:prstGeom prst="rect">
            <a:avLst/>
          </a:prstGeom>
        </p:spPr>
      </p:pic>
      <p:pic>
        <p:nvPicPr>
          <p:cNvPr id="15" name="Picture 14"/>
          <p:cNvPicPr>
            <a:picLocks noChangeAspect="1"/>
          </p:cNvPicPr>
          <p:nvPr/>
        </p:nvPicPr>
        <p:blipFill>
          <a:blip r:embed="rId4"/>
          <a:stretch>
            <a:fillRect/>
          </a:stretch>
        </p:blipFill>
        <p:spPr>
          <a:xfrm>
            <a:off x="4787047" y="6354223"/>
            <a:ext cx="431361" cy="246219"/>
          </a:xfrm>
          <a:prstGeom prst="rect">
            <a:avLst/>
          </a:prstGeom>
        </p:spPr>
      </p:pic>
      <p:pic>
        <p:nvPicPr>
          <p:cNvPr id="16" name="Picture 15"/>
          <p:cNvPicPr>
            <a:picLocks noChangeAspect="1"/>
          </p:cNvPicPr>
          <p:nvPr/>
        </p:nvPicPr>
        <p:blipFill>
          <a:blip r:embed="rId5"/>
          <a:stretch>
            <a:fillRect/>
          </a:stretch>
        </p:blipFill>
        <p:spPr>
          <a:xfrm>
            <a:off x="5674448" y="6221751"/>
            <a:ext cx="375843" cy="378690"/>
          </a:xfrm>
          <a:prstGeom prst="rect">
            <a:avLst/>
          </a:prstGeom>
        </p:spPr>
      </p:pic>
      <p:cxnSp>
        <p:nvCxnSpPr>
          <p:cNvPr id="17" name="Straight Connector 16"/>
          <p:cNvCxnSpPr/>
          <p:nvPr/>
        </p:nvCxnSpPr>
        <p:spPr>
          <a:xfrm flipV="1">
            <a:off x="1676400" y="4800600"/>
            <a:ext cx="8763000" cy="7620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679032" y="1676401"/>
            <a:ext cx="2433487" cy="461665"/>
          </a:xfrm>
          <a:prstGeom prst="rect">
            <a:avLst/>
          </a:prstGeom>
          <a:noFill/>
        </p:spPr>
        <p:txBody>
          <a:bodyPr wrap="none" rtlCol="0">
            <a:spAutoFit/>
          </a:bodyPr>
          <a:lstStyle/>
          <a:p>
            <a:r>
              <a:rPr lang="en-US" sz="2400" dirty="0">
                <a:latin typeface="Arial" panose="020B0604020202020204" pitchFamily="34" charset="0"/>
              </a:rPr>
              <a:t>“Training” data 1</a:t>
            </a:r>
          </a:p>
        </p:txBody>
      </p:sp>
      <p:sp>
        <p:nvSpPr>
          <p:cNvPr id="3" name="TextBox 2"/>
          <p:cNvSpPr txBox="1"/>
          <p:nvPr/>
        </p:nvSpPr>
        <p:spPr>
          <a:xfrm>
            <a:off x="5181600" y="2667000"/>
            <a:ext cx="4906280" cy="954107"/>
          </a:xfrm>
          <a:prstGeom prst="rect">
            <a:avLst/>
          </a:prstGeom>
          <a:noFill/>
        </p:spPr>
        <p:txBody>
          <a:bodyPr wrap="square" rtlCol="0">
            <a:spAutoFit/>
          </a:bodyPr>
          <a:lstStyle/>
          <a:p>
            <a:r>
              <a:rPr lang="en-US" sz="2800" dirty="0">
                <a:latin typeface="Arial" panose="020B0604020202020204" pitchFamily="34" charset="0"/>
              </a:rPr>
              <a:t>add it to the new “training” data</a:t>
            </a:r>
          </a:p>
        </p:txBody>
      </p:sp>
      <p:sp>
        <p:nvSpPr>
          <p:cNvPr id="29" name="Oval 28"/>
          <p:cNvSpPr/>
          <p:nvPr/>
        </p:nvSpPr>
        <p:spPr>
          <a:xfrm>
            <a:off x="1557120" y="2362200"/>
            <a:ext cx="652680" cy="56712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20" name="Picture 19"/>
          <p:cNvPicPr>
            <a:picLocks noChangeAspect="1"/>
          </p:cNvPicPr>
          <p:nvPr/>
        </p:nvPicPr>
        <p:blipFill>
          <a:blip r:embed="rId2"/>
          <a:stretch>
            <a:fillRect/>
          </a:stretch>
        </p:blipFill>
        <p:spPr>
          <a:xfrm>
            <a:off x="1676352" y="2550955"/>
            <a:ext cx="418573" cy="246219"/>
          </a:xfrm>
          <a:prstGeom prst="rect">
            <a:avLst/>
          </a:prstGeom>
        </p:spPr>
      </p:pic>
    </p:spTree>
    <p:extLst>
      <p:ext uri="{BB962C8B-B14F-4D97-AF65-F5344CB8AC3E}">
        <p14:creationId xmlns:p14="http://schemas.microsoft.com/office/powerpoint/2010/main" val="105373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sampling with replacements</a:t>
            </a:r>
            <a:endParaRPr lang="en-US" dirty="0"/>
          </a:p>
        </p:txBody>
      </p:sp>
      <p:sp>
        <p:nvSpPr>
          <p:cNvPr id="4" name="TextBox 3"/>
          <p:cNvSpPr txBox="1"/>
          <p:nvPr/>
        </p:nvSpPr>
        <p:spPr>
          <a:xfrm>
            <a:off x="1754359" y="4897963"/>
            <a:ext cx="1971822" cy="461665"/>
          </a:xfrm>
          <a:prstGeom prst="rect">
            <a:avLst/>
          </a:prstGeom>
          <a:noFill/>
        </p:spPr>
        <p:txBody>
          <a:bodyPr wrap="none" rtlCol="0">
            <a:spAutoFit/>
          </a:bodyPr>
          <a:lstStyle/>
          <a:p>
            <a:r>
              <a:rPr lang="en-US" sz="2400" dirty="0">
                <a:solidFill>
                  <a:srgbClr val="FF6600"/>
                </a:solidFill>
                <a:latin typeface="Arial" panose="020B0604020202020204" pitchFamily="34" charset="0"/>
              </a:rPr>
              <a:t>Training data</a:t>
            </a:r>
          </a:p>
        </p:txBody>
      </p:sp>
      <p:pic>
        <p:nvPicPr>
          <p:cNvPr id="5" name="Picture 4"/>
          <p:cNvPicPr>
            <a:picLocks noChangeAspect="1"/>
          </p:cNvPicPr>
          <p:nvPr/>
        </p:nvPicPr>
        <p:blipFill>
          <a:blip r:embed="rId2"/>
          <a:stretch>
            <a:fillRect/>
          </a:stretch>
        </p:blipFill>
        <p:spPr>
          <a:xfrm>
            <a:off x="5690786" y="5787101"/>
            <a:ext cx="418573" cy="246219"/>
          </a:xfrm>
          <a:prstGeom prst="rect">
            <a:avLst/>
          </a:prstGeom>
        </p:spPr>
      </p:pic>
      <p:pic>
        <p:nvPicPr>
          <p:cNvPr id="6" name="Picture 5"/>
          <p:cNvPicPr>
            <a:picLocks noChangeAspect="1"/>
          </p:cNvPicPr>
          <p:nvPr/>
        </p:nvPicPr>
        <p:blipFill>
          <a:blip r:embed="rId2"/>
          <a:stretch>
            <a:fillRect/>
          </a:stretch>
        </p:blipFill>
        <p:spPr>
          <a:xfrm>
            <a:off x="4671862" y="5028488"/>
            <a:ext cx="418573" cy="246219"/>
          </a:xfrm>
          <a:prstGeom prst="rect">
            <a:avLst/>
          </a:prstGeom>
        </p:spPr>
      </p:pic>
      <p:pic>
        <p:nvPicPr>
          <p:cNvPr id="7" name="Picture 6"/>
          <p:cNvPicPr>
            <a:picLocks noChangeAspect="1"/>
          </p:cNvPicPr>
          <p:nvPr/>
        </p:nvPicPr>
        <p:blipFill>
          <a:blip r:embed="rId3"/>
          <a:stretch>
            <a:fillRect/>
          </a:stretch>
        </p:blipFill>
        <p:spPr>
          <a:xfrm>
            <a:off x="5262005" y="5028488"/>
            <a:ext cx="428780" cy="420373"/>
          </a:xfrm>
          <a:prstGeom prst="rect">
            <a:avLst/>
          </a:prstGeom>
        </p:spPr>
      </p:pic>
      <p:pic>
        <p:nvPicPr>
          <p:cNvPr id="8" name="Picture 7"/>
          <p:cNvPicPr>
            <a:picLocks noChangeAspect="1"/>
          </p:cNvPicPr>
          <p:nvPr/>
        </p:nvPicPr>
        <p:blipFill>
          <a:blip r:embed="rId4"/>
          <a:stretch>
            <a:fillRect/>
          </a:stretch>
        </p:blipFill>
        <p:spPr>
          <a:xfrm>
            <a:off x="5862370" y="5408411"/>
            <a:ext cx="431361" cy="246219"/>
          </a:xfrm>
          <a:prstGeom prst="rect">
            <a:avLst/>
          </a:prstGeom>
        </p:spPr>
      </p:pic>
      <p:pic>
        <p:nvPicPr>
          <p:cNvPr id="9" name="Picture 8"/>
          <p:cNvPicPr>
            <a:picLocks noChangeAspect="1"/>
          </p:cNvPicPr>
          <p:nvPr/>
        </p:nvPicPr>
        <p:blipFill>
          <a:blip r:embed="rId4"/>
          <a:stretch>
            <a:fillRect/>
          </a:stretch>
        </p:blipFill>
        <p:spPr>
          <a:xfrm>
            <a:off x="4830645" y="5540038"/>
            <a:ext cx="431361" cy="246219"/>
          </a:xfrm>
          <a:prstGeom prst="rect">
            <a:avLst/>
          </a:prstGeom>
        </p:spPr>
      </p:pic>
      <p:pic>
        <p:nvPicPr>
          <p:cNvPr id="10" name="Picture 9"/>
          <p:cNvPicPr>
            <a:picLocks noChangeAspect="1"/>
          </p:cNvPicPr>
          <p:nvPr/>
        </p:nvPicPr>
        <p:blipFill>
          <a:blip r:embed="rId5"/>
          <a:stretch>
            <a:fillRect/>
          </a:stretch>
        </p:blipFill>
        <p:spPr>
          <a:xfrm>
            <a:off x="5218408" y="5654629"/>
            <a:ext cx="375843" cy="378690"/>
          </a:xfrm>
          <a:prstGeom prst="rect">
            <a:avLst/>
          </a:prstGeom>
        </p:spPr>
      </p:pic>
      <p:pic>
        <p:nvPicPr>
          <p:cNvPr id="11" name="Picture 10"/>
          <p:cNvPicPr>
            <a:picLocks noChangeAspect="1"/>
          </p:cNvPicPr>
          <p:nvPr/>
        </p:nvPicPr>
        <p:blipFill>
          <a:blip r:embed="rId2"/>
          <a:stretch>
            <a:fillRect/>
          </a:stretch>
        </p:blipFill>
        <p:spPr>
          <a:xfrm>
            <a:off x="4686468" y="5975533"/>
            <a:ext cx="418573" cy="246219"/>
          </a:xfrm>
          <a:prstGeom prst="rect">
            <a:avLst/>
          </a:prstGeom>
        </p:spPr>
      </p:pic>
      <p:pic>
        <p:nvPicPr>
          <p:cNvPr id="12" name="Picture 11"/>
          <p:cNvPicPr>
            <a:picLocks noChangeAspect="1"/>
          </p:cNvPicPr>
          <p:nvPr/>
        </p:nvPicPr>
        <p:blipFill>
          <a:blip r:embed="rId2"/>
          <a:stretch>
            <a:fillRect/>
          </a:stretch>
        </p:blipFill>
        <p:spPr>
          <a:xfrm>
            <a:off x="4086117" y="5729314"/>
            <a:ext cx="418573" cy="246219"/>
          </a:xfrm>
          <a:prstGeom prst="rect">
            <a:avLst/>
          </a:prstGeom>
        </p:spPr>
      </p:pic>
      <p:pic>
        <p:nvPicPr>
          <p:cNvPr id="13" name="Picture 12"/>
          <p:cNvPicPr>
            <a:picLocks noChangeAspect="1"/>
          </p:cNvPicPr>
          <p:nvPr/>
        </p:nvPicPr>
        <p:blipFill>
          <a:blip r:embed="rId3"/>
          <a:stretch>
            <a:fillRect/>
          </a:stretch>
        </p:blipFill>
        <p:spPr>
          <a:xfrm>
            <a:off x="6205320" y="5729314"/>
            <a:ext cx="428780" cy="420373"/>
          </a:xfrm>
          <a:prstGeom prst="rect">
            <a:avLst/>
          </a:prstGeom>
        </p:spPr>
      </p:pic>
      <p:pic>
        <p:nvPicPr>
          <p:cNvPr id="14" name="Picture 13"/>
          <p:cNvPicPr>
            <a:picLocks noChangeAspect="1"/>
          </p:cNvPicPr>
          <p:nvPr/>
        </p:nvPicPr>
        <p:blipFill>
          <a:blip r:embed="rId4"/>
          <a:stretch>
            <a:fillRect/>
          </a:stretch>
        </p:blipFill>
        <p:spPr>
          <a:xfrm>
            <a:off x="6109359" y="5004538"/>
            <a:ext cx="431361" cy="246219"/>
          </a:xfrm>
          <a:prstGeom prst="rect">
            <a:avLst/>
          </a:prstGeom>
        </p:spPr>
      </p:pic>
      <p:pic>
        <p:nvPicPr>
          <p:cNvPr id="15" name="Picture 14"/>
          <p:cNvPicPr>
            <a:picLocks noChangeAspect="1"/>
          </p:cNvPicPr>
          <p:nvPr/>
        </p:nvPicPr>
        <p:blipFill>
          <a:blip r:embed="rId4"/>
          <a:stretch>
            <a:fillRect/>
          </a:stretch>
        </p:blipFill>
        <p:spPr>
          <a:xfrm>
            <a:off x="4787047" y="6354223"/>
            <a:ext cx="431361" cy="246219"/>
          </a:xfrm>
          <a:prstGeom prst="rect">
            <a:avLst/>
          </a:prstGeom>
        </p:spPr>
      </p:pic>
      <p:pic>
        <p:nvPicPr>
          <p:cNvPr id="16" name="Picture 15"/>
          <p:cNvPicPr>
            <a:picLocks noChangeAspect="1"/>
          </p:cNvPicPr>
          <p:nvPr/>
        </p:nvPicPr>
        <p:blipFill>
          <a:blip r:embed="rId5"/>
          <a:stretch>
            <a:fillRect/>
          </a:stretch>
        </p:blipFill>
        <p:spPr>
          <a:xfrm>
            <a:off x="5674448" y="6221751"/>
            <a:ext cx="375843" cy="378690"/>
          </a:xfrm>
          <a:prstGeom prst="rect">
            <a:avLst/>
          </a:prstGeom>
        </p:spPr>
      </p:pic>
      <p:cxnSp>
        <p:nvCxnSpPr>
          <p:cNvPr id="17" name="Straight Connector 16"/>
          <p:cNvCxnSpPr/>
          <p:nvPr/>
        </p:nvCxnSpPr>
        <p:spPr>
          <a:xfrm flipV="1">
            <a:off x="1676400" y="4800600"/>
            <a:ext cx="8763000" cy="7620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679032" y="1676401"/>
            <a:ext cx="2433487" cy="461665"/>
          </a:xfrm>
          <a:prstGeom prst="rect">
            <a:avLst/>
          </a:prstGeom>
          <a:noFill/>
        </p:spPr>
        <p:txBody>
          <a:bodyPr wrap="none" rtlCol="0">
            <a:spAutoFit/>
          </a:bodyPr>
          <a:lstStyle/>
          <a:p>
            <a:r>
              <a:rPr lang="en-US" sz="2400" dirty="0">
                <a:latin typeface="Arial" panose="020B0604020202020204" pitchFamily="34" charset="0"/>
              </a:rPr>
              <a:t>“Training” data 1</a:t>
            </a:r>
          </a:p>
        </p:txBody>
      </p:sp>
      <p:sp>
        <p:nvSpPr>
          <p:cNvPr id="3" name="TextBox 2"/>
          <p:cNvSpPr txBox="1"/>
          <p:nvPr/>
        </p:nvSpPr>
        <p:spPr>
          <a:xfrm>
            <a:off x="5181600" y="2667001"/>
            <a:ext cx="4906280" cy="954107"/>
          </a:xfrm>
          <a:prstGeom prst="rect">
            <a:avLst/>
          </a:prstGeom>
          <a:noFill/>
        </p:spPr>
        <p:txBody>
          <a:bodyPr wrap="square" rtlCol="0">
            <a:spAutoFit/>
          </a:bodyPr>
          <a:lstStyle/>
          <a:p>
            <a:r>
              <a:rPr lang="en-US" sz="2800" dirty="0">
                <a:latin typeface="Arial" panose="020B0604020202020204" pitchFamily="34" charset="0"/>
              </a:rPr>
              <a:t>put it back (i.e. leave it) in the original training data</a:t>
            </a:r>
          </a:p>
        </p:txBody>
      </p:sp>
      <p:sp>
        <p:nvSpPr>
          <p:cNvPr id="29" name="Oval 28"/>
          <p:cNvSpPr/>
          <p:nvPr/>
        </p:nvSpPr>
        <p:spPr>
          <a:xfrm>
            <a:off x="3996192" y="5503539"/>
            <a:ext cx="652680" cy="56712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20" name="Picture 19"/>
          <p:cNvPicPr>
            <a:picLocks noChangeAspect="1"/>
          </p:cNvPicPr>
          <p:nvPr/>
        </p:nvPicPr>
        <p:blipFill>
          <a:blip r:embed="rId2"/>
          <a:stretch>
            <a:fillRect/>
          </a:stretch>
        </p:blipFill>
        <p:spPr>
          <a:xfrm>
            <a:off x="1676352" y="2550955"/>
            <a:ext cx="418573" cy="246219"/>
          </a:xfrm>
          <a:prstGeom prst="rect">
            <a:avLst/>
          </a:prstGeom>
        </p:spPr>
      </p:pic>
    </p:spTree>
    <p:extLst>
      <p:ext uri="{BB962C8B-B14F-4D97-AF65-F5344CB8AC3E}">
        <p14:creationId xmlns:p14="http://schemas.microsoft.com/office/powerpoint/2010/main" val="85031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sampling with replacements</a:t>
            </a:r>
            <a:endParaRPr lang="en-US" dirty="0"/>
          </a:p>
        </p:txBody>
      </p:sp>
      <p:sp>
        <p:nvSpPr>
          <p:cNvPr id="4" name="TextBox 3"/>
          <p:cNvSpPr txBox="1"/>
          <p:nvPr/>
        </p:nvSpPr>
        <p:spPr>
          <a:xfrm>
            <a:off x="1754359" y="4897963"/>
            <a:ext cx="1971822" cy="461665"/>
          </a:xfrm>
          <a:prstGeom prst="rect">
            <a:avLst/>
          </a:prstGeom>
          <a:noFill/>
        </p:spPr>
        <p:txBody>
          <a:bodyPr wrap="none" rtlCol="0">
            <a:spAutoFit/>
          </a:bodyPr>
          <a:lstStyle/>
          <a:p>
            <a:r>
              <a:rPr lang="en-US" sz="2400" dirty="0">
                <a:solidFill>
                  <a:srgbClr val="FF6600"/>
                </a:solidFill>
                <a:latin typeface="Arial" panose="020B0604020202020204" pitchFamily="34" charset="0"/>
              </a:rPr>
              <a:t>Training data</a:t>
            </a:r>
          </a:p>
        </p:txBody>
      </p:sp>
      <p:pic>
        <p:nvPicPr>
          <p:cNvPr id="5" name="Picture 4"/>
          <p:cNvPicPr>
            <a:picLocks noChangeAspect="1"/>
          </p:cNvPicPr>
          <p:nvPr/>
        </p:nvPicPr>
        <p:blipFill>
          <a:blip r:embed="rId2"/>
          <a:stretch>
            <a:fillRect/>
          </a:stretch>
        </p:blipFill>
        <p:spPr>
          <a:xfrm>
            <a:off x="5690786" y="5787101"/>
            <a:ext cx="418573" cy="246219"/>
          </a:xfrm>
          <a:prstGeom prst="rect">
            <a:avLst/>
          </a:prstGeom>
        </p:spPr>
      </p:pic>
      <p:pic>
        <p:nvPicPr>
          <p:cNvPr id="6" name="Picture 5"/>
          <p:cNvPicPr>
            <a:picLocks noChangeAspect="1"/>
          </p:cNvPicPr>
          <p:nvPr/>
        </p:nvPicPr>
        <p:blipFill>
          <a:blip r:embed="rId2"/>
          <a:stretch>
            <a:fillRect/>
          </a:stretch>
        </p:blipFill>
        <p:spPr>
          <a:xfrm>
            <a:off x="4671862" y="5028488"/>
            <a:ext cx="418573" cy="246219"/>
          </a:xfrm>
          <a:prstGeom prst="rect">
            <a:avLst/>
          </a:prstGeom>
        </p:spPr>
      </p:pic>
      <p:pic>
        <p:nvPicPr>
          <p:cNvPr id="7" name="Picture 6"/>
          <p:cNvPicPr>
            <a:picLocks noChangeAspect="1"/>
          </p:cNvPicPr>
          <p:nvPr/>
        </p:nvPicPr>
        <p:blipFill>
          <a:blip r:embed="rId3"/>
          <a:stretch>
            <a:fillRect/>
          </a:stretch>
        </p:blipFill>
        <p:spPr>
          <a:xfrm>
            <a:off x="5262005" y="5028488"/>
            <a:ext cx="428780" cy="420373"/>
          </a:xfrm>
          <a:prstGeom prst="rect">
            <a:avLst/>
          </a:prstGeom>
        </p:spPr>
      </p:pic>
      <p:pic>
        <p:nvPicPr>
          <p:cNvPr id="8" name="Picture 7"/>
          <p:cNvPicPr>
            <a:picLocks noChangeAspect="1"/>
          </p:cNvPicPr>
          <p:nvPr/>
        </p:nvPicPr>
        <p:blipFill>
          <a:blip r:embed="rId4"/>
          <a:stretch>
            <a:fillRect/>
          </a:stretch>
        </p:blipFill>
        <p:spPr>
          <a:xfrm>
            <a:off x="5862370" y="5408411"/>
            <a:ext cx="431361" cy="246219"/>
          </a:xfrm>
          <a:prstGeom prst="rect">
            <a:avLst/>
          </a:prstGeom>
        </p:spPr>
      </p:pic>
      <p:pic>
        <p:nvPicPr>
          <p:cNvPr id="9" name="Picture 8"/>
          <p:cNvPicPr>
            <a:picLocks noChangeAspect="1"/>
          </p:cNvPicPr>
          <p:nvPr/>
        </p:nvPicPr>
        <p:blipFill>
          <a:blip r:embed="rId4"/>
          <a:stretch>
            <a:fillRect/>
          </a:stretch>
        </p:blipFill>
        <p:spPr>
          <a:xfrm>
            <a:off x="4830645" y="5540038"/>
            <a:ext cx="431361" cy="246219"/>
          </a:xfrm>
          <a:prstGeom prst="rect">
            <a:avLst/>
          </a:prstGeom>
        </p:spPr>
      </p:pic>
      <p:pic>
        <p:nvPicPr>
          <p:cNvPr id="10" name="Picture 9"/>
          <p:cNvPicPr>
            <a:picLocks noChangeAspect="1"/>
          </p:cNvPicPr>
          <p:nvPr/>
        </p:nvPicPr>
        <p:blipFill>
          <a:blip r:embed="rId5"/>
          <a:stretch>
            <a:fillRect/>
          </a:stretch>
        </p:blipFill>
        <p:spPr>
          <a:xfrm>
            <a:off x="5218408" y="5654629"/>
            <a:ext cx="375843" cy="378690"/>
          </a:xfrm>
          <a:prstGeom prst="rect">
            <a:avLst/>
          </a:prstGeom>
        </p:spPr>
      </p:pic>
      <p:pic>
        <p:nvPicPr>
          <p:cNvPr id="11" name="Picture 10"/>
          <p:cNvPicPr>
            <a:picLocks noChangeAspect="1"/>
          </p:cNvPicPr>
          <p:nvPr/>
        </p:nvPicPr>
        <p:blipFill>
          <a:blip r:embed="rId2"/>
          <a:stretch>
            <a:fillRect/>
          </a:stretch>
        </p:blipFill>
        <p:spPr>
          <a:xfrm>
            <a:off x="4686468" y="5975533"/>
            <a:ext cx="418573" cy="246219"/>
          </a:xfrm>
          <a:prstGeom prst="rect">
            <a:avLst/>
          </a:prstGeom>
        </p:spPr>
      </p:pic>
      <p:pic>
        <p:nvPicPr>
          <p:cNvPr id="12" name="Picture 11"/>
          <p:cNvPicPr>
            <a:picLocks noChangeAspect="1"/>
          </p:cNvPicPr>
          <p:nvPr/>
        </p:nvPicPr>
        <p:blipFill>
          <a:blip r:embed="rId2"/>
          <a:stretch>
            <a:fillRect/>
          </a:stretch>
        </p:blipFill>
        <p:spPr>
          <a:xfrm>
            <a:off x="4086117" y="5729314"/>
            <a:ext cx="418573" cy="246219"/>
          </a:xfrm>
          <a:prstGeom prst="rect">
            <a:avLst/>
          </a:prstGeom>
        </p:spPr>
      </p:pic>
      <p:pic>
        <p:nvPicPr>
          <p:cNvPr id="13" name="Picture 12"/>
          <p:cNvPicPr>
            <a:picLocks noChangeAspect="1"/>
          </p:cNvPicPr>
          <p:nvPr/>
        </p:nvPicPr>
        <p:blipFill>
          <a:blip r:embed="rId3"/>
          <a:stretch>
            <a:fillRect/>
          </a:stretch>
        </p:blipFill>
        <p:spPr>
          <a:xfrm>
            <a:off x="6205320" y="5729314"/>
            <a:ext cx="428780" cy="420373"/>
          </a:xfrm>
          <a:prstGeom prst="rect">
            <a:avLst/>
          </a:prstGeom>
        </p:spPr>
      </p:pic>
      <p:pic>
        <p:nvPicPr>
          <p:cNvPr id="14" name="Picture 13"/>
          <p:cNvPicPr>
            <a:picLocks noChangeAspect="1"/>
          </p:cNvPicPr>
          <p:nvPr/>
        </p:nvPicPr>
        <p:blipFill>
          <a:blip r:embed="rId4"/>
          <a:stretch>
            <a:fillRect/>
          </a:stretch>
        </p:blipFill>
        <p:spPr>
          <a:xfrm>
            <a:off x="6109359" y="5004538"/>
            <a:ext cx="431361" cy="246219"/>
          </a:xfrm>
          <a:prstGeom prst="rect">
            <a:avLst/>
          </a:prstGeom>
        </p:spPr>
      </p:pic>
      <p:pic>
        <p:nvPicPr>
          <p:cNvPr id="15" name="Picture 14"/>
          <p:cNvPicPr>
            <a:picLocks noChangeAspect="1"/>
          </p:cNvPicPr>
          <p:nvPr/>
        </p:nvPicPr>
        <p:blipFill>
          <a:blip r:embed="rId4"/>
          <a:stretch>
            <a:fillRect/>
          </a:stretch>
        </p:blipFill>
        <p:spPr>
          <a:xfrm>
            <a:off x="4787047" y="6354223"/>
            <a:ext cx="431361" cy="246219"/>
          </a:xfrm>
          <a:prstGeom prst="rect">
            <a:avLst/>
          </a:prstGeom>
        </p:spPr>
      </p:pic>
      <p:pic>
        <p:nvPicPr>
          <p:cNvPr id="16" name="Picture 15"/>
          <p:cNvPicPr>
            <a:picLocks noChangeAspect="1"/>
          </p:cNvPicPr>
          <p:nvPr/>
        </p:nvPicPr>
        <p:blipFill>
          <a:blip r:embed="rId5"/>
          <a:stretch>
            <a:fillRect/>
          </a:stretch>
        </p:blipFill>
        <p:spPr>
          <a:xfrm>
            <a:off x="5674448" y="6221751"/>
            <a:ext cx="375843" cy="378690"/>
          </a:xfrm>
          <a:prstGeom prst="rect">
            <a:avLst/>
          </a:prstGeom>
        </p:spPr>
      </p:pic>
      <p:cxnSp>
        <p:nvCxnSpPr>
          <p:cNvPr id="17" name="Straight Connector 16"/>
          <p:cNvCxnSpPr/>
          <p:nvPr/>
        </p:nvCxnSpPr>
        <p:spPr>
          <a:xfrm flipV="1">
            <a:off x="1676400" y="4800600"/>
            <a:ext cx="8763000" cy="7620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679032" y="1676401"/>
            <a:ext cx="2433487" cy="461665"/>
          </a:xfrm>
          <a:prstGeom prst="rect">
            <a:avLst/>
          </a:prstGeom>
          <a:noFill/>
        </p:spPr>
        <p:txBody>
          <a:bodyPr wrap="none" rtlCol="0">
            <a:spAutoFit/>
          </a:bodyPr>
          <a:lstStyle/>
          <a:p>
            <a:r>
              <a:rPr lang="en-US" sz="2400" dirty="0">
                <a:latin typeface="Arial" panose="020B0604020202020204" pitchFamily="34" charset="0"/>
              </a:rPr>
              <a:t>“Training” data 1</a:t>
            </a:r>
          </a:p>
        </p:txBody>
      </p:sp>
      <p:sp>
        <p:nvSpPr>
          <p:cNvPr id="3" name="TextBox 2"/>
          <p:cNvSpPr txBox="1"/>
          <p:nvPr/>
        </p:nvSpPr>
        <p:spPr>
          <a:xfrm>
            <a:off x="5181600" y="2667000"/>
            <a:ext cx="4906280" cy="523220"/>
          </a:xfrm>
          <a:prstGeom prst="rect">
            <a:avLst/>
          </a:prstGeom>
          <a:noFill/>
        </p:spPr>
        <p:txBody>
          <a:bodyPr wrap="square" rtlCol="0">
            <a:spAutoFit/>
          </a:bodyPr>
          <a:lstStyle/>
          <a:p>
            <a:r>
              <a:rPr lang="en-US" sz="2800" dirty="0">
                <a:latin typeface="Arial" panose="020B0604020202020204" pitchFamily="34" charset="0"/>
              </a:rPr>
              <a:t>pick another random example</a:t>
            </a:r>
          </a:p>
        </p:txBody>
      </p:sp>
      <p:sp>
        <p:nvSpPr>
          <p:cNvPr id="29" name="Oval 28"/>
          <p:cNvSpPr/>
          <p:nvPr/>
        </p:nvSpPr>
        <p:spPr>
          <a:xfrm>
            <a:off x="5498224" y="6149686"/>
            <a:ext cx="652680" cy="56712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20" name="Picture 19"/>
          <p:cNvPicPr>
            <a:picLocks noChangeAspect="1"/>
          </p:cNvPicPr>
          <p:nvPr/>
        </p:nvPicPr>
        <p:blipFill>
          <a:blip r:embed="rId2"/>
          <a:stretch>
            <a:fillRect/>
          </a:stretch>
        </p:blipFill>
        <p:spPr>
          <a:xfrm>
            <a:off x="1676352" y="2550955"/>
            <a:ext cx="418573" cy="246219"/>
          </a:xfrm>
          <a:prstGeom prst="rect">
            <a:avLst/>
          </a:prstGeom>
        </p:spPr>
      </p:pic>
      <p:pic>
        <p:nvPicPr>
          <p:cNvPr id="21" name="Picture 20"/>
          <p:cNvPicPr>
            <a:picLocks noChangeAspect="1"/>
          </p:cNvPicPr>
          <p:nvPr/>
        </p:nvPicPr>
        <p:blipFill>
          <a:blip r:embed="rId5"/>
          <a:stretch>
            <a:fillRect/>
          </a:stretch>
        </p:blipFill>
        <p:spPr>
          <a:xfrm>
            <a:off x="3403503" y="3146693"/>
            <a:ext cx="375843" cy="378690"/>
          </a:xfrm>
          <a:prstGeom prst="rect">
            <a:avLst/>
          </a:prstGeom>
        </p:spPr>
      </p:pic>
    </p:spTree>
    <p:extLst>
      <p:ext uri="{BB962C8B-B14F-4D97-AF65-F5344CB8AC3E}">
        <p14:creationId xmlns:p14="http://schemas.microsoft.com/office/powerpoint/2010/main" val="124076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sampling with replacements</a:t>
            </a:r>
            <a:endParaRPr lang="en-US" dirty="0"/>
          </a:p>
        </p:txBody>
      </p:sp>
      <p:sp>
        <p:nvSpPr>
          <p:cNvPr id="4" name="TextBox 3"/>
          <p:cNvSpPr txBox="1"/>
          <p:nvPr/>
        </p:nvSpPr>
        <p:spPr>
          <a:xfrm>
            <a:off x="1754359" y="4897963"/>
            <a:ext cx="1971822" cy="461665"/>
          </a:xfrm>
          <a:prstGeom prst="rect">
            <a:avLst/>
          </a:prstGeom>
          <a:noFill/>
        </p:spPr>
        <p:txBody>
          <a:bodyPr wrap="none" rtlCol="0">
            <a:spAutoFit/>
          </a:bodyPr>
          <a:lstStyle/>
          <a:p>
            <a:r>
              <a:rPr lang="en-US" sz="2400" dirty="0">
                <a:solidFill>
                  <a:srgbClr val="FF6600"/>
                </a:solidFill>
                <a:latin typeface="Arial" panose="020B0604020202020204" pitchFamily="34" charset="0"/>
              </a:rPr>
              <a:t>Training data</a:t>
            </a:r>
          </a:p>
        </p:txBody>
      </p:sp>
      <p:pic>
        <p:nvPicPr>
          <p:cNvPr id="5" name="Picture 4"/>
          <p:cNvPicPr>
            <a:picLocks noChangeAspect="1"/>
          </p:cNvPicPr>
          <p:nvPr/>
        </p:nvPicPr>
        <p:blipFill>
          <a:blip r:embed="rId2"/>
          <a:stretch>
            <a:fillRect/>
          </a:stretch>
        </p:blipFill>
        <p:spPr>
          <a:xfrm>
            <a:off x="5690786" y="5787101"/>
            <a:ext cx="418573" cy="246219"/>
          </a:xfrm>
          <a:prstGeom prst="rect">
            <a:avLst/>
          </a:prstGeom>
        </p:spPr>
      </p:pic>
      <p:pic>
        <p:nvPicPr>
          <p:cNvPr id="6" name="Picture 5"/>
          <p:cNvPicPr>
            <a:picLocks noChangeAspect="1"/>
          </p:cNvPicPr>
          <p:nvPr/>
        </p:nvPicPr>
        <p:blipFill>
          <a:blip r:embed="rId2"/>
          <a:stretch>
            <a:fillRect/>
          </a:stretch>
        </p:blipFill>
        <p:spPr>
          <a:xfrm>
            <a:off x="4671862" y="5028488"/>
            <a:ext cx="418573" cy="246219"/>
          </a:xfrm>
          <a:prstGeom prst="rect">
            <a:avLst/>
          </a:prstGeom>
        </p:spPr>
      </p:pic>
      <p:pic>
        <p:nvPicPr>
          <p:cNvPr id="7" name="Picture 6"/>
          <p:cNvPicPr>
            <a:picLocks noChangeAspect="1"/>
          </p:cNvPicPr>
          <p:nvPr/>
        </p:nvPicPr>
        <p:blipFill>
          <a:blip r:embed="rId3"/>
          <a:stretch>
            <a:fillRect/>
          </a:stretch>
        </p:blipFill>
        <p:spPr>
          <a:xfrm>
            <a:off x="5262005" y="5028488"/>
            <a:ext cx="428780" cy="420373"/>
          </a:xfrm>
          <a:prstGeom prst="rect">
            <a:avLst/>
          </a:prstGeom>
        </p:spPr>
      </p:pic>
      <p:pic>
        <p:nvPicPr>
          <p:cNvPr id="8" name="Picture 7"/>
          <p:cNvPicPr>
            <a:picLocks noChangeAspect="1"/>
          </p:cNvPicPr>
          <p:nvPr/>
        </p:nvPicPr>
        <p:blipFill>
          <a:blip r:embed="rId4"/>
          <a:stretch>
            <a:fillRect/>
          </a:stretch>
        </p:blipFill>
        <p:spPr>
          <a:xfrm>
            <a:off x="5862370" y="5408411"/>
            <a:ext cx="431361" cy="246219"/>
          </a:xfrm>
          <a:prstGeom prst="rect">
            <a:avLst/>
          </a:prstGeom>
        </p:spPr>
      </p:pic>
      <p:pic>
        <p:nvPicPr>
          <p:cNvPr id="9" name="Picture 8"/>
          <p:cNvPicPr>
            <a:picLocks noChangeAspect="1"/>
          </p:cNvPicPr>
          <p:nvPr/>
        </p:nvPicPr>
        <p:blipFill>
          <a:blip r:embed="rId4"/>
          <a:stretch>
            <a:fillRect/>
          </a:stretch>
        </p:blipFill>
        <p:spPr>
          <a:xfrm>
            <a:off x="4830645" y="5540038"/>
            <a:ext cx="431361" cy="246219"/>
          </a:xfrm>
          <a:prstGeom prst="rect">
            <a:avLst/>
          </a:prstGeom>
        </p:spPr>
      </p:pic>
      <p:pic>
        <p:nvPicPr>
          <p:cNvPr id="10" name="Picture 9"/>
          <p:cNvPicPr>
            <a:picLocks noChangeAspect="1"/>
          </p:cNvPicPr>
          <p:nvPr/>
        </p:nvPicPr>
        <p:blipFill>
          <a:blip r:embed="rId5"/>
          <a:stretch>
            <a:fillRect/>
          </a:stretch>
        </p:blipFill>
        <p:spPr>
          <a:xfrm>
            <a:off x="5218408" y="5654629"/>
            <a:ext cx="375843" cy="378690"/>
          </a:xfrm>
          <a:prstGeom prst="rect">
            <a:avLst/>
          </a:prstGeom>
        </p:spPr>
      </p:pic>
      <p:pic>
        <p:nvPicPr>
          <p:cNvPr id="11" name="Picture 10"/>
          <p:cNvPicPr>
            <a:picLocks noChangeAspect="1"/>
          </p:cNvPicPr>
          <p:nvPr/>
        </p:nvPicPr>
        <p:blipFill>
          <a:blip r:embed="rId2"/>
          <a:stretch>
            <a:fillRect/>
          </a:stretch>
        </p:blipFill>
        <p:spPr>
          <a:xfrm>
            <a:off x="4686468" y="5975533"/>
            <a:ext cx="418573" cy="246219"/>
          </a:xfrm>
          <a:prstGeom prst="rect">
            <a:avLst/>
          </a:prstGeom>
        </p:spPr>
      </p:pic>
      <p:pic>
        <p:nvPicPr>
          <p:cNvPr id="12" name="Picture 11"/>
          <p:cNvPicPr>
            <a:picLocks noChangeAspect="1"/>
          </p:cNvPicPr>
          <p:nvPr/>
        </p:nvPicPr>
        <p:blipFill>
          <a:blip r:embed="rId2"/>
          <a:stretch>
            <a:fillRect/>
          </a:stretch>
        </p:blipFill>
        <p:spPr>
          <a:xfrm>
            <a:off x="4086117" y="5729314"/>
            <a:ext cx="418573" cy="246219"/>
          </a:xfrm>
          <a:prstGeom prst="rect">
            <a:avLst/>
          </a:prstGeom>
        </p:spPr>
      </p:pic>
      <p:pic>
        <p:nvPicPr>
          <p:cNvPr id="13" name="Picture 12"/>
          <p:cNvPicPr>
            <a:picLocks noChangeAspect="1"/>
          </p:cNvPicPr>
          <p:nvPr/>
        </p:nvPicPr>
        <p:blipFill>
          <a:blip r:embed="rId3"/>
          <a:stretch>
            <a:fillRect/>
          </a:stretch>
        </p:blipFill>
        <p:spPr>
          <a:xfrm>
            <a:off x="6205320" y="5729314"/>
            <a:ext cx="428780" cy="420373"/>
          </a:xfrm>
          <a:prstGeom prst="rect">
            <a:avLst/>
          </a:prstGeom>
        </p:spPr>
      </p:pic>
      <p:pic>
        <p:nvPicPr>
          <p:cNvPr id="14" name="Picture 13"/>
          <p:cNvPicPr>
            <a:picLocks noChangeAspect="1"/>
          </p:cNvPicPr>
          <p:nvPr/>
        </p:nvPicPr>
        <p:blipFill>
          <a:blip r:embed="rId4"/>
          <a:stretch>
            <a:fillRect/>
          </a:stretch>
        </p:blipFill>
        <p:spPr>
          <a:xfrm>
            <a:off x="6109359" y="5004538"/>
            <a:ext cx="431361" cy="246219"/>
          </a:xfrm>
          <a:prstGeom prst="rect">
            <a:avLst/>
          </a:prstGeom>
        </p:spPr>
      </p:pic>
      <p:pic>
        <p:nvPicPr>
          <p:cNvPr id="15" name="Picture 14"/>
          <p:cNvPicPr>
            <a:picLocks noChangeAspect="1"/>
          </p:cNvPicPr>
          <p:nvPr/>
        </p:nvPicPr>
        <p:blipFill>
          <a:blip r:embed="rId4"/>
          <a:stretch>
            <a:fillRect/>
          </a:stretch>
        </p:blipFill>
        <p:spPr>
          <a:xfrm>
            <a:off x="4787047" y="6354223"/>
            <a:ext cx="431361" cy="246219"/>
          </a:xfrm>
          <a:prstGeom prst="rect">
            <a:avLst/>
          </a:prstGeom>
        </p:spPr>
      </p:pic>
      <p:pic>
        <p:nvPicPr>
          <p:cNvPr id="16" name="Picture 15"/>
          <p:cNvPicPr>
            <a:picLocks noChangeAspect="1"/>
          </p:cNvPicPr>
          <p:nvPr/>
        </p:nvPicPr>
        <p:blipFill>
          <a:blip r:embed="rId5"/>
          <a:stretch>
            <a:fillRect/>
          </a:stretch>
        </p:blipFill>
        <p:spPr>
          <a:xfrm>
            <a:off x="5674448" y="6221751"/>
            <a:ext cx="375843" cy="378690"/>
          </a:xfrm>
          <a:prstGeom prst="rect">
            <a:avLst/>
          </a:prstGeom>
        </p:spPr>
      </p:pic>
      <p:cxnSp>
        <p:nvCxnSpPr>
          <p:cNvPr id="17" name="Straight Connector 16"/>
          <p:cNvCxnSpPr/>
          <p:nvPr/>
        </p:nvCxnSpPr>
        <p:spPr>
          <a:xfrm flipV="1">
            <a:off x="1676400" y="4800600"/>
            <a:ext cx="8763000" cy="7620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679032" y="1676401"/>
            <a:ext cx="2433487" cy="461665"/>
          </a:xfrm>
          <a:prstGeom prst="rect">
            <a:avLst/>
          </a:prstGeom>
          <a:noFill/>
        </p:spPr>
        <p:txBody>
          <a:bodyPr wrap="none" rtlCol="0">
            <a:spAutoFit/>
          </a:bodyPr>
          <a:lstStyle/>
          <a:p>
            <a:r>
              <a:rPr lang="en-US" sz="2400" dirty="0">
                <a:latin typeface="Arial" panose="020B0604020202020204" pitchFamily="34" charset="0"/>
              </a:rPr>
              <a:t>“Training” data 1</a:t>
            </a:r>
          </a:p>
        </p:txBody>
      </p:sp>
      <p:sp>
        <p:nvSpPr>
          <p:cNvPr id="3" name="TextBox 2"/>
          <p:cNvSpPr txBox="1"/>
          <p:nvPr/>
        </p:nvSpPr>
        <p:spPr>
          <a:xfrm>
            <a:off x="5181600" y="2667000"/>
            <a:ext cx="4906280" cy="523220"/>
          </a:xfrm>
          <a:prstGeom prst="rect">
            <a:avLst/>
          </a:prstGeom>
          <a:noFill/>
        </p:spPr>
        <p:txBody>
          <a:bodyPr wrap="square" rtlCol="0">
            <a:spAutoFit/>
          </a:bodyPr>
          <a:lstStyle/>
          <a:p>
            <a:r>
              <a:rPr lang="en-US" sz="2800" dirty="0">
                <a:latin typeface="Arial" panose="020B0604020202020204" pitchFamily="34" charset="0"/>
              </a:rPr>
              <a:t>pick another random example</a:t>
            </a:r>
          </a:p>
        </p:txBody>
      </p:sp>
      <p:sp>
        <p:nvSpPr>
          <p:cNvPr id="29" name="Oval 28"/>
          <p:cNvSpPr/>
          <p:nvPr/>
        </p:nvSpPr>
        <p:spPr>
          <a:xfrm>
            <a:off x="6050290" y="4863124"/>
            <a:ext cx="652680" cy="56712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20" name="Picture 19"/>
          <p:cNvPicPr>
            <a:picLocks noChangeAspect="1"/>
          </p:cNvPicPr>
          <p:nvPr/>
        </p:nvPicPr>
        <p:blipFill>
          <a:blip r:embed="rId2"/>
          <a:stretch>
            <a:fillRect/>
          </a:stretch>
        </p:blipFill>
        <p:spPr>
          <a:xfrm>
            <a:off x="1676352" y="2550955"/>
            <a:ext cx="418573" cy="246219"/>
          </a:xfrm>
          <a:prstGeom prst="rect">
            <a:avLst/>
          </a:prstGeom>
        </p:spPr>
      </p:pic>
      <p:pic>
        <p:nvPicPr>
          <p:cNvPr id="21" name="Picture 20"/>
          <p:cNvPicPr>
            <a:picLocks noChangeAspect="1"/>
          </p:cNvPicPr>
          <p:nvPr/>
        </p:nvPicPr>
        <p:blipFill>
          <a:blip r:embed="rId5"/>
          <a:stretch>
            <a:fillRect/>
          </a:stretch>
        </p:blipFill>
        <p:spPr>
          <a:xfrm>
            <a:off x="3403503" y="3146693"/>
            <a:ext cx="375843" cy="378690"/>
          </a:xfrm>
          <a:prstGeom prst="rect">
            <a:avLst/>
          </a:prstGeom>
        </p:spPr>
      </p:pic>
      <p:pic>
        <p:nvPicPr>
          <p:cNvPr id="22" name="Picture 21"/>
          <p:cNvPicPr>
            <a:picLocks noChangeAspect="1"/>
          </p:cNvPicPr>
          <p:nvPr/>
        </p:nvPicPr>
        <p:blipFill>
          <a:blip r:embed="rId4"/>
          <a:stretch>
            <a:fillRect/>
          </a:stretch>
        </p:blipFill>
        <p:spPr>
          <a:xfrm>
            <a:off x="3281021" y="2364975"/>
            <a:ext cx="431361" cy="246219"/>
          </a:xfrm>
          <a:prstGeom prst="rect">
            <a:avLst/>
          </a:prstGeom>
        </p:spPr>
      </p:pic>
    </p:spTree>
    <p:extLst>
      <p:ext uri="{BB962C8B-B14F-4D97-AF65-F5344CB8AC3E}">
        <p14:creationId xmlns:p14="http://schemas.microsoft.com/office/powerpoint/2010/main" val="127717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sampling with replacements</a:t>
            </a:r>
            <a:endParaRPr lang="en-US" dirty="0"/>
          </a:p>
        </p:txBody>
      </p:sp>
      <p:sp>
        <p:nvSpPr>
          <p:cNvPr id="4" name="TextBox 3"/>
          <p:cNvSpPr txBox="1"/>
          <p:nvPr/>
        </p:nvSpPr>
        <p:spPr>
          <a:xfrm>
            <a:off x="1754359" y="4897963"/>
            <a:ext cx="1971822" cy="461665"/>
          </a:xfrm>
          <a:prstGeom prst="rect">
            <a:avLst/>
          </a:prstGeom>
          <a:noFill/>
        </p:spPr>
        <p:txBody>
          <a:bodyPr wrap="none" rtlCol="0">
            <a:spAutoFit/>
          </a:bodyPr>
          <a:lstStyle/>
          <a:p>
            <a:r>
              <a:rPr lang="en-US" sz="2400" dirty="0">
                <a:solidFill>
                  <a:srgbClr val="FF6600"/>
                </a:solidFill>
                <a:latin typeface="Arial" panose="020B0604020202020204" pitchFamily="34" charset="0"/>
              </a:rPr>
              <a:t>Training data</a:t>
            </a:r>
          </a:p>
        </p:txBody>
      </p:sp>
      <p:pic>
        <p:nvPicPr>
          <p:cNvPr id="5" name="Picture 4"/>
          <p:cNvPicPr>
            <a:picLocks noChangeAspect="1"/>
          </p:cNvPicPr>
          <p:nvPr/>
        </p:nvPicPr>
        <p:blipFill>
          <a:blip r:embed="rId2"/>
          <a:stretch>
            <a:fillRect/>
          </a:stretch>
        </p:blipFill>
        <p:spPr>
          <a:xfrm>
            <a:off x="5690786" y="5787101"/>
            <a:ext cx="418573" cy="246219"/>
          </a:xfrm>
          <a:prstGeom prst="rect">
            <a:avLst/>
          </a:prstGeom>
        </p:spPr>
      </p:pic>
      <p:pic>
        <p:nvPicPr>
          <p:cNvPr id="6" name="Picture 5"/>
          <p:cNvPicPr>
            <a:picLocks noChangeAspect="1"/>
          </p:cNvPicPr>
          <p:nvPr/>
        </p:nvPicPr>
        <p:blipFill>
          <a:blip r:embed="rId2"/>
          <a:stretch>
            <a:fillRect/>
          </a:stretch>
        </p:blipFill>
        <p:spPr>
          <a:xfrm>
            <a:off x="4671862" y="5028488"/>
            <a:ext cx="418573" cy="246219"/>
          </a:xfrm>
          <a:prstGeom prst="rect">
            <a:avLst/>
          </a:prstGeom>
        </p:spPr>
      </p:pic>
      <p:pic>
        <p:nvPicPr>
          <p:cNvPr id="7" name="Picture 6"/>
          <p:cNvPicPr>
            <a:picLocks noChangeAspect="1"/>
          </p:cNvPicPr>
          <p:nvPr/>
        </p:nvPicPr>
        <p:blipFill>
          <a:blip r:embed="rId3"/>
          <a:stretch>
            <a:fillRect/>
          </a:stretch>
        </p:blipFill>
        <p:spPr>
          <a:xfrm>
            <a:off x="5262005" y="5028488"/>
            <a:ext cx="428780" cy="420373"/>
          </a:xfrm>
          <a:prstGeom prst="rect">
            <a:avLst/>
          </a:prstGeom>
        </p:spPr>
      </p:pic>
      <p:pic>
        <p:nvPicPr>
          <p:cNvPr id="8" name="Picture 7"/>
          <p:cNvPicPr>
            <a:picLocks noChangeAspect="1"/>
          </p:cNvPicPr>
          <p:nvPr/>
        </p:nvPicPr>
        <p:blipFill>
          <a:blip r:embed="rId4"/>
          <a:stretch>
            <a:fillRect/>
          </a:stretch>
        </p:blipFill>
        <p:spPr>
          <a:xfrm>
            <a:off x="5862370" y="5408411"/>
            <a:ext cx="431361" cy="246219"/>
          </a:xfrm>
          <a:prstGeom prst="rect">
            <a:avLst/>
          </a:prstGeom>
        </p:spPr>
      </p:pic>
      <p:pic>
        <p:nvPicPr>
          <p:cNvPr id="9" name="Picture 8"/>
          <p:cNvPicPr>
            <a:picLocks noChangeAspect="1"/>
          </p:cNvPicPr>
          <p:nvPr/>
        </p:nvPicPr>
        <p:blipFill>
          <a:blip r:embed="rId4"/>
          <a:stretch>
            <a:fillRect/>
          </a:stretch>
        </p:blipFill>
        <p:spPr>
          <a:xfrm>
            <a:off x="4830645" y="5540038"/>
            <a:ext cx="431361" cy="246219"/>
          </a:xfrm>
          <a:prstGeom prst="rect">
            <a:avLst/>
          </a:prstGeom>
        </p:spPr>
      </p:pic>
      <p:pic>
        <p:nvPicPr>
          <p:cNvPr id="10" name="Picture 9"/>
          <p:cNvPicPr>
            <a:picLocks noChangeAspect="1"/>
          </p:cNvPicPr>
          <p:nvPr/>
        </p:nvPicPr>
        <p:blipFill>
          <a:blip r:embed="rId5"/>
          <a:stretch>
            <a:fillRect/>
          </a:stretch>
        </p:blipFill>
        <p:spPr>
          <a:xfrm>
            <a:off x="5218408" y="5654629"/>
            <a:ext cx="375843" cy="378690"/>
          </a:xfrm>
          <a:prstGeom prst="rect">
            <a:avLst/>
          </a:prstGeom>
        </p:spPr>
      </p:pic>
      <p:pic>
        <p:nvPicPr>
          <p:cNvPr id="11" name="Picture 10"/>
          <p:cNvPicPr>
            <a:picLocks noChangeAspect="1"/>
          </p:cNvPicPr>
          <p:nvPr/>
        </p:nvPicPr>
        <p:blipFill>
          <a:blip r:embed="rId2"/>
          <a:stretch>
            <a:fillRect/>
          </a:stretch>
        </p:blipFill>
        <p:spPr>
          <a:xfrm>
            <a:off x="4686468" y="5975533"/>
            <a:ext cx="418573" cy="246219"/>
          </a:xfrm>
          <a:prstGeom prst="rect">
            <a:avLst/>
          </a:prstGeom>
        </p:spPr>
      </p:pic>
      <p:pic>
        <p:nvPicPr>
          <p:cNvPr id="12" name="Picture 11"/>
          <p:cNvPicPr>
            <a:picLocks noChangeAspect="1"/>
          </p:cNvPicPr>
          <p:nvPr/>
        </p:nvPicPr>
        <p:blipFill>
          <a:blip r:embed="rId2"/>
          <a:stretch>
            <a:fillRect/>
          </a:stretch>
        </p:blipFill>
        <p:spPr>
          <a:xfrm>
            <a:off x="4086117" y="5729314"/>
            <a:ext cx="418573" cy="246219"/>
          </a:xfrm>
          <a:prstGeom prst="rect">
            <a:avLst/>
          </a:prstGeom>
        </p:spPr>
      </p:pic>
      <p:pic>
        <p:nvPicPr>
          <p:cNvPr id="13" name="Picture 12"/>
          <p:cNvPicPr>
            <a:picLocks noChangeAspect="1"/>
          </p:cNvPicPr>
          <p:nvPr/>
        </p:nvPicPr>
        <p:blipFill>
          <a:blip r:embed="rId3"/>
          <a:stretch>
            <a:fillRect/>
          </a:stretch>
        </p:blipFill>
        <p:spPr>
          <a:xfrm>
            <a:off x="6205320" y="5729314"/>
            <a:ext cx="428780" cy="420373"/>
          </a:xfrm>
          <a:prstGeom prst="rect">
            <a:avLst/>
          </a:prstGeom>
        </p:spPr>
      </p:pic>
      <p:pic>
        <p:nvPicPr>
          <p:cNvPr id="14" name="Picture 13"/>
          <p:cNvPicPr>
            <a:picLocks noChangeAspect="1"/>
          </p:cNvPicPr>
          <p:nvPr/>
        </p:nvPicPr>
        <p:blipFill>
          <a:blip r:embed="rId4"/>
          <a:stretch>
            <a:fillRect/>
          </a:stretch>
        </p:blipFill>
        <p:spPr>
          <a:xfrm>
            <a:off x="6109359" y="5004538"/>
            <a:ext cx="431361" cy="246219"/>
          </a:xfrm>
          <a:prstGeom prst="rect">
            <a:avLst/>
          </a:prstGeom>
        </p:spPr>
      </p:pic>
      <p:pic>
        <p:nvPicPr>
          <p:cNvPr id="15" name="Picture 14"/>
          <p:cNvPicPr>
            <a:picLocks noChangeAspect="1"/>
          </p:cNvPicPr>
          <p:nvPr/>
        </p:nvPicPr>
        <p:blipFill>
          <a:blip r:embed="rId4"/>
          <a:stretch>
            <a:fillRect/>
          </a:stretch>
        </p:blipFill>
        <p:spPr>
          <a:xfrm>
            <a:off x="4787047" y="6354223"/>
            <a:ext cx="431361" cy="246219"/>
          </a:xfrm>
          <a:prstGeom prst="rect">
            <a:avLst/>
          </a:prstGeom>
        </p:spPr>
      </p:pic>
      <p:pic>
        <p:nvPicPr>
          <p:cNvPr id="16" name="Picture 15"/>
          <p:cNvPicPr>
            <a:picLocks noChangeAspect="1"/>
          </p:cNvPicPr>
          <p:nvPr/>
        </p:nvPicPr>
        <p:blipFill>
          <a:blip r:embed="rId5"/>
          <a:stretch>
            <a:fillRect/>
          </a:stretch>
        </p:blipFill>
        <p:spPr>
          <a:xfrm>
            <a:off x="5674448" y="6221751"/>
            <a:ext cx="375843" cy="378690"/>
          </a:xfrm>
          <a:prstGeom prst="rect">
            <a:avLst/>
          </a:prstGeom>
        </p:spPr>
      </p:pic>
      <p:cxnSp>
        <p:nvCxnSpPr>
          <p:cNvPr id="17" name="Straight Connector 16"/>
          <p:cNvCxnSpPr/>
          <p:nvPr/>
        </p:nvCxnSpPr>
        <p:spPr>
          <a:xfrm flipV="1">
            <a:off x="1676400" y="4800600"/>
            <a:ext cx="8763000" cy="7620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679032" y="1676401"/>
            <a:ext cx="2433487" cy="461665"/>
          </a:xfrm>
          <a:prstGeom prst="rect">
            <a:avLst/>
          </a:prstGeom>
          <a:noFill/>
        </p:spPr>
        <p:txBody>
          <a:bodyPr wrap="none" rtlCol="0">
            <a:spAutoFit/>
          </a:bodyPr>
          <a:lstStyle/>
          <a:p>
            <a:r>
              <a:rPr lang="en-US" sz="2400" dirty="0">
                <a:latin typeface="Arial" panose="020B0604020202020204" pitchFamily="34" charset="0"/>
              </a:rPr>
              <a:t>“Training” data 1</a:t>
            </a:r>
          </a:p>
        </p:txBody>
      </p:sp>
      <p:sp>
        <p:nvSpPr>
          <p:cNvPr id="3" name="TextBox 2"/>
          <p:cNvSpPr txBox="1"/>
          <p:nvPr/>
        </p:nvSpPr>
        <p:spPr>
          <a:xfrm>
            <a:off x="5181600" y="2667001"/>
            <a:ext cx="4906280" cy="1384995"/>
          </a:xfrm>
          <a:prstGeom prst="rect">
            <a:avLst/>
          </a:prstGeom>
          <a:noFill/>
        </p:spPr>
        <p:txBody>
          <a:bodyPr wrap="square" rtlCol="0">
            <a:spAutoFit/>
          </a:bodyPr>
          <a:lstStyle/>
          <a:p>
            <a:r>
              <a:rPr lang="en-US" sz="2800" dirty="0">
                <a:latin typeface="Arial" panose="020B0604020202020204" pitchFamily="34" charset="0"/>
              </a:rPr>
              <a:t>keep going until you’ve created a new “training” data set </a:t>
            </a:r>
          </a:p>
        </p:txBody>
      </p:sp>
      <p:pic>
        <p:nvPicPr>
          <p:cNvPr id="23" name="Picture 22"/>
          <p:cNvPicPr>
            <a:picLocks noChangeAspect="1"/>
          </p:cNvPicPr>
          <p:nvPr/>
        </p:nvPicPr>
        <p:blipFill>
          <a:blip r:embed="rId2"/>
          <a:stretch>
            <a:fillRect/>
          </a:stretch>
        </p:blipFill>
        <p:spPr>
          <a:xfrm>
            <a:off x="2766127" y="2364975"/>
            <a:ext cx="418573" cy="246219"/>
          </a:xfrm>
          <a:prstGeom prst="rect">
            <a:avLst/>
          </a:prstGeom>
        </p:spPr>
      </p:pic>
      <p:pic>
        <p:nvPicPr>
          <p:cNvPr id="24" name="Picture 23"/>
          <p:cNvPicPr>
            <a:picLocks noChangeAspect="1"/>
          </p:cNvPicPr>
          <p:nvPr/>
        </p:nvPicPr>
        <p:blipFill>
          <a:blip r:embed="rId2"/>
          <a:stretch>
            <a:fillRect/>
          </a:stretch>
        </p:blipFill>
        <p:spPr>
          <a:xfrm>
            <a:off x="1843524" y="3295399"/>
            <a:ext cx="418573" cy="246219"/>
          </a:xfrm>
          <a:prstGeom prst="rect">
            <a:avLst/>
          </a:prstGeom>
        </p:spPr>
      </p:pic>
      <p:pic>
        <p:nvPicPr>
          <p:cNvPr id="25" name="Picture 24"/>
          <p:cNvPicPr>
            <a:picLocks noChangeAspect="1"/>
          </p:cNvPicPr>
          <p:nvPr/>
        </p:nvPicPr>
        <p:blipFill>
          <a:blip r:embed="rId4"/>
          <a:stretch>
            <a:fillRect/>
          </a:stretch>
        </p:blipFill>
        <p:spPr>
          <a:xfrm>
            <a:off x="3034032" y="2768848"/>
            <a:ext cx="431361" cy="246219"/>
          </a:xfrm>
          <a:prstGeom prst="rect">
            <a:avLst/>
          </a:prstGeom>
        </p:spPr>
      </p:pic>
      <p:pic>
        <p:nvPicPr>
          <p:cNvPr id="26" name="Picture 25"/>
          <p:cNvPicPr>
            <a:picLocks noChangeAspect="1"/>
          </p:cNvPicPr>
          <p:nvPr/>
        </p:nvPicPr>
        <p:blipFill>
          <a:blip r:embed="rId4"/>
          <a:stretch>
            <a:fillRect/>
          </a:stretch>
        </p:blipFill>
        <p:spPr>
          <a:xfrm>
            <a:off x="2002307" y="2900475"/>
            <a:ext cx="431361" cy="246219"/>
          </a:xfrm>
          <a:prstGeom prst="rect">
            <a:avLst/>
          </a:prstGeom>
        </p:spPr>
      </p:pic>
      <p:pic>
        <p:nvPicPr>
          <p:cNvPr id="27" name="Picture 26"/>
          <p:cNvPicPr>
            <a:picLocks noChangeAspect="1"/>
          </p:cNvPicPr>
          <p:nvPr/>
        </p:nvPicPr>
        <p:blipFill>
          <a:blip r:embed="rId2"/>
          <a:stretch>
            <a:fillRect/>
          </a:stretch>
        </p:blipFill>
        <p:spPr>
          <a:xfrm>
            <a:off x="1676352" y="2550955"/>
            <a:ext cx="418573" cy="246219"/>
          </a:xfrm>
          <a:prstGeom prst="rect">
            <a:avLst/>
          </a:prstGeom>
        </p:spPr>
      </p:pic>
      <p:pic>
        <p:nvPicPr>
          <p:cNvPr id="28" name="Picture 27"/>
          <p:cNvPicPr>
            <a:picLocks noChangeAspect="1"/>
          </p:cNvPicPr>
          <p:nvPr/>
        </p:nvPicPr>
        <p:blipFill>
          <a:blip r:embed="rId3"/>
          <a:stretch>
            <a:fillRect/>
          </a:stretch>
        </p:blipFill>
        <p:spPr>
          <a:xfrm>
            <a:off x="2631719" y="3069901"/>
            <a:ext cx="428780" cy="420373"/>
          </a:xfrm>
          <a:prstGeom prst="rect">
            <a:avLst/>
          </a:prstGeom>
        </p:spPr>
      </p:pic>
      <p:pic>
        <p:nvPicPr>
          <p:cNvPr id="30" name="Picture 29"/>
          <p:cNvPicPr>
            <a:picLocks noChangeAspect="1"/>
          </p:cNvPicPr>
          <p:nvPr/>
        </p:nvPicPr>
        <p:blipFill>
          <a:blip r:embed="rId4"/>
          <a:stretch>
            <a:fillRect/>
          </a:stretch>
        </p:blipFill>
        <p:spPr>
          <a:xfrm>
            <a:off x="3281021" y="2364975"/>
            <a:ext cx="431361" cy="246219"/>
          </a:xfrm>
          <a:prstGeom prst="rect">
            <a:avLst/>
          </a:prstGeom>
        </p:spPr>
      </p:pic>
      <p:pic>
        <p:nvPicPr>
          <p:cNvPr id="31" name="Picture 30"/>
          <p:cNvPicPr>
            <a:picLocks noChangeAspect="1"/>
          </p:cNvPicPr>
          <p:nvPr/>
        </p:nvPicPr>
        <p:blipFill>
          <a:blip r:embed="rId4"/>
          <a:stretch>
            <a:fillRect/>
          </a:stretch>
        </p:blipFill>
        <p:spPr>
          <a:xfrm>
            <a:off x="1958709" y="3714660"/>
            <a:ext cx="431361" cy="246219"/>
          </a:xfrm>
          <a:prstGeom prst="rect">
            <a:avLst/>
          </a:prstGeom>
        </p:spPr>
      </p:pic>
      <p:pic>
        <p:nvPicPr>
          <p:cNvPr id="32" name="Picture 31"/>
          <p:cNvPicPr>
            <a:picLocks noChangeAspect="1"/>
          </p:cNvPicPr>
          <p:nvPr/>
        </p:nvPicPr>
        <p:blipFill>
          <a:blip r:embed="rId5"/>
          <a:stretch>
            <a:fillRect/>
          </a:stretch>
        </p:blipFill>
        <p:spPr>
          <a:xfrm>
            <a:off x="3403503" y="3146693"/>
            <a:ext cx="375843" cy="378690"/>
          </a:xfrm>
          <a:prstGeom prst="rect">
            <a:avLst/>
          </a:prstGeom>
        </p:spPr>
      </p:pic>
      <p:pic>
        <p:nvPicPr>
          <p:cNvPr id="33" name="Picture 32"/>
          <p:cNvPicPr>
            <a:picLocks noChangeAspect="1"/>
          </p:cNvPicPr>
          <p:nvPr/>
        </p:nvPicPr>
        <p:blipFill>
          <a:blip r:embed="rId2"/>
          <a:stretch>
            <a:fillRect/>
          </a:stretch>
        </p:blipFill>
        <p:spPr>
          <a:xfrm>
            <a:off x="2809653" y="3570908"/>
            <a:ext cx="418573" cy="246219"/>
          </a:xfrm>
          <a:prstGeom prst="rect">
            <a:avLst/>
          </a:prstGeom>
        </p:spPr>
      </p:pic>
    </p:spTree>
    <p:extLst>
      <p:ext uri="{BB962C8B-B14F-4D97-AF65-F5344CB8AC3E}">
        <p14:creationId xmlns:p14="http://schemas.microsoft.com/office/powerpoint/2010/main" val="400144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bagging</a:t>
            </a:r>
            <a:endParaRPr lang="en-US" dirty="0"/>
          </a:p>
        </p:txBody>
      </p:sp>
      <p:sp>
        <p:nvSpPr>
          <p:cNvPr id="3" name="Content Placeholder 2"/>
          <p:cNvSpPr>
            <a:spLocks noGrp="1"/>
          </p:cNvSpPr>
          <p:nvPr>
            <p:ph idx="1"/>
          </p:nvPr>
        </p:nvSpPr>
        <p:spPr/>
        <p:txBody>
          <a:bodyPr/>
          <a:lstStyle/>
          <a:p>
            <a:r>
              <a:rPr lang="en-US"/>
              <a:t>create m “new” training data sets by sampling with replacement from the original training data set (called m “bootstrap” samples)</a:t>
            </a:r>
          </a:p>
          <a:p>
            <a:endParaRPr lang="en-US"/>
          </a:p>
          <a:p>
            <a:r>
              <a:rPr lang="en-US"/>
              <a:t>train a classifier on each of these data sets</a:t>
            </a:r>
          </a:p>
          <a:p>
            <a:endParaRPr lang="en-US"/>
          </a:p>
          <a:p>
            <a:r>
              <a:rPr lang="en-US"/>
              <a:t>to classify, take the majority vote from the m classifiers</a:t>
            </a:r>
            <a:endParaRPr lang="en-US" dirty="0"/>
          </a:p>
        </p:txBody>
      </p:sp>
    </p:spTree>
    <p:extLst>
      <p:ext uri="{BB962C8B-B14F-4D97-AF65-F5344CB8AC3E}">
        <p14:creationId xmlns:p14="http://schemas.microsoft.com/office/powerpoint/2010/main" val="416422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Ensemble learning</a:t>
            </a:r>
            <a:endParaRPr lang="en-US" dirty="0"/>
          </a:p>
        </p:txBody>
      </p:sp>
      <p:sp>
        <p:nvSpPr>
          <p:cNvPr id="3" name="Content Placeholder 2"/>
          <p:cNvSpPr>
            <a:spLocks noGrp="1"/>
          </p:cNvSpPr>
          <p:nvPr>
            <p:ph idx="1"/>
          </p:nvPr>
        </p:nvSpPr>
        <p:spPr/>
        <p:txBody>
          <a:bodyPr/>
          <a:lstStyle/>
          <a:p>
            <a:r>
              <a:rPr lang="en-US"/>
              <a:t>Basic idea: if one classifier works well, why not use multiple classifiers!</a:t>
            </a:r>
            <a:endParaRPr lang="en-US" dirty="0"/>
          </a:p>
        </p:txBody>
      </p:sp>
      <p:sp>
        <p:nvSpPr>
          <p:cNvPr id="4" name="Rectangle 3"/>
          <p:cNvSpPr/>
          <p:nvPr/>
        </p:nvSpPr>
        <p:spPr>
          <a:xfrm>
            <a:off x="2682549" y="4439286"/>
            <a:ext cx="1476980" cy="1232785"/>
          </a:xfrm>
          <a:prstGeom prst="rect">
            <a:avLst/>
          </a:prstGeom>
          <a:solidFill>
            <a:srgbClr val="FFFF00"/>
          </a:solid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panose="020B0604020202020204" pitchFamily="34" charset="0"/>
            </a:endParaRPr>
          </a:p>
        </p:txBody>
      </p:sp>
      <p:sp>
        <p:nvSpPr>
          <p:cNvPr id="5" name="TextBox 4"/>
          <p:cNvSpPr txBox="1"/>
          <p:nvPr/>
        </p:nvSpPr>
        <p:spPr>
          <a:xfrm>
            <a:off x="2671843" y="4579751"/>
            <a:ext cx="1487687" cy="830997"/>
          </a:xfrm>
          <a:prstGeom prst="rect">
            <a:avLst/>
          </a:prstGeom>
          <a:noFill/>
        </p:spPr>
        <p:txBody>
          <a:bodyPr wrap="square" rtlCol="0">
            <a:spAutoFit/>
          </a:bodyPr>
          <a:lstStyle/>
          <a:p>
            <a:pPr algn="ctr"/>
            <a:r>
              <a:rPr lang="en-US" sz="2400" dirty="0">
                <a:latin typeface="Arial" panose="020B0604020202020204" pitchFamily="34" charset="0"/>
              </a:rPr>
              <a:t>Training</a:t>
            </a:r>
          </a:p>
          <a:p>
            <a:pPr algn="ctr"/>
            <a:r>
              <a:rPr lang="en-US" sz="2400" dirty="0">
                <a:latin typeface="Arial" panose="020B0604020202020204" pitchFamily="34" charset="0"/>
              </a:rPr>
              <a:t>Data</a:t>
            </a:r>
          </a:p>
        </p:txBody>
      </p:sp>
      <p:grpSp>
        <p:nvGrpSpPr>
          <p:cNvPr id="6" name="Group 37"/>
          <p:cNvGrpSpPr/>
          <p:nvPr/>
        </p:nvGrpSpPr>
        <p:grpSpPr>
          <a:xfrm>
            <a:off x="7512165" y="3410692"/>
            <a:ext cx="1044388" cy="551708"/>
            <a:chOff x="7391399" y="3505200"/>
            <a:chExt cx="1429122" cy="1371600"/>
          </a:xfrm>
          <a:effectLst/>
        </p:grpSpPr>
        <p:sp>
          <p:nvSpPr>
            <p:cNvPr id="7" name="Rounded Rectangle 6"/>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8" name="TextBox 7"/>
            <p:cNvSpPr txBox="1"/>
            <p:nvPr/>
          </p:nvSpPr>
          <p:spPr>
            <a:xfrm>
              <a:off x="7391399" y="3653754"/>
              <a:ext cx="1429122" cy="918195"/>
            </a:xfrm>
            <a:prstGeom prst="rect">
              <a:avLst/>
            </a:prstGeom>
            <a:noFill/>
          </p:spPr>
          <p:txBody>
            <a:bodyPr wrap="none" rtlCol="0">
              <a:spAutoFit/>
            </a:bodyPr>
            <a:lstStyle/>
            <a:p>
              <a:r>
                <a:rPr lang="en-US" dirty="0">
                  <a:latin typeface="Arial" panose="020B0604020202020204" pitchFamily="34" charset="0"/>
                </a:rPr>
                <a:t>model 1</a:t>
              </a:r>
            </a:p>
          </p:txBody>
        </p:sp>
      </p:grpSp>
      <p:sp>
        <p:nvSpPr>
          <p:cNvPr id="12" name="TextBox 11"/>
          <p:cNvSpPr txBox="1"/>
          <p:nvPr/>
        </p:nvSpPr>
        <p:spPr>
          <a:xfrm>
            <a:off x="5105401" y="3486090"/>
            <a:ext cx="1419491" cy="369332"/>
          </a:xfrm>
          <a:prstGeom prst="rect">
            <a:avLst/>
          </a:prstGeom>
          <a:solidFill>
            <a:schemeClr val="accent2">
              <a:lumMod val="40000"/>
              <a:lumOff val="60000"/>
            </a:schemeClr>
          </a:solidFill>
          <a:ln>
            <a:solidFill>
              <a:srgbClr val="FF6600"/>
            </a:solidFill>
          </a:ln>
        </p:spPr>
        <p:txBody>
          <a:bodyPr wrap="none" rtlCol="0">
            <a:spAutoFit/>
          </a:bodyPr>
          <a:lstStyle/>
          <a:p>
            <a:r>
              <a:rPr lang="en-US" dirty="0">
                <a:latin typeface="Arial" panose="020B0604020202020204" pitchFamily="34" charset="0"/>
              </a:rPr>
              <a:t>learning </a:t>
            </a:r>
            <a:r>
              <a:rPr lang="en-US" dirty="0" err="1">
                <a:latin typeface="Arial" panose="020B0604020202020204" pitchFamily="34" charset="0"/>
              </a:rPr>
              <a:t>alg</a:t>
            </a:r>
            <a:endParaRPr lang="en-US" dirty="0">
              <a:latin typeface="Arial" panose="020B0604020202020204" pitchFamily="34" charset="0"/>
            </a:endParaRPr>
          </a:p>
        </p:txBody>
      </p:sp>
      <p:sp>
        <p:nvSpPr>
          <p:cNvPr id="13" name="TextBox 12"/>
          <p:cNvSpPr txBox="1"/>
          <p:nvPr/>
        </p:nvSpPr>
        <p:spPr>
          <a:xfrm>
            <a:off x="5100580" y="2667001"/>
            <a:ext cx="1099788" cy="400110"/>
          </a:xfrm>
          <a:prstGeom prst="rect">
            <a:avLst/>
          </a:prstGeom>
          <a:noFill/>
        </p:spPr>
        <p:txBody>
          <a:bodyPr wrap="none" rtlCol="0">
            <a:spAutoFit/>
          </a:bodyPr>
          <a:lstStyle/>
          <a:p>
            <a:r>
              <a:rPr lang="en-US" sz="2000" dirty="0">
                <a:solidFill>
                  <a:srgbClr val="800000"/>
                </a:solidFill>
                <a:latin typeface="Arial" panose="020B0604020202020204" pitchFamily="34" charset="0"/>
              </a:rPr>
              <a:t>Training</a:t>
            </a:r>
          </a:p>
        </p:txBody>
      </p:sp>
      <p:cxnSp>
        <p:nvCxnSpPr>
          <p:cNvPr id="15" name="Straight Connector 14"/>
          <p:cNvCxnSpPr/>
          <p:nvPr/>
        </p:nvCxnSpPr>
        <p:spPr>
          <a:xfrm>
            <a:off x="1828800" y="2667000"/>
            <a:ext cx="8461248" cy="0"/>
          </a:xfrm>
          <a:prstGeom prst="line">
            <a:avLst/>
          </a:prstGeom>
          <a:ln w="28575" cmpd="sng"/>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059698" y="4239230"/>
            <a:ext cx="1419491" cy="369332"/>
          </a:xfrm>
          <a:prstGeom prst="rect">
            <a:avLst/>
          </a:prstGeom>
          <a:solidFill>
            <a:schemeClr val="accent2">
              <a:lumMod val="40000"/>
              <a:lumOff val="60000"/>
            </a:schemeClr>
          </a:solidFill>
          <a:ln>
            <a:solidFill>
              <a:srgbClr val="FF6600"/>
            </a:solidFill>
          </a:ln>
        </p:spPr>
        <p:txBody>
          <a:bodyPr wrap="none" rtlCol="0">
            <a:spAutoFit/>
          </a:bodyPr>
          <a:lstStyle/>
          <a:p>
            <a:r>
              <a:rPr lang="en-US" dirty="0">
                <a:latin typeface="Arial" panose="020B0604020202020204" pitchFamily="34" charset="0"/>
              </a:rPr>
              <a:t>learning </a:t>
            </a:r>
            <a:r>
              <a:rPr lang="en-US" dirty="0" err="1">
                <a:latin typeface="Arial" panose="020B0604020202020204" pitchFamily="34" charset="0"/>
              </a:rPr>
              <a:t>alg</a:t>
            </a:r>
            <a:endParaRPr lang="en-US" dirty="0">
              <a:latin typeface="Arial" panose="020B0604020202020204" pitchFamily="34" charset="0"/>
            </a:endParaRPr>
          </a:p>
        </p:txBody>
      </p:sp>
      <p:sp>
        <p:nvSpPr>
          <p:cNvPr id="18" name="TextBox 17"/>
          <p:cNvSpPr txBox="1"/>
          <p:nvPr/>
        </p:nvSpPr>
        <p:spPr>
          <a:xfrm rot="5400000">
            <a:off x="6617078" y="4959941"/>
            <a:ext cx="595035" cy="584775"/>
          </a:xfrm>
          <a:prstGeom prst="rect">
            <a:avLst/>
          </a:prstGeom>
          <a:noFill/>
        </p:spPr>
        <p:txBody>
          <a:bodyPr wrap="none" rtlCol="0">
            <a:spAutoFit/>
          </a:bodyPr>
          <a:lstStyle/>
          <a:p>
            <a:r>
              <a:rPr lang="en-US" sz="3200" dirty="0">
                <a:latin typeface="Arial" panose="020B0604020202020204" pitchFamily="34" charset="0"/>
              </a:rPr>
              <a:t>…</a:t>
            </a:r>
          </a:p>
        </p:txBody>
      </p:sp>
      <p:cxnSp>
        <p:nvCxnSpPr>
          <p:cNvPr id="20" name="Straight Arrow Connector 19"/>
          <p:cNvCxnSpPr/>
          <p:nvPr/>
        </p:nvCxnSpPr>
        <p:spPr>
          <a:xfrm flipV="1">
            <a:off x="4159530" y="3828309"/>
            <a:ext cx="868431" cy="98518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59530" y="4439285"/>
            <a:ext cx="868431" cy="69264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159530" y="5533857"/>
            <a:ext cx="868431" cy="65123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2" idx="3"/>
            <a:endCxn id="7" idx="1"/>
          </p:cNvCxnSpPr>
          <p:nvPr/>
        </p:nvCxnSpPr>
        <p:spPr>
          <a:xfrm>
            <a:off x="6524892" y="3670756"/>
            <a:ext cx="987274" cy="1579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nvGrpSpPr>
          <p:cNvPr id="28" name="Group 37"/>
          <p:cNvGrpSpPr/>
          <p:nvPr/>
        </p:nvGrpSpPr>
        <p:grpSpPr>
          <a:xfrm>
            <a:off x="7505902" y="4127693"/>
            <a:ext cx="1044388" cy="551708"/>
            <a:chOff x="7391399" y="3505200"/>
            <a:chExt cx="1429123" cy="1371600"/>
          </a:xfrm>
          <a:effectLst/>
        </p:grpSpPr>
        <p:sp>
          <p:nvSpPr>
            <p:cNvPr id="29" name="Rounded Rectangle 28"/>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30" name="TextBox 29"/>
            <p:cNvSpPr txBox="1"/>
            <p:nvPr/>
          </p:nvSpPr>
          <p:spPr>
            <a:xfrm>
              <a:off x="7391399" y="3653754"/>
              <a:ext cx="1429123" cy="918195"/>
            </a:xfrm>
            <a:prstGeom prst="rect">
              <a:avLst/>
            </a:prstGeom>
            <a:noFill/>
          </p:spPr>
          <p:txBody>
            <a:bodyPr wrap="none" rtlCol="0">
              <a:spAutoFit/>
            </a:bodyPr>
            <a:lstStyle/>
            <a:p>
              <a:r>
                <a:rPr lang="en-US" dirty="0">
                  <a:latin typeface="Arial" panose="020B0604020202020204" pitchFamily="34" charset="0"/>
                </a:rPr>
                <a:t>model 2</a:t>
              </a:r>
            </a:p>
          </p:txBody>
        </p:sp>
      </p:grpSp>
      <p:cxnSp>
        <p:nvCxnSpPr>
          <p:cNvPr id="36" name="Straight Arrow Connector 35"/>
          <p:cNvCxnSpPr/>
          <p:nvPr/>
        </p:nvCxnSpPr>
        <p:spPr>
          <a:xfrm>
            <a:off x="6745040" y="4457104"/>
            <a:ext cx="760863" cy="40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112604" y="5884429"/>
            <a:ext cx="1419491" cy="369332"/>
          </a:xfrm>
          <a:prstGeom prst="rect">
            <a:avLst/>
          </a:prstGeom>
          <a:solidFill>
            <a:schemeClr val="accent2">
              <a:lumMod val="40000"/>
              <a:lumOff val="60000"/>
            </a:schemeClr>
          </a:solidFill>
          <a:ln>
            <a:solidFill>
              <a:srgbClr val="FF6600"/>
            </a:solidFill>
          </a:ln>
        </p:spPr>
        <p:txBody>
          <a:bodyPr wrap="none" rtlCol="0">
            <a:spAutoFit/>
          </a:bodyPr>
          <a:lstStyle/>
          <a:p>
            <a:r>
              <a:rPr lang="en-US" dirty="0">
                <a:latin typeface="Arial" panose="020B0604020202020204" pitchFamily="34" charset="0"/>
              </a:rPr>
              <a:t>learning </a:t>
            </a:r>
            <a:r>
              <a:rPr lang="en-US" dirty="0" err="1">
                <a:latin typeface="Arial" panose="020B0604020202020204" pitchFamily="34" charset="0"/>
              </a:rPr>
              <a:t>alg</a:t>
            </a:r>
            <a:endParaRPr lang="en-US" dirty="0">
              <a:latin typeface="Arial" panose="020B0604020202020204" pitchFamily="34" charset="0"/>
            </a:endParaRPr>
          </a:p>
        </p:txBody>
      </p:sp>
      <p:grpSp>
        <p:nvGrpSpPr>
          <p:cNvPr id="38" name="Group 37"/>
          <p:cNvGrpSpPr/>
          <p:nvPr/>
        </p:nvGrpSpPr>
        <p:grpSpPr>
          <a:xfrm>
            <a:off x="7558809" y="5772892"/>
            <a:ext cx="1103700" cy="551708"/>
            <a:chOff x="7391399" y="3505200"/>
            <a:chExt cx="1510284" cy="1371600"/>
          </a:xfrm>
          <a:effectLst/>
        </p:grpSpPr>
        <p:sp>
          <p:nvSpPr>
            <p:cNvPr id="39" name="Rounded Rectangle 38"/>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40" name="TextBox 39"/>
            <p:cNvSpPr txBox="1"/>
            <p:nvPr/>
          </p:nvSpPr>
          <p:spPr>
            <a:xfrm>
              <a:off x="7391399" y="3653754"/>
              <a:ext cx="1510284" cy="918195"/>
            </a:xfrm>
            <a:prstGeom prst="rect">
              <a:avLst/>
            </a:prstGeom>
            <a:noFill/>
          </p:spPr>
          <p:txBody>
            <a:bodyPr wrap="none" rtlCol="0">
              <a:spAutoFit/>
            </a:bodyPr>
            <a:lstStyle/>
            <a:p>
              <a:r>
                <a:rPr lang="en-US" dirty="0">
                  <a:latin typeface="Arial" panose="020B0604020202020204" pitchFamily="34" charset="0"/>
                </a:rPr>
                <a:t>model m</a:t>
              </a:r>
            </a:p>
          </p:txBody>
        </p:sp>
      </p:grpSp>
      <p:cxnSp>
        <p:nvCxnSpPr>
          <p:cNvPr id="41" name="Straight Arrow Connector 40"/>
          <p:cNvCxnSpPr/>
          <p:nvPr/>
        </p:nvCxnSpPr>
        <p:spPr>
          <a:xfrm>
            <a:off x="6797946" y="6102303"/>
            <a:ext cx="760863" cy="40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745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bagging concerns</a:t>
            </a:r>
            <a:endParaRPr lang="en-US" dirty="0"/>
          </a:p>
        </p:txBody>
      </p:sp>
      <p:sp>
        <p:nvSpPr>
          <p:cNvPr id="4" name="TextBox 3"/>
          <p:cNvSpPr txBox="1"/>
          <p:nvPr/>
        </p:nvSpPr>
        <p:spPr>
          <a:xfrm rot="5400000">
            <a:off x="4115049" y="3916979"/>
            <a:ext cx="595035" cy="584775"/>
          </a:xfrm>
          <a:prstGeom prst="rect">
            <a:avLst/>
          </a:prstGeom>
          <a:noFill/>
        </p:spPr>
        <p:txBody>
          <a:bodyPr wrap="none" rtlCol="0">
            <a:spAutoFit/>
          </a:bodyPr>
          <a:lstStyle/>
          <a:p>
            <a:r>
              <a:rPr lang="en-US" sz="3200" dirty="0">
                <a:latin typeface="Arial" panose="020B0604020202020204" pitchFamily="34" charset="0"/>
              </a:rPr>
              <a:t>…</a:t>
            </a:r>
          </a:p>
        </p:txBody>
      </p:sp>
      <p:sp>
        <p:nvSpPr>
          <p:cNvPr id="5" name="Rectangle 4"/>
          <p:cNvSpPr/>
          <p:nvPr/>
        </p:nvSpPr>
        <p:spPr>
          <a:xfrm>
            <a:off x="4267200" y="1752600"/>
            <a:ext cx="1476980" cy="1828801"/>
          </a:xfrm>
          <a:prstGeom prst="rect">
            <a:avLst/>
          </a:prstGeom>
          <a:solidFill>
            <a:srgbClr val="FFFF00"/>
          </a:solid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panose="020B0604020202020204" pitchFamily="34" charset="0"/>
            </a:endParaRPr>
          </a:p>
        </p:txBody>
      </p:sp>
      <p:sp>
        <p:nvSpPr>
          <p:cNvPr id="6" name="TextBox 5"/>
          <p:cNvSpPr txBox="1"/>
          <p:nvPr/>
        </p:nvSpPr>
        <p:spPr>
          <a:xfrm>
            <a:off x="4256494" y="2167050"/>
            <a:ext cx="1487687" cy="830997"/>
          </a:xfrm>
          <a:prstGeom prst="rect">
            <a:avLst/>
          </a:prstGeom>
          <a:noFill/>
        </p:spPr>
        <p:txBody>
          <a:bodyPr wrap="square" rtlCol="0">
            <a:spAutoFit/>
          </a:bodyPr>
          <a:lstStyle/>
          <a:p>
            <a:pPr algn="ctr"/>
            <a:r>
              <a:rPr lang="en-US" sz="2400" dirty="0">
                <a:latin typeface="Arial" panose="020B0604020202020204" pitchFamily="34" charset="0"/>
              </a:rPr>
              <a:t>Training</a:t>
            </a:r>
          </a:p>
          <a:p>
            <a:pPr algn="ctr"/>
            <a:r>
              <a:rPr lang="en-US" sz="2400" dirty="0">
                <a:latin typeface="Arial" panose="020B0604020202020204" pitchFamily="34" charset="0"/>
              </a:rPr>
              <a:t>Data 1</a:t>
            </a:r>
          </a:p>
        </p:txBody>
      </p:sp>
      <p:sp>
        <p:nvSpPr>
          <p:cNvPr id="7" name="Rectangle 6"/>
          <p:cNvSpPr/>
          <p:nvPr/>
        </p:nvSpPr>
        <p:spPr>
          <a:xfrm>
            <a:off x="4314220" y="4820185"/>
            <a:ext cx="1476980" cy="1733016"/>
          </a:xfrm>
          <a:prstGeom prst="rect">
            <a:avLst/>
          </a:prstGeom>
          <a:solidFill>
            <a:srgbClr val="FFFF00"/>
          </a:solid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panose="020B0604020202020204" pitchFamily="34" charset="0"/>
            </a:endParaRPr>
          </a:p>
        </p:txBody>
      </p:sp>
      <p:sp>
        <p:nvSpPr>
          <p:cNvPr id="8" name="TextBox 7"/>
          <p:cNvSpPr txBox="1"/>
          <p:nvPr/>
        </p:nvSpPr>
        <p:spPr>
          <a:xfrm>
            <a:off x="4303514" y="5181601"/>
            <a:ext cx="1487687" cy="830997"/>
          </a:xfrm>
          <a:prstGeom prst="rect">
            <a:avLst/>
          </a:prstGeom>
          <a:noFill/>
        </p:spPr>
        <p:txBody>
          <a:bodyPr wrap="square" rtlCol="0">
            <a:spAutoFit/>
          </a:bodyPr>
          <a:lstStyle/>
          <a:p>
            <a:pPr algn="ctr"/>
            <a:r>
              <a:rPr lang="en-US" sz="2400" dirty="0">
                <a:latin typeface="Arial" panose="020B0604020202020204" pitchFamily="34" charset="0"/>
              </a:rPr>
              <a:t>Training</a:t>
            </a:r>
          </a:p>
          <a:p>
            <a:pPr algn="ctr"/>
            <a:r>
              <a:rPr lang="en-US" sz="2400" dirty="0">
                <a:latin typeface="Arial" panose="020B0604020202020204" pitchFamily="34" charset="0"/>
              </a:rPr>
              <a:t>Data m</a:t>
            </a:r>
          </a:p>
        </p:txBody>
      </p:sp>
      <p:sp>
        <p:nvSpPr>
          <p:cNvPr id="9" name="Rectangle 8"/>
          <p:cNvSpPr/>
          <p:nvPr/>
        </p:nvSpPr>
        <p:spPr>
          <a:xfrm>
            <a:off x="1818093" y="3276601"/>
            <a:ext cx="1476980" cy="1806939"/>
          </a:xfrm>
          <a:prstGeom prst="rect">
            <a:avLst/>
          </a:prstGeom>
          <a:solidFill>
            <a:srgbClr val="FFFF00"/>
          </a:solid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panose="020B0604020202020204" pitchFamily="34" charset="0"/>
            </a:endParaRPr>
          </a:p>
        </p:txBody>
      </p:sp>
      <p:sp>
        <p:nvSpPr>
          <p:cNvPr id="10" name="TextBox 9"/>
          <p:cNvSpPr txBox="1"/>
          <p:nvPr/>
        </p:nvSpPr>
        <p:spPr>
          <a:xfrm>
            <a:off x="1807387" y="3719171"/>
            <a:ext cx="1487687" cy="830997"/>
          </a:xfrm>
          <a:prstGeom prst="rect">
            <a:avLst/>
          </a:prstGeom>
          <a:noFill/>
        </p:spPr>
        <p:txBody>
          <a:bodyPr wrap="square" rtlCol="0">
            <a:spAutoFit/>
          </a:bodyPr>
          <a:lstStyle/>
          <a:p>
            <a:pPr algn="ctr"/>
            <a:r>
              <a:rPr lang="en-US" sz="2400" dirty="0">
                <a:latin typeface="Arial" panose="020B0604020202020204" pitchFamily="34" charset="0"/>
              </a:rPr>
              <a:t>Training</a:t>
            </a:r>
          </a:p>
          <a:p>
            <a:pPr algn="ctr"/>
            <a:r>
              <a:rPr lang="en-US" sz="2400" dirty="0">
                <a:latin typeface="Arial" panose="020B0604020202020204" pitchFamily="34" charset="0"/>
              </a:rPr>
              <a:t>Data</a:t>
            </a:r>
          </a:p>
        </p:txBody>
      </p:sp>
      <p:sp>
        <p:nvSpPr>
          <p:cNvPr id="11" name="TextBox 10"/>
          <p:cNvSpPr txBox="1"/>
          <p:nvPr/>
        </p:nvSpPr>
        <p:spPr>
          <a:xfrm>
            <a:off x="6629401" y="3409147"/>
            <a:ext cx="3900713" cy="830997"/>
          </a:xfrm>
          <a:prstGeom prst="rect">
            <a:avLst/>
          </a:prstGeom>
          <a:noFill/>
        </p:spPr>
        <p:txBody>
          <a:bodyPr wrap="square" rtlCol="0">
            <a:spAutoFit/>
          </a:bodyPr>
          <a:lstStyle/>
          <a:p>
            <a:r>
              <a:rPr lang="en-US" sz="2400" dirty="0">
                <a:solidFill>
                  <a:srgbClr val="FF0000"/>
                </a:solidFill>
                <a:latin typeface="Arial" panose="020B0604020202020204" pitchFamily="34" charset="0"/>
              </a:rPr>
              <a:t>Won’t these all be basically the same?</a:t>
            </a:r>
          </a:p>
        </p:txBody>
      </p:sp>
    </p:spTree>
    <p:extLst>
      <p:ext uri="{BB962C8B-B14F-4D97-AF65-F5344CB8AC3E}">
        <p14:creationId xmlns:p14="http://schemas.microsoft.com/office/powerpoint/2010/main" val="226977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bagging concerns</a:t>
            </a:r>
            <a:endParaRPr lang="en-US" dirty="0"/>
          </a:p>
        </p:txBody>
      </p:sp>
      <p:sp>
        <p:nvSpPr>
          <p:cNvPr id="7" name="TextBox 6"/>
          <p:cNvSpPr txBox="1"/>
          <p:nvPr/>
        </p:nvSpPr>
        <p:spPr>
          <a:xfrm>
            <a:off x="1754359" y="4897963"/>
            <a:ext cx="1672381" cy="400110"/>
          </a:xfrm>
          <a:prstGeom prst="rect">
            <a:avLst/>
          </a:prstGeom>
          <a:noFill/>
        </p:spPr>
        <p:txBody>
          <a:bodyPr wrap="none" rtlCol="0">
            <a:spAutoFit/>
          </a:bodyPr>
          <a:lstStyle/>
          <a:p>
            <a:r>
              <a:rPr lang="en-US" sz="2000" dirty="0">
                <a:solidFill>
                  <a:srgbClr val="FF6600"/>
                </a:solidFill>
                <a:latin typeface="Arial" panose="020B0604020202020204" pitchFamily="34" charset="0"/>
              </a:rPr>
              <a:t>Training data</a:t>
            </a:r>
          </a:p>
        </p:txBody>
      </p:sp>
      <p:pic>
        <p:nvPicPr>
          <p:cNvPr id="8" name="Picture 7"/>
          <p:cNvPicPr>
            <a:picLocks noChangeAspect="1"/>
          </p:cNvPicPr>
          <p:nvPr/>
        </p:nvPicPr>
        <p:blipFill>
          <a:blip r:embed="rId2"/>
          <a:stretch>
            <a:fillRect/>
          </a:stretch>
        </p:blipFill>
        <p:spPr>
          <a:xfrm>
            <a:off x="5690786" y="5787101"/>
            <a:ext cx="418573" cy="246219"/>
          </a:xfrm>
          <a:prstGeom prst="rect">
            <a:avLst/>
          </a:prstGeom>
        </p:spPr>
      </p:pic>
      <p:pic>
        <p:nvPicPr>
          <p:cNvPr id="9" name="Picture 8"/>
          <p:cNvPicPr>
            <a:picLocks noChangeAspect="1"/>
          </p:cNvPicPr>
          <p:nvPr/>
        </p:nvPicPr>
        <p:blipFill>
          <a:blip r:embed="rId2"/>
          <a:stretch>
            <a:fillRect/>
          </a:stretch>
        </p:blipFill>
        <p:spPr>
          <a:xfrm>
            <a:off x="4671862" y="5028488"/>
            <a:ext cx="418573" cy="246219"/>
          </a:xfrm>
          <a:prstGeom prst="rect">
            <a:avLst/>
          </a:prstGeom>
        </p:spPr>
      </p:pic>
      <p:pic>
        <p:nvPicPr>
          <p:cNvPr id="10" name="Picture 9"/>
          <p:cNvPicPr>
            <a:picLocks noChangeAspect="1"/>
          </p:cNvPicPr>
          <p:nvPr/>
        </p:nvPicPr>
        <p:blipFill>
          <a:blip r:embed="rId3"/>
          <a:stretch>
            <a:fillRect/>
          </a:stretch>
        </p:blipFill>
        <p:spPr>
          <a:xfrm>
            <a:off x="5262005" y="5028488"/>
            <a:ext cx="428780" cy="420373"/>
          </a:xfrm>
          <a:prstGeom prst="rect">
            <a:avLst/>
          </a:prstGeom>
        </p:spPr>
      </p:pic>
      <p:pic>
        <p:nvPicPr>
          <p:cNvPr id="11" name="Picture 10"/>
          <p:cNvPicPr>
            <a:picLocks noChangeAspect="1"/>
          </p:cNvPicPr>
          <p:nvPr/>
        </p:nvPicPr>
        <p:blipFill>
          <a:blip r:embed="rId4"/>
          <a:stretch>
            <a:fillRect/>
          </a:stretch>
        </p:blipFill>
        <p:spPr>
          <a:xfrm>
            <a:off x="5862370" y="5408411"/>
            <a:ext cx="431361" cy="246219"/>
          </a:xfrm>
          <a:prstGeom prst="rect">
            <a:avLst/>
          </a:prstGeom>
        </p:spPr>
      </p:pic>
      <p:pic>
        <p:nvPicPr>
          <p:cNvPr id="12" name="Picture 11"/>
          <p:cNvPicPr>
            <a:picLocks noChangeAspect="1"/>
          </p:cNvPicPr>
          <p:nvPr/>
        </p:nvPicPr>
        <p:blipFill>
          <a:blip r:embed="rId4"/>
          <a:stretch>
            <a:fillRect/>
          </a:stretch>
        </p:blipFill>
        <p:spPr>
          <a:xfrm>
            <a:off x="4830645" y="5540038"/>
            <a:ext cx="431361" cy="246219"/>
          </a:xfrm>
          <a:prstGeom prst="rect">
            <a:avLst/>
          </a:prstGeom>
        </p:spPr>
      </p:pic>
      <p:pic>
        <p:nvPicPr>
          <p:cNvPr id="13" name="Picture 12"/>
          <p:cNvPicPr>
            <a:picLocks noChangeAspect="1"/>
          </p:cNvPicPr>
          <p:nvPr/>
        </p:nvPicPr>
        <p:blipFill>
          <a:blip r:embed="rId5"/>
          <a:stretch>
            <a:fillRect/>
          </a:stretch>
        </p:blipFill>
        <p:spPr>
          <a:xfrm>
            <a:off x="5218408" y="5654629"/>
            <a:ext cx="375843" cy="378690"/>
          </a:xfrm>
          <a:prstGeom prst="rect">
            <a:avLst/>
          </a:prstGeom>
        </p:spPr>
      </p:pic>
      <p:pic>
        <p:nvPicPr>
          <p:cNvPr id="14" name="Picture 13"/>
          <p:cNvPicPr>
            <a:picLocks noChangeAspect="1"/>
          </p:cNvPicPr>
          <p:nvPr/>
        </p:nvPicPr>
        <p:blipFill>
          <a:blip r:embed="rId2"/>
          <a:stretch>
            <a:fillRect/>
          </a:stretch>
        </p:blipFill>
        <p:spPr>
          <a:xfrm>
            <a:off x="4686468" y="5975533"/>
            <a:ext cx="418573" cy="246219"/>
          </a:xfrm>
          <a:prstGeom prst="rect">
            <a:avLst/>
          </a:prstGeom>
        </p:spPr>
      </p:pic>
      <p:pic>
        <p:nvPicPr>
          <p:cNvPr id="15" name="Picture 14"/>
          <p:cNvPicPr>
            <a:picLocks noChangeAspect="1"/>
          </p:cNvPicPr>
          <p:nvPr/>
        </p:nvPicPr>
        <p:blipFill>
          <a:blip r:embed="rId2"/>
          <a:stretch>
            <a:fillRect/>
          </a:stretch>
        </p:blipFill>
        <p:spPr>
          <a:xfrm>
            <a:off x="4086117" y="5729314"/>
            <a:ext cx="418573" cy="246219"/>
          </a:xfrm>
          <a:prstGeom prst="rect">
            <a:avLst/>
          </a:prstGeom>
        </p:spPr>
      </p:pic>
      <p:pic>
        <p:nvPicPr>
          <p:cNvPr id="16" name="Picture 15"/>
          <p:cNvPicPr>
            <a:picLocks noChangeAspect="1"/>
          </p:cNvPicPr>
          <p:nvPr/>
        </p:nvPicPr>
        <p:blipFill>
          <a:blip r:embed="rId3"/>
          <a:stretch>
            <a:fillRect/>
          </a:stretch>
        </p:blipFill>
        <p:spPr>
          <a:xfrm>
            <a:off x="6205320" y="5729314"/>
            <a:ext cx="428780" cy="420373"/>
          </a:xfrm>
          <a:prstGeom prst="rect">
            <a:avLst/>
          </a:prstGeom>
        </p:spPr>
      </p:pic>
      <p:pic>
        <p:nvPicPr>
          <p:cNvPr id="17" name="Picture 16"/>
          <p:cNvPicPr>
            <a:picLocks noChangeAspect="1"/>
          </p:cNvPicPr>
          <p:nvPr/>
        </p:nvPicPr>
        <p:blipFill>
          <a:blip r:embed="rId4"/>
          <a:stretch>
            <a:fillRect/>
          </a:stretch>
        </p:blipFill>
        <p:spPr>
          <a:xfrm>
            <a:off x="6109359" y="5004538"/>
            <a:ext cx="431361" cy="246219"/>
          </a:xfrm>
          <a:prstGeom prst="rect">
            <a:avLst/>
          </a:prstGeom>
        </p:spPr>
      </p:pic>
      <p:pic>
        <p:nvPicPr>
          <p:cNvPr id="18" name="Picture 17"/>
          <p:cNvPicPr>
            <a:picLocks noChangeAspect="1"/>
          </p:cNvPicPr>
          <p:nvPr/>
        </p:nvPicPr>
        <p:blipFill>
          <a:blip r:embed="rId4"/>
          <a:stretch>
            <a:fillRect/>
          </a:stretch>
        </p:blipFill>
        <p:spPr>
          <a:xfrm>
            <a:off x="4787047" y="6354223"/>
            <a:ext cx="431361" cy="246219"/>
          </a:xfrm>
          <a:prstGeom prst="rect">
            <a:avLst/>
          </a:prstGeom>
        </p:spPr>
      </p:pic>
      <p:pic>
        <p:nvPicPr>
          <p:cNvPr id="19" name="Picture 18"/>
          <p:cNvPicPr>
            <a:picLocks noChangeAspect="1"/>
          </p:cNvPicPr>
          <p:nvPr/>
        </p:nvPicPr>
        <p:blipFill>
          <a:blip r:embed="rId5"/>
          <a:stretch>
            <a:fillRect/>
          </a:stretch>
        </p:blipFill>
        <p:spPr>
          <a:xfrm>
            <a:off x="5674448" y="6221751"/>
            <a:ext cx="375843" cy="378690"/>
          </a:xfrm>
          <a:prstGeom prst="rect">
            <a:avLst/>
          </a:prstGeom>
        </p:spPr>
      </p:pic>
      <p:cxnSp>
        <p:nvCxnSpPr>
          <p:cNvPr id="20" name="Straight Connector 19"/>
          <p:cNvCxnSpPr/>
          <p:nvPr/>
        </p:nvCxnSpPr>
        <p:spPr>
          <a:xfrm flipV="1">
            <a:off x="1676400" y="4800600"/>
            <a:ext cx="8763000" cy="7620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3970157" y="5486400"/>
            <a:ext cx="652680" cy="56712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panose="020B0604020202020204" pitchFamily="34" charset="0"/>
            </a:endParaRPr>
          </a:p>
        </p:txBody>
      </p:sp>
      <p:sp>
        <p:nvSpPr>
          <p:cNvPr id="22" name="TextBox 21"/>
          <p:cNvSpPr txBox="1"/>
          <p:nvPr/>
        </p:nvSpPr>
        <p:spPr>
          <a:xfrm>
            <a:off x="2651665" y="2286001"/>
            <a:ext cx="7284130" cy="1200329"/>
          </a:xfrm>
          <a:prstGeom prst="rect">
            <a:avLst/>
          </a:prstGeom>
          <a:noFill/>
        </p:spPr>
        <p:txBody>
          <a:bodyPr wrap="square" rtlCol="0">
            <a:spAutoFit/>
          </a:bodyPr>
          <a:lstStyle/>
          <a:p>
            <a:r>
              <a:rPr lang="en-US" sz="2400" dirty="0">
                <a:solidFill>
                  <a:srgbClr val="FF0000"/>
                </a:solidFill>
                <a:latin typeface="Arial" panose="020B0604020202020204" pitchFamily="34" charset="0"/>
              </a:rPr>
              <a:t>For a data set of size n, what is the probability that a given example will </a:t>
            </a:r>
            <a:r>
              <a:rPr lang="en-US" sz="2400" b="1" dirty="0">
                <a:solidFill>
                  <a:srgbClr val="FF0000"/>
                </a:solidFill>
                <a:latin typeface="Arial" panose="020B0604020202020204" pitchFamily="34" charset="0"/>
              </a:rPr>
              <a:t>NOT</a:t>
            </a:r>
            <a:r>
              <a:rPr lang="en-US" sz="2400" dirty="0">
                <a:solidFill>
                  <a:srgbClr val="FF0000"/>
                </a:solidFill>
                <a:latin typeface="Arial" panose="020B0604020202020204" pitchFamily="34" charset="0"/>
              </a:rPr>
              <a:t> be select in a “new” training set sampled from the original?</a:t>
            </a:r>
          </a:p>
        </p:txBody>
      </p:sp>
    </p:spTree>
    <p:extLst>
      <p:ext uri="{BB962C8B-B14F-4D97-AF65-F5344CB8AC3E}">
        <p14:creationId xmlns:p14="http://schemas.microsoft.com/office/powerpoint/2010/main" val="172025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bagging concerns</a:t>
            </a:r>
            <a:endParaRPr lang="en-US" dirty="0"/>
          </a:p>
        </p:txBody>
      </p:sp>
      <p:sp>
        <p:nvSpPr>
          <p:cNvPr id="7" name="TextBox 6"/>
          <p:cNvSpPr txBox="1"/>
          <p:nvPr/>
        </p:nvSpPr>
        <p:spPr>
          <a:xfrm>
            <a:off x="1754359" y="4897963"/>
            <a:ext cx="1672381" cy="400110"/>
          </a:xfrm>
          <a:prstGeom prst="rect">
            <a:avLst/>
          </a:prstGeom>
          <a:noFill/>
        </p:spPr>
        <p:txBody>
          <a:bodyPr wrap="none" rtlCol="0">
            <a:spAutoFit/>
          </a:bodyPr>
          <a:lstStyle/>
          <a:p>
            <a:r>
              <a:rPr lang="en-US" sz="2000" dirty="0">
                <a:solidFill>
                  <a:srgbClr val="FF6600"/>
                </a:solidFill>
                <a:latin typeface="Arial" panose="020B0604020202020204" pitchFamily="34" charset="0"/>
              </a:rPr>
              <a:t>Training data</a:t>
            </a:r>
          </a:p>
        </p:txBody>
      </p:sp>
      <p:pic>
        <p:nvPicPr>
          <p:cNvPr id="8" name="Picture 7"/>
          <p:cNvPicPr>
            <a:picLocks noChangeAspect="1"/>
          </p:cNvPicPr>
          <p:nvPr/>
        </p:nvPicPr>
        <p:blipFill>
          <a:blip r:embed="rId3"/>
          <a:stretch>
            <a:fillRect/>
          </a:stretch>
        </p:blipFill>
        <p:spPr>
          <a:xfrm>
            <a:off x="5690786" y="5787101"/>
            <a:ext cx="418573" cy="246219"/>
          </a:xfrm>
          <a:prstGeom prst="rect">
            <a:avLst/>
          </a:prstGeom>
        </p:spPr>
      </p:pic>
      <p:pic>
        <p:nvPicPr>
          <p:cNvPr id="9" name="Picture 8"/>
          <p:cNvPicPr>
            <a:picLocks noChangeAspect="1"/>
          </p:cNvPicPr>
          <p:nvPr/>
        </p:nvPicPr>
        <p:blipFill>
          <a:blip r:embed="rId3"/>
          <a:stretch>
            <a:fillRect/>
          </a:stretch>
        </p:blipFill>
        <p:spPr>
          <a:xfrm>
            <a:off x="4671862" y="5028488"/>
            <a:ext cx="418573" cy="246219"/>
          </a:xfrm>
          <a:prstGeom prst="rect">
            <a:avLst/>
          </a:prstGeom>
        </p:spPr>
      </p:pic>
      <p:pic>
        <p:nvPicPr>
          <p:cNvPr id="10" name="Picture 9"/>
          <p:cNvPicPr>
            <a:picLocks noChangeAspect="1"/>
          </p:cNvPicPr>
          <p:nvPr/>
        </p:nvPicPr>
        <p:blipFill>
          <a:blip r:embed="rId4"/>
          <a:stretch>
            <a:fillRect/>
          </a:stretch>
        </p:blipFill>
        <p:spPr>
          <a:xfrm>
            <a:off x="5262005" y="5028488"/>
            <a:ext cx="428780" cy="420373"/>
          </a:xfrm>
          <a:prstGeom prst="rect">
            <a:avLst/>
          </a:prstGeom>
        </p:spPr>
      </p:pic>
      <p:pic>
        <p:nvPicPr>
          <p:cNvPr id="11" name="Picture 10"/>
          <p:cNvPicPr>
            <a:picLocks noChangeAspect="1"/>
          </p:cNvPicPr>
          <p:nvPr/>
        </p:nvPicPr>
        <p:blipFill>
          <a:blip r:embed="rId5"/>
          <a:stretch>
            <a:fillRect/>
          </a:stretch>
        </p:blipFill>
        <p:spPr>
          <a:xfrm>
            <a:off x="5862370" y="5408411"/>
            <a:ext cx="431361" cy="246219"/>
          </a:xfrm>
          <a:prstGeom prst="rect">
            <a:avLst/>
          </a:prstGeom>
        </p:spPr>
      </p:pic>
      <p:pic>
        <p:nvPicPr>
          <p:cNvPr id="12" name="Picture 11"/>
          <p:cNvPicPr>
            <a:picLocks noChangeAspect="1"/>
          </p:cNvPicPr>
          <p:nvPr/>
        </p:nvPicPr>
        <p:blipFill>
          <a:blip r:embed="rId5"/>
          <a:stretch>
            <a:fillRect/>
          </a:stretch>
        </p:blipFill>
        <p:spPr>
          <a:xfrm>
            <a:off x="4830645" y="5540038"/>
            <a:ext cx="431361" cy="246219"/>
          </a:xfrm>
          <a:prstGeom prst="rect">
            <a:avLst/>
          </a:prstGeom>
        </p:spPr>
      </p:pic>
      <p:pic>
        <p:nvPicPr>
          <p:cNvPr id="13" name="Picture 12"/>
          <p:cNvPicPr>
            <a:picLocks noChangeAspect="1"/>
          </p:cNvPicPr>
          <p:nvPr/>
        </p:nvPicPr>
        <p:blipFill>
          <a:blip r:embed="rId6"/>
          <a:stretch>
            <a:fillRect/>
          </a:stretch>
        </p:blipFill>
        <p:spPr>
          <a:xfrm>
            <a:off x="5218408" y="5654629"/>
            <a:ext cx="375843" cy="378690"/>
          </a:xfrm>
          <a:prstGeom prst="rect">
            <a:avLst/>
          </a:prstGeom>
        </p:spPr>
      </p:pic>
      <p:pic>
        <p:nvPicPr>
          <p:cNvPr id="14" name="Picture 13"/>
          <p:cNvPicPr>
            <a:picLocks noChangeAspect="1"/>
          </p:cNvPicPr>
          <p:nvPr/>
        </p:nvPicPr>
        <p:blipFill>
          <a:blip r:embed="rId3"/>
          <a:stretch>
            <a:fillRect/>
          </a:stretch>
        </p:blipFill>
        <p:spPr>
          <a:xfrm>
            <a:off x="4686468" y="5975533"/>
            <a:ext cx="418573" cy="246219"/>
          </a:xfrm>
          <a:prstGeom prst="rect">
            <a:avLst/>
          </a:prstGeom>
        </p:spPr>
      </p:pic>
      <p:pic>
        <p:nvPicPr>
          <p:cNvPr id="15" name="Picture 14"/>
          <p:cNvPicPr>
            <a:picLocks noChangeAspect="1"/>
          </p:cNvPicPr>
          <p:nvPr/>
        </p:nvPicPr>
        <p:blipFill>
          <a:blip r:embed="rId3"/>
          <a:stretch>
            <a:fillRect/>
          </a:stretch>
        </p:blipFill>
        <p:spPr>
          <a:xfrm>
            <a:off x="4086117" y="5729314"/>
            <a:ext cx="418573" cy="246219"/>
          </a:xfrm>
          <a:prstGeom prst="rect">
            <a:avLst/>
          </a:prstGeom>
        </p:spPr>
      </p:pic>
      <p:pic>
        <p:nvPicPr>
          <p:cNvPr id="16" name="Picture 15"/>
          <p:cNvPicPr>
            <a:picLocks noChangeAspect="1"/>
          </p:cNvPicPr>
          <p:nvPr/>
        </p:nvPicPr>
        <p:blipFill>
          <a:blip r:embed="rId4"/>
          <a:stretch>
            <a:fillRect/>
          </a:stretch>
        </p:blipFill>
        <p:spPr>
          <a:xfrm>
            <a:off x="6205320" y="5729314"/>
            <a:ext cx="428780" cy="420373"/>
          </a:xfrm>
          <a:prstGeom prst="rect">
            <a:avLst/>
          </a:prstGeom>
        </p:spPr>
      </p:pic>
      <p:pic>
        <p:nvPicPr>
          <p:cNvPr id="17" name="Picture 16"/>
          <p:cNvPicPr>
            <a:picLocks noChangeAspect="1"/>
          </p:cNvPicPr>
          <p:nvPr/>
        </p:nvPicPr>
        <p:blipFill>
          <a:blip r:embed="rId5"/>
          <a:stretch>
            <a:fillRect/>
          </a:stretch>
        </p:blipFill>
        <p:spPr>
          <a:xfrm>
            <a:off x="6109359" y="5004538"/>
            <a:ext cx="431361" cy="246219"/>
          </a:xfrm>
          <a:prstGeom prst="rect">
            <a:avLst/>
          </a:prstGeom>
        </p:spPr>
      </p:pic>
      <p:pic>
        <p:nvPicPr>
          <p:cNvPr id="18" name="Picture 17"/>
          <p:cNvPicPr>
            <a:picLocks noChangeAspect="1"/>
          </p:cNvPicPr>
          <p:nvPr/>
        </p:nvPicPr>
        <p:blipFill>
          <a:blip r:embed="rId5"/>
          <a:stretch>
            <a:fillRect/>
          </a:stretch>
        </p:blipFill>
        <p:spPr>
          <a:xfrm>
            <a:off x="4787047" y="6354223"/>
            <a:ext cx="431361" cy="246219"/>
          </a:xfrm>
          <a:prstGeom prst="rect">
            <a:avLst/>
          </a:prstGeom>
        </p:spPr>
      </p:pic>
      <p:pic>
        <p:nvPicPr>
          <p:cNvPr id="19" name="Picture 18"/>
          <p:cNvPicPr>
            <a:picLocks noChangeAspect="1"/>
          </p:cNvPicPr>
          <p:nvPr/>
        </p:nvPicPr>
        <p:blipFill>
          <a:blip r:embed="rId6"/>
          <a:stretch>
            <a:fillRect/>
          </a:stretch>
        </p:blipFill>
        <p:spPr>
          <a:xfrm>
            <a:off x="5674448" y="6221751"/>
            <a:ext cx="375843" cy="378690"/>
          </a:xfrm>
          <a:prstGeom prst="rect">
            <a:avLst/>
          </a:prstGeom>
        </p:spPr>
      </p:pic>
      <p:cxnSp>
        <p:nvCxnSpPr>
          <p:cNvPr id="20" name="Straight Connector 19"/>
          <p:cNvCxnSpPr/>
          <p:nvPr/>
        </p:nvCxnSpPr>
        <p:spPr>
          <a:xfrm flipV="1">
            <a:off x="1676400" y="4800600"/>
            <a:ext cx="8763000" cy="7620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3970157" y="5486400"/>
            <a:ext cx="652680" cy="56712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panose="020B0604020202020204" pitchFamily="34" charset="0"/>
            </a:endParaRPr>
          </a:p>
        </p:txBody>
      </p:sp>
      <p:sp>
        <p:nvSpPr>
          <p:cNvPr id="22" name="TextBox 21"/>
          <p:cNvSpPr txBox="1"/>
          <p:nvPr/>
        </p:nvSpPr>
        <p:spPr>
          <a:xfrm>
            <a:off x="2581901" y="1905000"/>
            <a:ext cx="7708147" cy="461665"/>
          </a:xfrm>
          <a:prstGeom prst="rect">
            <a:avLst/>
          </a:prstGeom>
          <a:noFill/>
        </p:spPr>
        <p:txBody>
          <a:bodyPr wrap="square" rtlCol="0">
            <a:spAutoFit/>
          </a:bodyPr>
          <a:lstStyle/>
          <a:p>
            <a:r>
              <a:rPr lang="en-US" sz="2400" dirty="0">
                <a:solidFill>
                  <a:srgbClr val="FF0000"/>
                </a:solidFill>
                <a:latin typeface="Arial" panose="020B0604020202020204" pitchFamily="34" charset="0"/>
              </a:rPr>
              <a:t>What is the probability it isn’t chosen the first time?</a:t>
            </a:r>
          </a:p>
        </p:txBody>
      </p:sp>
      <p:graphicFrame>
        <p:nvGraphicFramePr>
          <p:cNvPr id="4" name="Object 3"/>
          <p:cNvGraphicFramePr>
            <a:graphicFrameLocks noChangeAspect="1"/>
          </p:cNvGraphicFramePr>
          <p:nvPr>
            <p:extLst>
              <p:ext uri="{D42A27DB-BD31-4B8C-83A1-F6EECF244321}">
                <p14:modId xmlns:p14="http://schemas.microsoft.com/office/powerpoint/2010/main" val="723423299"/>
              </p:ext>
            </p:extLst>
          </p:nvPr>
        </p:nvGraphicFramePr>
        <p:xfrm>
          <a:off x="5105400" y="2984500"/>
          <a:ext cx="1600200" cy="622300"/>
        </p:xfrm>
        <a:graphic>
          <a:graphicData uri="http://schemas.openxmlformats.org/presentationml/2006/ole">
            <mc:AlternateContent xmlns:mc="http://schemas.openxmlformats.org/markup-compatibility/2006">
              <mc:Choice xmlns:v="urn:schemas-microsoft-com:vml" Requires="v">
                <p:oleObj spid="_x0000_s5122" name="Equation" r:id="rId7" imgW="457200" imgH="177800" progId="Equation.3">
                  <p:embed/>
                </p:oleObj>
              </mc:Choice>
              <mc:Fallback>
                <p:oleObj name="Equation" r:id="rId7" imgW="457200" imgH="177800" progId="Equation.3">
                  <p:embed/>
                  <p:pic>
                    <p:nvPicPr>
                      <p:cNvPr id="4" name="Object 3"/>
                      <p:cNvPicPr/>
                      <p:nvPr/>
                    </p:nvPicPr>
                    <p:blipFill>
                      <a:blip r:embed="rId8"/>
                      <a:stretch>
                        <a:fillRect/>
                      </a:stretch>
                    </p:blipFill>
                    <p:spPr>
                      <a:xfrm>
                        <a:off x="5105400" y="2984500"/>
                        <a:ext cx="1600200" cy="622300"/>
                      </a:xfrm>
                      <a:prstGeom prst="rect">
                        <a:avLst/>
                      </a:prstGeom>
                    </p:spPr>
                  </p:pic>
                </p:oleObj>
              </mc:Fallback>
            </mc:AlternateContent>
          </a:graphicData>
        </a:graphic>
      </p:graphicFrame>
    </p:spTree>
    <p:extLst>
      <p:ext uri="{BB962C8B-B14F-4D97-AF65-F5344CB8AC3E}">
        <p14:creationId xmlns:p14="http://schemas.microsoft.com/office/powerpoint/2010/main" val="257241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bagging concerns</a:t>
            </a:r>
            <a:endParaRPr lang="en-US" dirty="0"/>
          </a:p>
        </p:txBody>
      </p:sp>
      <p:sp>
        <p:nvSpPr>
          <p:cNvPr id="7" name="TextBox 6"/>
          <p:cNvSpPr txBox="1"/>
          <p:nvPr/>
        </p:nvSpPr>
        <p:spPr>
          <a:xfrm>
            <a:off x="1754359" y="4897963"/>
            <a:ext cx="1672381" cy="400110"/>
          </a:xfrm>
          <a:prstGeom prst="rect">
            <a:avLst/>
          </a:prstGeom>
          <a:noFill/>
        </p:spPr>
        <p:txBody>
          <a:bodyPr wrap="none" rtlCol="0">
            <a:spAutoFit/>
          </a:bodyPr>
          <a:lstStyle/>
          <a:p>
            <a:r>
              <a:rPr lang="en-US" sz="2000" dirty="0">
                <a:solidFill>
                  <a:srgbClr val="FF6600"/>
                </a:solidFill>
                <a:latin typeface="Arial" panose="020B0604020202020204" pitchFamily="34" charset="0"/>
              </a:rPr>
              <a:t>Training data</a:t>
            </a:r>
          </a:p>
        </p:txBody>
      </p:sp>
      <p:pic>
        <p:nvPicPr>
          <p:cNvPr id="8" name="Picture 7"/>
          <p:cNvPicPr>
            <a:picLocks noChangeAspect="1"/>
          </p:cNvPicPr>
          <p:nvPr/>
        </p:nvPicPr>
        <p:blipFill>
          <a:blip r:embed="rId3"/>
          <a:stretch>
            <a:fillRect/>
          </a:stretch>
        </p:blipFill>
        <p:spPr>
          <a:xfrm>
            <a:off x="5690786" y="5787101"/>
            <a:ext cx="418573" cy="246219"/>
          </a:xfrm>
          <a:prstGeom prst="rect">
            <a:avLst/>
          </a:prstGeom>
        </p:spPr>
      </p:pic>
      <p:pic>
        <p:nvPicPr>
          <p:cNvPr id="9" name="Picture 8"/>
          <p:cNvPicPr>
            <a:picLocks noChangeAspect="1"/>
          </p:cNvPicPr>
          <p:nvPr/>
        </p:nvPicPr>
        <p:blipFill>
          <a:blip r:embed="rId3"/>
          <a:stretch>
            <a:fillRect/>
          </a:stretch>
        </p:blipFill>
        <p:spPr>
          <a:xfrm>
            <a:off x="4671862" y="5028488"/>
            <a:ext cx="418573" cy="246219"/>
          </a:xfrm>
          <a:prstGeom prst="rect">
            <a:avLst/>
          </a:prstGeom>
        </p:spPr>
      </p:pic>
      <p:pic>
        <p:nvPicPr>
          <p:cNvPr id="10" name="Picture 9"/>
          <p:cNvPicPr>
            <a:picLocks noChangeAspect="1"/>
          </p:cNvPicPr>
          <p:nvPr/>
        </p:nvPicPr>
        <p:blipFill>
          <a:blip r:embed="rId4"/>
          <a:stretch>
            <a:fillRect/>
          </a:stretch>
        </p:blipFill>
        <p:spPr>
          <a:xfrm>
            <a:off x="5262005" y="5028488"/>
            <a:ext cx="428780" cy="420373"/>
          </a:xfrm>
          <a:prstGeom prst="rect">
            <a:avLst/>
          </a:prstGeom>
        </p:spPr>
      </p:pic>
      <p:pic>
        <p:nvPicPr>
          <p:cNvPr id="11" name="Picture 10"/>
          <p:cNvPicPr>
            <a:picLocks noChangeAspect="1"/>
          </p:cNvPicPr>
          <p:nvPr/>
        </p:nvPicPr>
        <p:blipFill>
          <a:blip r:embed="rId5"/>
          <a:stretch>
            <a:fillRect/>
          </a:stretch>
        </p:blipFill>
        <p:spPr>
          <a:xfrm>
            <a:off x="5862370" y="5408411"/>
            <a:ext cx="431361" cy="246219"/>
          </a:xfrm>
          <a:prstGeom prst="rect">
            <a:avLst/>
          </a:prstGeom>
        </p:spPr>
      </p:pic>
      <p:pic>
        <p:nvPicPr>
          <p:cNvPr id="12" name="Picture 11"/>
          <p:cNvPicPr>
            <a:picLocks noChangeAspect="1"/>
          </p:cNvPicPr>
          <p:nvPr/>
        </p:nvPicPr>
        <p:blipFill>
          <a:blip r:embed="rId5"/>
          <a:stretch>
            <a:fillRect/>
          </a:stretch>
        </p:blipFill>
        <p:spPr>
          <a:xfrm>
            <a:off x="4830645" y="5540038"/>
            <a:ext cx="431361" cy="246219"/>
          </a:xfrm>
          <a:prstGeom prst="rect">
            <a:avLst/>
          </a:prstGeom>
        </p:spPr>
      </p:pic>
      <p:pic>
        <p:nvPicPr>
          <p:cNvPr id="13" name="Picture 12"/>
          <p:cNvPicPr>
            <a:picLocks noChangeAspect="1"/>
          </p:cNvPicPr>
          <p:nvPr/>
        </p:nvPicPr>
        <p:blipFill>
          <a:blip r:embed="rId6"/>
          <a:stretch>
            <a:fillRect/>
          </a:stretch>
        </p:blipFill>
        <p:spPr>
          <a:xfrm>
            <a:off x="5218408" y="5654629"/>
            <a:ext cx="375843" cy="378690"/>
          </a:xfrm>
          <a:prstGeom prst="rect">
            <a:avLst/>
          </a:prstGeom>
        </p:spPr>
      </p:pic>
      <p:pic>
        <p:nvPicPr>
          <p:cNvPr id="14" name="Picture 13"/>
          <p:cNvPicPr>
            <a:picLocks noChangeAspect="1"/>
          </p:cNvPicPr>
          <p:nvPr/>
        </p:nvPicPr>
        <p:blipFill>
          <a:blip r:embed="rId3"/>
          <a:stretch>
            <a:fillRect/>
          </a:stretch>
        </p:blipFill>
        <p:spPr>
          <a:xfrm>
            <a:off x="4686468" y="5975533"/>
            <a:ext cx="418573" cy="246219"/>
          </a:xfrm>
          <a:prstGeom prst="rect">
            <a:avLst/>
          </a:prstGeom>
        </p:spPr>
      </p:pic>
      <p:pic>
        <p:nvPicPr>
          <p:cNvPr id="15" name="Picture 14"/>
          <p:cNvPicPr>
            <a:picLocks noChangeAspect="1"/>
          </p:cNvPicPr>
          <p:nvPr/>
        </p:nvPicPr>
        <p:blipFill>
          <a:blip r:embed="rId3"/>
          <a:stretch>
            <a:fillRect/>
          </a:stretch>
        </p:blipFill>
        <p:spPr>
          <a:xfrm>
            <a:off x="4086117" y="5729314"/>
            <a:ext cx="418573" cy="246219"/>
          </a:xfrm>
          <a:prstGeom prst="rect">
            <a:avLst/>
          </a:prstGeom>
        </p:spPr>
      </p:pic>
      <p:pic>
        <p:nvPicPr>
          <p:cNvPr id="16" name="Picture 15"/>
          <p:cNvPicPr>
            <a:picLocks noChangeAspect="1"/>
          </p:cNvPicPr>
          <p:nvPr/>
        </p:nvPicPr>
        <p:blipFill>
          <a:blip r:embed="rId4"/>
          <a:stretch>
            <a:fillRect/>
          </a:stretch>
        </p:blipFill>
        <p:spPr>
          <a:xfrm>
            <a:off x="6205320" y="5729314"/>
            <a:ext cx="428780" cy="420373"/>
          </a:xfrm>
          <a:prstGeom prst="rect">
            <a:avLst/>
          </a:prstGeom>
        </p:spPr>
      </p:pic>
      <p:pic>
        <p:nvPicPr>
          <p:cNvPr id="17" name="Picture 16"/>
          <p:cNvPicPr>
            <a:picLocks noChangeAspect="1"/>
          </p:cNvPicPr>
          <p:nvPr/>
        </p:nvPicPr>
        <p:blipFill>
          <a:blip r:embed="rId5"/>
          <a:stretch>
            <a:fillRect/>
          </a:stretch>
        </p:blipFill>
        <p:spPr>
          <a:xfrm>
            <a:off x="6109359" y="5004538"/>
            <a:ext cx="431361" cy="246219"/>
          </a:xfrm>
          <a:prstGeom prst="rect">
            <a:avLst/>
          </a:prstGeom>
        </p:spPr>
      </p:pic>
      <p:pic>
        <p:nvPicPr>
          <p:cNvPr id="18" name="Picture 17"/>
          <p:cNvPicPr>
            <a:picLocks noChangeAspect="1"/>
          </p:cNvPicPr>
          <p:nvPr/>
        </p:nvPicPr>
        <p:blipFill>
          <a:blip r:embed="rId5"/>
          <a:stretch>
            <a:fillRect/>
          </a:stretch>
        </p:blipFill>
        <p:spPr>
          <a:xfrm>
            <a:off x="4787047" y="6354223"/>
            <a:ext cx="431361" cy="246219"/>
          </a:xfrm>
          <a:prstGeom prst="rect">
            <a:avLst/>
          </a:prstGeom>
        </p:spPr>
      </p:pic>
      <p:pic>
        <p:nvPicPr>
          <p:cNvPr id="19" name="Picture 18"/>
          <p:cNvPicPr>
            <a:picLocks noChangeAspect="1"/>
          </p:cNvPicPr>
          <p:nvPr/>
        </p:nvPicPr>
        <p:blipFill>
          <a:blip r:embed="rId6"/>
          <a:stretch>
            <a:fillRect/>
          </a:stretch>
        </p:blipFill>
        <p:spPr>
          <a:xfrm>
            <a:off x="5674448" y="6221751"/>
            <a:ext cx="375843" cy="378690"/>
          </a:xfrm>
          <a:prstGeom prst="rect">
            <a:avLst/>
          </a:prstGeom>
        </p:spPr>
      </p:pic>
      <p:cxnSp>
        <p:nvCxnSpPr>
          <p:cNvPr id="20" name="Straight Connector 19"/>
          <p:cNvCxnSpPr/>
          <p:nvPr/>
        </p:nvCxnSpPr>
        <p:spPr>
          <a:xfrm flipV="1">
            <a:off x="1676400" y="4800600"/>
            <a:ext cx="8763000" cy="7620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3970157" y="5486400"/>
            <a:ext cx="652680" cy="56712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panose="020B0604020202020204" pitchFamily="34" charset="0"/>
            </a:endParaRPr>
          </a:p>
        </p:txBody>
      </p:sp>
      <p:sp>
        <p:nvSpPr>
          <p:cNvPr id="22" name="TextBox 21"/>
          <p:cNvSpPr txBox="1"/>
          <p:nvPr/>
        </p:nvSpPr>
        <p:spPr>
          <a:xfrm>
            <a:off x="2220304" y="1783547"/>
            <a:ext cx="7457096" cy="830997"/>
          </a:xfrm>
          <a:prstGeom prst="rect">
            <a:avLst/>
          </a:prstGeom>
          <a:noFill/>
        </p:spPr>
        <p:txBody>
          <a:bodyPr wrap="square" rtlCol="0">
            <a:spAutoFit/>
          </a:bodyPr>
          <a:lstStyle/>
          <a:p>
            <a:r>
              <a:rPr lang="en-US" sz="2400" dirty="0">
                <a:solidFill>
                  <a:srgbClr val="FF0000"/>
                </a:solidFill>
                <a:latin typeface="Arial" panose="020B0604020202020204" pitchFamily="34" charset="0"/>
              </a:rPr>
              <a:t>What is the probability it isn’t chosen the </a:t>
            </a:r>
            <a:r>
              <a:rPr lang="en-US" sz="2400" b="1" i="1" dirty="0">
                <a:solidFill>
                  <a:srgbClr val="FF0000"/>
                </a:solidFill>
                <a:latin typeface="Arial" panose="020B0604020202020204" pitchFamily="34" charset="0"/>
              </a:rPr>
              <a:t>any</a:t>
            </a:r>
            <a:r>
              <a:rPr lang="en-US" sz="2400" dirty="0">
                <a:solidFill>
                  <a:srgbClr val="FF0000"/>
                </a:solidFill>
                <a:latin typeface="Arial" panose="020B0604020202020204" pitchFamily="34" charset="0"/>
              </a:rPr>
              <a:t> of the n times?</a:t>
            </a:r>
          </a:p>
        </p:txBody>
      </p:sp>
      <p:graphicFrame>
        <p:nvGraphicFramePr>
          <p:cNvPr id="4" name="Object 3"/>
          <p:cNvGraphicFramePr>
            <a:graphicFrameLocks noChangeAspect="1"/>
          </p:cNvGraphicFramePr>
          <p:nvPr>
            <p:extLst>
              <p:ext uri="{D42A27DB-BD31-4B8C-83A1-F6EECF244321}">
                <p14:modId xmlns:p14="http://schemas.microsoft.com/office/powerpoint/2010/main" val="2949363880"/>
              </p:ext>
            </p:extLst>
          </p:nvPr>
        </p:nvGraphicFramePr>
        <p:xfrm>
          <a:off x="4504689" y="2895146"/>
          <a:ext cx="2133600" cy="800100"/>
        </p:xfrm>
        <a:graphic>
          <a:graphicData uri="http://schemas.openxmlformats.org/presentationml/2006/ole">
            <mc:AlternateContent xmlns:mc="http://schemas.openxmlformats.org/markup-compatibility/2006">
              <mc:Choice xmlns:v="urn:schemas-microsoft-com:vml" Requires="v">
                <p:oleObj spid="_x0000_s6146" name="Equation" r:id="rId7" imgW="609600" imgH="228600" progId="Equation.3">
                  <p:embed/>
                </p:oleObj>
              </mc:Choice>
              <mc:Fallback>
                <p:oleObj name="Equation" r:id="rId7" imgW="609600" imgH="228600" progId="Equation.3">
                  <p:embed/>
                  <p:pic>
                    <p:nvPicPr>
                      <p:cNvPr id="4" name="Object 3"/>
                      <p:cNvPicPr/>
                      <p:nvPr/>
                    </p:nvPicPr>
                    <p:blipFill>
                      <a:blip r:embed="rId8"/>
                      <a:stretch>
                        <a:fillRect/>
                      </a:stretch>
                    </p:blipFill>
                    <p:spPr>
                      <a:xfrm>
                        <a:off x="4504689" y="2895146"/>
                        <a:ext cx="2133600" cy="800100"/>
                      </a:xfrm>
                      <a:prstGeom prst="rect">
                        <a:avLst/>
                      </a:prstGeom>
                    </p:spPr>
                  </p:pic>
                </p:oleObj>
              </mc:Fallback>
            </mc:AlternateContent>
          </a:graphicData>
        </a:graphic>
      </p:graphicFrame>
      <p:sp>
        <p:nvSpPr>
          <p:cNvPr id="3" name="TextBox 2"/>
          <p:cNvSpPr txBox="1"/>
          <p:nvPr/>
        </p:nvSpPr>
        <p:spPr>
          <a:xfrm>
            <a:off x="3554549" y="3810001"/>
            <a:ext cx="4876800" cy="830997"/>
          </a:xfrm>
          <a:prstGeom prst="rect">
            <a:avLst/>
          </a:prstGeom>
          <a:noFill/>
        </p:spPr>
        <p:txBody>
          <a:bodyPr wrap="square" rtlCol="0">
            <a:spAutoFit/>
          </a:bodyPr>
          <a:lstStyle/>
          <a:p>
            <a:r>
              <a:rPr lang="en-US" sz="2400" dirty="0">
                <a:solidFill>
                  <a:srgbClr val="0000FF"/>
                </a:solidFill>
                <a:latin typeface="Arial" panose="020B0604020202020204" pitchFamily="34" charset="0"/>
              </a:rPr>
              <a:t>Each draw is independent and has the same probability</a:t>
            </a:r>
          </a:p>
        </p:txBody>
      </p:sp>
    </p:spTree>
    <p:extLst>
      <p:ext uri="{BB962C8B-B14F-4D97-AF65-F5344CB8AC3E}">
        <p14:creationId xmlns:p14="http://schemas.microsoft.com/office/powerpoint/2010/main" val="20303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probability of overlap</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3224625282"/>
              </p:ext>
            </p:extLst>
          </p:nvPr>
        </p:nvGraphicFramePr>
        <p:xfrm>
          <a:off x="2743200" y="2514600"/>
          <a:ext cx="6400800" cy="366778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3276600" y="6182380"/>
            <a:ext cx="5179623" cy="461665"/>
          </a:xfrm>
          <a:prstGeom prst="rect">
            <a:avLst/>
          </a:prstGeom>
          <a:noFill/>
        </p:spPr>
        <p:txBody>
          <a:bodyPr wrap="none" rtlCol="0">
            <a:spAutoFit/>
          </a:bodyPr>
          <a:lstStyle/>
          <a:p>
            <a:r>
              <a:rPr lang="en-US" sz="2400" dirty="0">
                <a:solidFill>
                  <a:srgbClr val="0000FF"/>
                </a:solidFill>
                <a:latin typeface="Arial" panose="020B0604020202020204" pitchFamily="34" charset="0"/>
              </a:rPr>
              <a:t>Converges very quickly to 1/e ≈ 63%</a:t>
            </a:r>
          </a:p>
        </p:txBody>
      </p:sp>
      <p:graphicFrame>
        <p:nvGraphicFramePr>
          <p:cNvPr id="6" name="Object 5"/>
          <p:cNvGraphicFramePr>
            <a:graphicFrameLocks noChangeAspect="1"/>
          </p:cNvGraphicFramePr>
          <p:nvPr>
            <p:extLst>
              <p:ext uri="{D42A27DB-BD31-4B8C-83A1-F6EECF244321}">
                <p14:modId xmlns:p14="http://schemas.microsoft.com/office/powerpoint/2010/main" val="2690910481"/>
              </p:ext>
            </p:extLst>
          </p:nvPr>
        </p:nvGraphicFramePr>
        <p:xfrm>
          <a:off x="4724400" y="1638300"/>
          <a:ext cx="2133600" cy="800100"/>
        </p:xfrm>
        <a:graphic>
          <a:graphicData uri="http://schemas.openxmlformats.org/presentationml/2006/ole">
            <mc:AlternateContent xmlns:mc="http://schemas.openxmlformats.org/markup-compatibility/2006">
              <mc:Choice xmlns:v="urn:schemas-microsoft-com:vml" Requires="v">
                <p:oleObj spid="_x0000_s7170" name="Equation" r:id="rId4" imgW="609600" imgH="228600" progId="Equation.3">
                  <p:embed/>
                </p:oleObj>
              </mc:Choice>
              <mc:Fallback>
                <p:oleObj name="Equation" r:id="rId4" imgW="609600" imgH="228600" progId="Equation.3">
                  <p:embed/>
                  <p:pic>
                    <p:nvPicPr>
                      <p:cNvPr id="6" name="Object 5"/>
                      <p:cNvPicPr/>
                      <p:nvPr/>
                    </p:nvPicPr>
                    <p:blipFill>
                      <a:blip r:embed="rId5"/>
                      <a:stretch>
                        <a:fillRect/>
                      </a:stretch>
                    </p:blipFill>
                    <p:spPr>
                      <a:xfrm>
                        <a:off x="4724400" y="1638300"/>
                        <a:ext cx="2133600" cy="800100"/>
                      </a:xfrm>
                      <a:prstGeom prst="rect">
                        <a:avLst/>
                      </a:prstGeom>
                    </p:spPr>
                  </p:pic>
                </p:oleObj>
              </mc:Fallback>
            </mc:AlternateContent>
          </a:graphicData>
        </a:graphic>
      </p:graphicFrame>
    </p:spTree>
    <p:extLst>
      <p:ext uri="{BB962C8B-B14F-4D97-AF65-F5344CB8AC3E}">
        <p14:creationId xmlns:p14="http://schemas.microsoft.com/office/powerpoint/2010/main" val="28948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bagging overlap</a:t>
            </a:r>
            <a:endParaRPr lang="en-US" dirty="0"/>
          </a:p>
        </p:txBody>
      </p:sp>
      <p:sp>
        <p:nvSpPr>
          <p:cNvPr id="4" name="TextBox 3"/>
          <p:cNvSpPr txBox="1"/>
          <p:nvPr/>
        </p:nvSpPr>
        <p:spPr>
          <a:xfrm rot="5400000">
            <a:off x="4115049" y="3916979"/>
            <a:ext cx="595035" cy="584775"/>
          </a:xfrm>
          <a:prstGeom prst="rect">
            <a:avLst/>
          </a:prstGeom>
          <a:noFill/>
        </p:spPr>
        <p:txBody>
          <a:bodyPr wrap="none" rtlCol="0">
            <a:spAutoFit/>
          </a:bodyPr>
          <a:lstStyle/>
          <a:p>
            <a:r>
              <a:rPr lang="en-US" sz="3200" dirty="0">
                <a:latin typeface="Arial" panose="020B0604020202020204" pitchFamily="34" charset="0"/>
              </a:rPr>
              <a:t>…</a:t>
            </a:r>
          </a:p>
        </p:txBody>
      </p:sp>
      <p:sp>
        <p:nvSpPr>
          <p:cNvPr id="5" name="Rectangle 4"/>
          <p:cNvSpPr/>
          <p:nvPr/>
        </p:nvSpPr>
        <p:spPr>
          <a:xfrm>
            <a:off x="4267200" y="1752600"/>
            <a:ext cx="1476980" cy="1828801"/>
          </a:xfrm>
          <a:prstGeom prst="rect">
            <a:avLst/>
          </a:prstGeom>
          <a:solidFill>
            <a:srgbClr val="FFFF00"/>
          </a:solid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panose="020B0604020202020204" pitchFamily="34" charset="0"/>
            </a:endParaRPr>
          </a:p>
        </p:txBody>
      </p:sp>
      <p:sp>
        <p:nvSpPr>
          <p:cNvPr id="6" name="TextBox 5"/>
          <p:cNvSpPr txBox="1"/>
          <p:nvPr/>
        </p:nvSpPr>
        <p:spPr>
          <a:xfrm>
            <a:off x="4256494" y="2167050"/>
            <a:ext cx="1487687" cy="830997"/>
          </a:xfrm>
          <a:prstGeom prst="rect">
            <a:avLst/>
          </a:prstGeom>
          <a:noFill/>
        </p:spPr>
        <p:txBody>
          <a:bodyPr wrap="square" rtlCol="0">
            <a:spAutoFit/>
          </a:bodyPr>
          <a:lstStyle/>
          <a:p>
            <a:pPr algn="ctr"/>
            <a:r>
              <a:rPr lang="en-US" sz="2400" dirty="0">
                <a:latin typeface="Arial" panose="020B0604020202020204" pitchFamily="34" charset="0"/>
              </a:rPr>
              <a:t>Training</a:t>
            </a:r>
          </a:p>
          <a:p>
            <a:pPr algn="ctr"/>
            <a:r>
              <a:rPr lang="en-US" sz="2400" dirty="0">
                <a:latin typeface="Arial" panose="020B0604020202020204" pitchFamily="34" charset="0"/>
              </a:rPr>
              <a:t>Data 1</a:t>
            </a:r>
          </a:p>
        </p:txBody>
      </p:sp>
      <p:sp>
        <p:nvSpPr>
          <p:cNvPr id="7" name="Rectangle 6"/>
          <p:cNvSpPr/>
          <p:nvPr/>
        </p:nvSpPr>
        <p:spPr>
          <a:xfrm>
            <a:off x="4314220" y="4820185"/>
            <a:ext cx="1476980" cy="1733016"/>
          </a:xfrm>
          <a:prstGeom prst="rect">
            <a:avLst/>
          </a:prstGeom>
          <a:solidFill>
            <a:srgbClr val="FFFF00"/>
          </a:solid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panose="020B0604020202020204" pitchFamily="34" charset="0"/>
            </a:endParaRPr>
          </a:p>
        </p:txBody>
      </p:sp>
      <p:sp>
        <p:nvSpPr>
          <p:cNvPr id="8" name="TextBox 7"/>
          <p:cNvSpPr txBox="1"/>
          <p:nvPr/>
        </p:nvSpPr>
        <p:spPr>
          <a:xfrm>
            <a:off x="4303514" y="5181601"/>
            <a:ext cx="1487687" cy="830997"/>
          </a:xfrm>
          <a:prstGeom prst="rect">
            <a:avLst/>
          </a:prstGeom>
          <a:noFill/>
        </p:spPr>
        <p:txBody>
          <a:bodyPr wrap="square" rtlCol="0">
            <a:spAutoFit/>
          </a:bodyPr>
          <a:lstStyle/>
          <a:p>
            <a:pPr algn="ctr"/>
            <a:r>
              <a:rPr lang="en-US" sz="2400" dirty="0">
                <a:latin typeface="Arial" panose="020B0604020202020204" pitchFamily="34" charset="0"/>
              </a:rPr>
              <a:t>Training</a:t>
            </a:r>
          </a:p>
          <a:p>
            <a:pPr algn="ctr"/>
            <a:r>
              <a:rPr lang="en-US" sz="2400" dirty="0">
                <a:latin typeface="Arial" panose="020B0604020202020204" pitchFamily="34" charset="0"/>
              </a:rPr>
              <a:t>Data m</a:t>
            </a:r>
          </a:p>
        </p:txBody>
      </p:sp>
      <p:sp>
        <p:nvSpPr>
          <p:cNvPr id="9" name="Rectangle 8"/>
          <p:cNvSpPr/>
          <p:nvPr/>
        </p:nvSpPr>
        <p:spPr>
          <a:xfrm>
            <a:off x="1818093" y="3276601"/>
            <a:ext cx="1476980" cy="1806939"/>
          </a:xfrm>
          <a:prstGeom prst="rect">
            <a:avLst/>
          </a:prstGeom>
          <a:solidFill>
            <a:srgbClr val="FFFF00"/>
          </a:solid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panose="020B0604020202020204" pitchFamily="34" charset="0"/>
            </a:endParaRPr>
          </a:p>
        </p:txBody>
      </p:sp>
      <p:sp>
        <p:nvSpPr>
          <p:cNvPr id="10" name="TextBox 9"/>
          <p:cNvSpPr txBox="1"/>
          <p:nvPr/>
        </p:nvSpPr>
        <p:spPr>
          <a:xfrm>
            <a:off x="1807387" y="3719171"/>
            <a:ext cx="1487687" cy="830997"/>
          </a:xfrm>
          <a:prstGeom prst="rect">
            <a:avLst/>
          </a:prstGeom>
          <a:noFill/>
        </p:spPr>
        <p:txBody>
          <a:bodyPr wrap="square" rtlCol="0">
            <a:spAutoFit/>
          </a:bodyPr>
          <a:lstStyle/>
          <a:p>
            <a:pPr algn="ctr"/>
            <a:r>
              <a:rPr lang="en-US" sz="2400" dirty="0">
                <a:latin typeface="Arial" panose="020B0604020202020204" pitchFamily="34" charset="0"/>
              </a:rPr>
              <a:t>Training</a:t>
            </a:r>
          </a:p>
          <a:p>
            <a:pPr algn="ctr"/>
            <a:r>
              <a:rPr lang="en-US" sz="2400" dirty="0">
                <a:latin typeface="Arial" panose="020B0604020202020204" pitchFamily="34" charset="0"/>
              </a:rPr>
              <a:t>Data</a:t>
            </a:r>
          </a:p>
        </p:txBody>
      </p:sp>
      <p:sp>
        <p:nvSpPr>
          <p:cNvPr id="11" name="TextBox 10"/>
          <p:cNvSpPr txBox="1"/>
          <p:nvPr/>
        </p:nvSpPr>
        <p:spPr>
          <a:xfrm>
            <a:off x="6389336" y="2375211"/>
            <a:ext cx="3900713" cy="830997"/>
          </a:xfrm>
          <a:prstGeom prst="rect">
            <a:avLst/>
          </a:prstGeom>
          <a:noFill/>
        </p:spPr>
        <p:txBody>
          <a:bodyPr wrap="square" rtlCol="0">
            <a:spAutoFit/>
          </a:bodyPr>
          <a:lstStyle/>
          <a:p>
            <a:r>
              <a:rPr lang="en-US" sz="2400" dirty="0">
                <a:solidFill>
                  <a:srgbClr val="FF0000"/>
                </a:solidFill>
                <a:latin typeface="Arial" panose="020B0604020202020204" pitchFamily="34" charset="0"/>
              </a:rPr>
              <a:t>Won’t these all be basically the same?</a:t>
            </a:r>
          </a:p>
        </p:txBody>
      </p:sp>
      <p:sp>
        <p:nvSpPr>
          <p:cNvPr id="12" name="TextBox 11"/>
          <p:cNvSpPr txBox="1"/>
          <p:nvPr/>
        </p:nvSpPr>
        <p:spPr>
          <a:xfrm>
            <a:off x="6389336" y="3886200"/>
            <a:ext cx="3900713" cy="1569660"/>
          </a:xfrm>
          <a:prstGeom prst="rect">
            <a:avLst/>
          </a:prstGeom>
          <a:noFill/>
        </p:spPr>
        <p:txBody>
          <a:bodyPr wrap="square" rtlCol="0">
            <a:spAutoFit/>
          </a:bodyPr>
          <a:lstStyle/>
          <a:p>
            <a:r>
              <a:rPr lang="en-US" sz="2400" dirty="0">
                <a:solidFill>
                  <a:srgbClr val="0000FF"/>
                </a:solidFill>
                <a:latin typeface="Arial" panose="020B0604020202020204" pitchFamily="34" charset="0"/>
              </a:rPr>
              <a:t>On average, a randomly sampled data set will only contain 63% of the examples in the original</a:t>
            </a:r>
          </a:p>
        </p:txBody>
      </p:sp>
    </p:spTree>
    <p:extLst>
      <p:ext uri="{BB962C8B-B14F-4D97-AF65-F5344CB8AC3E}">
        <p14:creationId xmlns:p14="http://schemas.microsoft.com/office/powerpoint/2010/main" val="28961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When does bagging work</a:t>
            </a:r>
            <a:endParaRPr lang="en-US" dirty="0"/>
          </a:p>
        </p:txBody>
      </p:sp>
      <p:sp>
        <p:nvSpPr>
          <p:cNvPr id="3" name="Content Placeholder 2"/>
          <p:cNvSpPr>
            <a:spLocks noGrp="1"/>
          </p:cNvSpPr>
          <p:nvPr>
            <p:ph idx="1"/>
          </p:nvPr>
        </p:nvSpPr>
        <p:spPr/>
        <p:txBody>
          <a:bodyPr/>
          <a:lstStyle/>
          <a:p>
            <a:r>
              <a:rPr lang="en-US"/>
              <a:t>Let’s say 10% of our examples are noisy (i.e. don’t provide good information)</a:t>
            </a:r>
          </a:p>
          <a:p>
            <a:endParaRPr lang="en-US"/>
          </a:p>
          <a:p>
            <a:r>
              <a:rPr lang="en-US"/>
              <a:t>For each of the “new” data set, what proportion of noisy examples will they have?</a:t>
            </a:r>
          </a:p>
          <a:p>
            <a:pPr lvl="1"/>
            <a:r>
              <a:rPr lang="en-US"/>
              <a:t>They’ll still have ~10% of the examples as noisy</a:t>
            </a:r>
          </a:p>
          <a:p>
            <a:pPr lvl="1"/>
            <a:r>
              <a:rPr lang="en-US"/>
              <a:t>However, these examples will only represent about a third of the original noisy examples</a:t>
            </a:r>
          </a:p>
          <a:p>
            <a:endParaRPr lang="en-US"/>
          </a:p>
          <a:p>
            <a:r>
              <a:rPr lang="en-US"/>
              <a:t>For some classifiers that have trouble with noisy classifiers, this can help</a:t>
            </a:r>
            <a:endParaRPr lang="en-US" dirty="0"/>
          </a:p>
        </p:txBody>
      </p:sp>
    </p:spTree>
    <p:extLst>
      <p:ext uri="{BB962C8B-B14F-4D97-AF65-F5344CB8AC3E}">
        <p14:creationId xmlns:p14="http://schemas.microsoft.com/office/powerpoint/2010/main" val="221672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When does bagging work</a:t>
            </a:r>
            <a:endParaRPr lang="en-US" dirty="0"/>
          </a:p>
        </p:txBody>
      </p:sp>
      <p:sp>
        <p:nvSpPr>
          <p:cNvPr id="3" name="Content Placeholder 2"/>
          <p:cNvSpPr>
            <a:spLocks noGrp="1"/>
          </p:cNvSpPr>
          <p:nvPr>
            <p:ph idx="1"/>
          </p:nvPr>
        </p:nvSpPr>
        <p:spPr/>
        <p:txBody>
          <a:bodyPr/>
          <a:lstStyle/>
          <a:p>
            <a:r>
              <a:rPr lang="en-US"/>
              <a:t>Bagging tends to reduce the variance of the classifier</a:t>
            </a:r>
          </a:p>
          <a:p>
            <a:endParaRPr lang="en-US"/>
          </a:p>
          <a:p>
            <a:r>
              <a:rPr lang="en-US"/>
              <a:t>By voting, the classifiers are more robust to noisy examples</a:t>
            </a:r>
          </a:p>
          <a:p>
            <a:endParaRPr lang="en-US"/>
          </a:p>
          <a:p>
            <a:r>
              <a:rPr lang="en-US"/>
              <a:t>Bagging is most useful for classifiers that are:</a:t>
            </a:r>
          </a:p>
          <a:p>
            <a:pPr lvl="1"/>
            <a:r>
              <a:rPr lang="en-US"/>
              <a:t>Unstable: small changes in the training set produce very different models</a:t>
            </a:r>
          </a:p>
          <a:p>
            <a:pPr lvl="1"/>
            <a:r>
              <a:rPr lang="en-US"/>
              <a:t>Prone to overfitting</a:t>
            </a:r>
          </a:p>
          <a:p>
            <a:pPr lvl="1"/>
            <a:endParaRPr lang="en-US"/>
          </a:p>
          <a:p>
            <a:r>
              <a:rPr lang="en-US"/>
              <a:t>Often has similar effect to regularization</a:t>
            </a:r>
          </a:p>
          <a:p>
            <a:endParaRPr lang="en-US" dirty="0"/>
          </a:p>
        </p:txBody>
      </p:sp>
    </p:spTree>
    <p:extLst>
      <p:ext uri="{BB962C8B-B14F-4D97-AF65-F5344CB8AC3E}">
        <p14:creationId xmlns:p14="http://schemas.microsoft.com/office/powerpoint/2010/main" val="81543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boosting</a:t>
            </a:r>
          </a:p>
        </p:txBody>
      </p:sp>
      <p:sp>
        <p:nvSpPr>
          <p:cNvPr id="3" name="Subtitle 2"/>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74531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learning</a:t>
            </a:r>
          </a:p>
        </p:txBody>
      </p:sp>
      <p:sp>
        <p:nvSpPr>
          <p:cNvPr id="3" name="Content Placeholder 2"/>
          <p:cNvSpPr>
            <a:spLocks noGrp="1"/>
          </p:cNvSpPr>
          <p:nvPr>
            <p:ph idx="1"/>
          </p:nvPr>
        </p:nvSpPr>
        <p:spPr>
          <a:xfrm>
            <a:off x="2136648" y="1600200"/>
            <a:ext cx="8153400" cy="1066800"/>
          </a:xfrm>
        </p:spPr>
        <p:txBody>
          <a:bodyPr/>
          <a:lstStyle/>
          <a:p>
            <a:pPr marL="0" indent="0">
              <a:buNone/>
            </a:pPr>
            <a:r>
              <a:rPr lang="en-US" b="1" dirty="0"/>
              <a:t>Basic idea: </a:t>
            </a:r>
            <a:r>
              <a:rPr lang="en-US" dirty="0"/>
              <a:t>if one classifier works well, why not use multiple classifiers!</a:t>
            </a:r>
          </a:p>
        </p:txBody>
      </p:sp>
    </p:spTree>
    <p:extLst>
      <p:ext uri="{BB962C8B-B14F-4D97-AF65-F5344CB8AC3E}">
        <p14:creationId xmlns:p14="http://schemas.microsoft.com/office/powerpoint/2010/main" val="384650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Ensemble learning</a:t>
            </a:r>
            <a:endParaRPr lang="en-US" dirty="0"/>
          </a:p>
        </p:txBody>
      </p:sp>
      <p:sp>
        <p:nvSpPr>
          <p:cNvPr id="3" name="Content Placeholder 2"/>
          <p:cNvSpPr>
            <a:spLocks noGrp="1"/>
          </p:cNvSpPr>
          <p:nvPr>
            <p:ph idx="1"/>
          </p:nvPr>
        </p:nvSpPr>
        <p:spPr/>
        <p:txBody>
          <a:bodyPr/>
          <a:lstStyle/>
          <a:p>
            <a:r>
              <a:rPr lang="en-US"/>
              <a:t>Basic idea: if one classifier works well, why not use multiple classifiers!</a:t>
            </a:r>
            <a:endParaRPr lang="en-US" dirty="0"/>
          </a:p>
        </p:txBody>
      </p:sp>
      <p:grpSp>
        <p:nvGrpSpPr>
          <p:cNvPr id="6" name="Group 37"/>
          <p:cNvGrpSpPr/>
          <p:nvPr/>
        </p:nvGrpSpPr>
        <p:grpSpPr>
          <a:xfrm>
            <a:off x="3950307" y="3581400"/>
            <a:ext cx="1044388" cy="551708"/>
            <a:chOff x="7391399" y="3505200"/>
            <a:chExt cx="1429122" cy="1371600"/>
          </a:xfrm>
          <a:effectLst/>
        </p:grpSpPr>
        <p:sp>
          <p:nvSpPr>
            <p:cNvPr id="7" name="Rounded Rectangle 6"/>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8" name="TextBox 7"/>
            <p:cNvSpPr txBox="1"/>
            <p:nvPr/>
          </p:nvSpPr>
          <p:spPr>
            <a:xfrm>
              <a:off x="7391399" y="3653754"/>
              <a:ext cx="1429122" cy="918195"/>
            </a:xfrm>
            <a:prstGeom prst="rect">
              <a:avLst/>
            </a:prstGeom>
            <a:noFill/>
          </p:spPr>
          <p:txBody>
            <a:bodyPr wrap="none" rtlCol="0">
              <a:spAutoFit/>
            </a:bodyPr>
            <a:lstStyle/>
            <a:p>
              <a:r>
                <a:rPr lang="en-US" dirty="0">
                  <a:latin typeface="Arial" panose="020B0604020202020204" pitchFamily="34" charset="0"/>
                </a:rPr>
                <a:t>model 1</a:t>
              </a:r>
            </a:p>
          </p:txBody>
        </p:sp>
      </p:grpSp>
      <p:sp>
        <p:nvSpPr>
          <p:cNvPr id="13" name="TextBox 12"/>
          <p:cNvSpPr txBox="1"/>
          <p:nvPr/>
        </p:nvSpPr>
        <p:spPr>
          <a:xfrm>
            <a:off x="5100580" y="2667001"/>
            <a:ext cx="1010661" cy="400110"/>
          </a:xfrm>
          <a:prstGeom prst="rect">
            <a:avLst/>
          </a:prstGeom>
          <a:noFill/>
        </p:spPr>
        <p:txBody>
          <a:bodyPr wrap="none" rtlCol="0">
            <a:spAutoFit/>
          </a:bodyPr>
          <a:lstStyle/>
          <a:p>
            <a:r>
              <a:rPr lang="en-US" sz="2000" dirty="0">
                <a:solidFill>
                  <a:srgbClr val="800000"/>
                </a:solidFill>
                <a:latin typeface="Arial" panose="020B0604020202020204" pitchFamily="34" charset="0"/>
              </a:rPr>
              <a:t>Testing</a:t>
            </a:r>
          </a:p>
        </p:txBody>
      </p:sp>
      <p:cxnSp>
        <p:nvCxnSpPr>
          <p:cNvPr id="15" name="Straight Connector 14"/>
          <p:cNvCxnSpPr/>
          <p:nvPr/>
        </p:nvCxnSpPr>
        <p:spPr>
          <a:xfrm>
            <a:off x="1828800" y="2667000"/>
            <a:ext cx="8461248" cy="0"/>
          </a:xfrm>
          <a:prstGeom prst="line">
            <a:avLst/>
          </a:prstGeom>
          <a:ln w="28575" cmpd="sng"/>
          <a:effectLst/>
        </p:spPr>
        <p:style>
          <a:lnRef idx="2">
            <a:schemeClr val="accent1"/>
          </a:lnRef>
          <a:fillRef idx="0">
            <a:schemeClr val="accent1"/>
          </a:fillRef>
          <a:effectRef idx="1">
            <a:schemeClr val="accent1"/>
          </a:effectRef>
          <a:fontRef idx="minor">
            <a:schemeClr val="tx1"/>
          </a:fontRef>
        </p:style>
      </p:cxnSp>
      <p:grpSp>
        <p:nvGrpSpPr>
          <p:cNvPr id="28" name="Group 37"/>
          <p:cNvGrpSpPr/>
          <p:nvPr/>
        </p:nvGrpSpPr>
        <p:grpSpPr>
          <a:xfrm>
            <a:off x="3944044" y="4203893"/>
            <a:ext cx="1044388" cy="551708"/>
            <a:chOff x="7391399" y="3505200"/>
            <a:chExt cx="1429123" cy="1371600"/>
          </a:xfrm>
          <a:effectLst/>
        </p:grpSpPr>
        <p:sp>
          <p:nvSpPr>
            <p:cNvPr id="29" name="Rounded Rectangle 28"/>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30" name="TextBox 29"/>
            <p:cNvSpPr txBox="1"/>
            <p:nvPr/>
          </p:nvSpPr>
          <p:spPr>
            <a:xfrm>
              <a:off x="7391399" y="3653754"/>
              <a:ext cx="1429123" cy="918195"/>
            </a:xfrm>
            <a:prstGeom prst="rect">
              <a:avLst/>
            </a:prstGeom>
            <a:noFill/>
          </p:spPr>
          <p:txBody>
            <a:bodyPr wrap="none" rtlCol="0">
              <a:spAutoFit/>
            </a:bodyPr>
            <a:lstStyle/>
            <a:p>
              <a:r>
                <a:rPr lang="en-US" dirty="0">
                  <a:latin typeface="Arial" panose="020B0604020202020204" pitchFamily="34" charset="0"/>
                </a:rPr>
                <a:t>model 2</a:t>
              </a:r>
            </a:p>
          </p:txBody>
        </p:sp>
      </p:grpSp>
      <p:grpSp>
        <p:nvGrpSpPr>
          <p:cNvPr id="32" name="Group 37"/>
          <p:cNvGrpSpPr/>
          <p:nvPr/>
        </p:nvGrpSpPr>
        <p:grpSpPr>
          <a:xfrm>
            <a:off x="3991932" y="5957295"/>
            <a:ext cx="1103700" cy="551708"/>
            <a:chOff x="7391399" y="3505200"/>
            <a:chExt cx="1510284" cy="1371600"/>
          </a:xfrm>
          <a:effectLst/>
        </p:grpSpPr>
        <p:sp>
          <p:nvSpPr>
            <p:cNvPr id="33" name="Rounded Rectangle 32"/>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34" name="TextBox 33"/>
            <p:cNvSpPr txBox="1"/>
            <p:nvPr/>
          </p:nvSpPr>
          <p:spPr>
            <a:xfrm>
              <a:off x="7391399" y="3653754"/>
              <a:ext cx="1510284" cy="918195"/>
            </a:xfrm>
            <a:prstGeom prst="rect">
              <a:avLst/>
            </a:prstGeom>
            <a:noFill/>
          </p:spPr>
          <p:txBody>
            <a:bodyPr wrap="none" rtlCol="0">
              <a:spAutoFit/>
            </a:bodyPr>
            <a:lstStyle/>
            <a:p>
              <a:r>
                <a:rPr lang="en-US" dirty="0">
                  <a:latin typeface="Arial" panose="020B0604020202020204" pitchFamily="34" charset="0"/>
                </a:rPr>
                <a:t>model m</a:t>
              </a:r>
            </a:p>
          </p:txBody>
        </p:sp>
      </p:grpSp>
      <p:sp>
        <p:nvSpPr>
          <p:cNvPr id="27" name="Rectangle 26"/>
          <p:cNvSpPr/>
          <p:nvPr/>
        </p:nvSpPr>
        <p:spPr bwMode="auto">
          <a:xfrm>
            <a:off x="2093305" y="4876800"/>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latin typeface="Arial" pitchFamily="-110" charset="0"/>
            </a:endParaRPr>
          </a:p>
        </p:txBody>
      </p:sp>
      <p:sp>
        <p:nvSpPr>
          <p:cNvPr id="9" name="TextBox 8"/>
          <p:cNvSpPr txBox="1"/>
          <p:nvPr/>
        </p:nvSpPr>
        <p:spPr>
          <a:xfrm>
            <a:off x="1600200" y="3940314"/>
            <a:ext cx="1734244" cy="646331"/>
          </a:xfrm>
          <a:prstGeom prst="rect">
            <a:avLst/>
          </a:prstGeom>
          <a:noFill/>
        </p:spPr>
        <p:txBody>
          <a:bodyPr wrap="square" rtlCol="0">
            <a:spAutoFit/>
          </a:bodyPr>
          <a:lstStyle/>
          <a:p>
            <a:r>
              <a:rPr lang="en-US" dirty="0">
                <a:latin typeface="Arial" panose="020B0604020202020204" pitchFamily="34" charset="0"/>
              </a:rPr>
              <a:t>example to label</a:t>
            </a:r>
          </a:p>
        </p:txBody>
      </p:sp>
      <p:cxnSp>
        <p:nvCxnSpPr>
          <p:cNvPr id="36" name="Straight Arrow Connector 35"/>
          <p:cNvCxnSpPr/>
          <p:nvPr/>
        </p:nvCxnSpPr>
        <p:spPr>
          <a:xfrm flipV="1">
            <a:off x="2801045" y="3856193"/>
            <a:ext cx="868431" cy="98518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801045" y="4467169"/>
            <a:ext cx="868431" cy="69264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2801045" y="5299673"/>
            <a:ext cx="868431" cy="10412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rot="5400000">
            <a:off x="4937207" y="5007285"/>
            <a:ext cx="595035" cy="584775"/>
          </a:xfrm>
          <a:prstGeom prst="rect">
            <a:avLst/>
          </a:prstGeom>
          <a:noFill/>
        </p:spPr>
        <p:txBody>
          <a:bodyPr wrap="none" rtlCol="0">
            <a:spAutoFit/>
          </a:bodyPr>
          <a:lstStyle/>
          <a:p>
            <a:r>
              <a:rPr lang="en-US" sz="3200" dirty="0">
                <a:latin typeface="Arial" panose="020B0604020202020204" pitchFamily="34" charset="0"/>
              </a:rPr>
              <a:t>…</a:t>
            </a:r>
          </a:p>
        </p:txBody>
      </p:sp>
      <p:cxnSp>
        <p:nvCxnSpPr>
          <p:cNvPr id="41" name="Straight Arrow Connector 40"/>
          <p:cNvCxnSpPr/>
          <p:nvPr/>
        </p:nvCxnSpPr>
        <p:spPr>
          <a:xfrm flipV="1">
            <a:off x="5138789" y="3828309"/>
            <a:ext cx="838200" cy="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5132530" y="4450802"/>
            <a:ext cx="838200" cy="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5180417" y="6204204"/>
            <a:ext cx="838200" cy="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077645" y="3581400"/>
            <a:ext cx="1244251" cy="338554"/>
          </a:xfrm>
          <a:prstGeom prst="rect">
            <a:avLst/>
          </a:prstGeom>
          <a:noFill/>
        </p:spPr>
        <p:txBody>
          <a:bodyPr wrap="none" rtlCol="0">
            <a:spAutoFit/>
          </a:bodyPr>
          <a:lstStyle/>
          <a:p>
            <a:r>
              <a:rPr lang="en-US" sz="1600" dirty="0">
                <a:solidFill>
                  <a:srgbClr val="FF6600"/>
                </a:solidFill>
                <a:latin typeface="Arial" panose="020B0604020202020204" pitchFamily="34" charset="0"/>
              </a:rPr>
              <a:t>prediction 1</a:t>
            </a:r>
          </a:p>
        </p:txBody>
      </p:sp>
      <p:sp>
        <p:nvSpPr>
          <p:cNvPr id="44" name="TextBox 43"/>
          <p:cNvSpPr txBox="1"/>
          <p:nvPr/>
        </p:nvSpPr>
        <p:spPr>
          <a:xfrm>
            <a:off x="6077645" y="4203893"/>
            <a:ext cx="1244251" cy="338554"/>
          </a:xfrm>
          <a:prstGeom prst="rect">
            <a:avLst/>
          </a:prstGeom>
          <a:noFill/>
        </p:spPr>
        <p:txBody>
          <a:bodyPr wrap="none" rtlCol="0">
            <a:spAutoFit/>
          </a:bodyPr>
          <a:lstStyle/>
          <a:p>
            <a:r>
              <a:rPr lang="en-US" sz="1600" dirty="0">
                <a:solidFill>
                  <a:srgbClr val="FF6600"/>
                </a:solidFill>
                <a:latin typeface="Arial" panose="020B0604020202020204" pitchFamily="34" charset="0"/>
              </a:rPr>
              <a:t>prediction 2</a:t>
            </a:r>
          </a:p>
        </p:txBody>
      </p:sp>
      <p:sp>
        <p:nvSpPr>
          <p:cNvPr id="45" name="TextBox 44"/>
          <p:cNvSpPr txBox="1"/>
          <p:nvPr/>
        </p:nvSpPr>
        <p:spPr>
          <a:xfrm>
            <a:off x="6077645" y="5957295"/>
            <a:ext cx="1301959" cy="338554"/>
          </a:xfrm>
          <a:prstGeom prst="rect">
            <a:avLst/>
          </a:prstGeom>
          <a:noFill/>
        </p:spPr>
        <p:txBody>
          <a:bodyPr wrap="none" rtlCol="0">
            <a:spAutoFit/>
          </a:bodyPr>
          <a:lstStyle/>
          <a:p>
            <a:r>
              <a:rPr lang="en-US" sz="1600" dirty="0">
                <a:solidFill>
                  <a:srgbClr val="FF6600"/>
                </a:solidFill>
                <a:latin typeface="Arial" panose="020B0604020202020204" pitchFamily="34" charset="0"/>
              </a:rPr>
              <a:t>prediction m</a:t>
            </a:r>
          </a:p>
        </p:txBody>
      </p:sp>
      <p:sp>
        <p:nvSpPr>
          <p:cNvPr id="14" name="TextBox 13"/>
          <p:cNvSpPr txBox="1"/>
          <p:nvPr/>
        </p:nvSpPr>
        <p:spPr>
          <a:xfrm>
            <a:off x="7239000" y="4724401"/>
            <a:ext cx="3402558" cy="830997"/>
          </a:xfrm>
          <a:prstGeom prst="rect">
            <a:avLst/>
          </a:prstGeom>
          <a:noFill/>
        </p:spPr>
        <p:txBody>
          <a:bodyPr wrap="square" rtlCol="0">
            <a:spAutoFit/>
          </a:bodyPr>
          <a:lstStyle/>
          <a:p>
            <a:r>
              <a:rPr lang="en-US" sz="2400" dirty="0">
                <a:solidFill>
                  <a:srgbClr val="FF0000"/>
                </a:solidFill>
                <a:latin typeface="Arial" panose="020B0604020202020204" pitchFamily="34" charset="0"/>
              </a:rPr>
              <a:t>How do we decide on the final prediction?</a:t>
            </a:r>
          </a:p>
        </p:txBody>
      </p:sp>
    </p:spTree>
    <p:extLst>
      <p:ext uri="{BB962C8B-B14F-4D97-AF65-F5344CB8AC3E}">
        <p14:creationId xmlns:p14="http://schemas.microsoft.com/office/powerpoint/2010/main" val="307315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learning</a:t>
            </a:r>
          </a:p>
        </p:txBody>
      </p:sp>
      <p:sp>
        <p:nvSpPr>
          <p:cNvPr id="3" name="Content Placeholder 2"/>
          <p:cNvSpPr>
            <a:spLocks noGrp="1"/>
          </p:cNvSpPr>
          <p:nvPr>
            <p:ph idx="1"/>
          </p:nvPr>
        </p:nvSpPr>
        <p:spPr>
          <a:xfrm>
            <a:off x="2136648" y="1600200"/>
            <a:ext cx="8153400" cy="1066800"/>
          </a:xfrm>
        </p:spPr>
        <p:txBody>
          <a:bodyPr/>
          <a:lstStyle/>
          <a:p>
            <a:pPr marL="0" indent="0">
              <a:buNone/>
            </a:pPr>
            <a:r>
              <a:rPr lang="en-US" b="1" dirty="0"/>
              <a:t>Basic idea: </a:t>
            </a:r>
            <a:r>
              <a:rPr lang="en-US" dirty="0"/>
              <a:t>if one classifier works well, why not use multiple classifiers!</a:t>
            </a:r>
          </a:p>
        </p:txBody>
      </p:sp>
      <p:sp>
        <p:nvSpPr>
          <p:cNvPr id="4" name="Rectangle 3"/>
          <p:cNvSpPr/>
          <p:nvPr/>
        </p:nvSpPr>
        <p:spPr>
          <a:xfrm>
            <a:off x="2682549" y="4439286"/>
            <a:ext cx="1476980" cy="1232785"/>
          </a:xfrm>
          <a:prstGeom prst="rect">
            <a:avLst/>
          </a:prstGeom>
          <a:solidFill>
            <a:srgbClr val="FFFF00"/>
          </a:solid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panose="020B0604020202020204" pitchFamily="34" charset="0"/>
            </a:endParaRPr>
          </a:p>
        </p:txBody>
      </p:sp>
      <p:sp>
        <p:nvSpPr>
          <p:cNvPr id="5" name="TextBox 4"/>
          <p:cNvSpPr txBox="1"/>
          <p:nvPr/>
        </p:nvSpPr>
        <p:spPr>
          <a:xfrm>
            <a:off x="2671843" y="4579751"/>
            <a:ext cx="1487687" cy="830997"/>
          </a:xfrm>
          <a:prstGeom prst="rect">
            <a:avLst/>
          </a:prstGeom>
          <a:noFill/>
        </p:spPr>
        <p:txBody>
          <a:bodyPr wrap="square" rtlCol="0">
            <a:spAutoFit/>
          </a:bodyPr>
          <a:lstStyle/>
          <a:p>
            <a:pPr algn="ctr"/>
            <a:r>
              <a:rPr lang="en-US" sz="2400" dirty="0">
                <a:latin typeface="Arial" panose="020B0604020202020204" pitchFamily="34" charset="0"/>
              </a:rPr>
              <a:t>Training</a:t>
            </a:r>
          </a:p>
          <a:p>
            <a:pPr algn="ctr"/>
            <a:r>
              <a:rPr lang="en-US" sz="2400" dirty="0">
                <a:latin typeface="Arial" panose="020B0604020202020204" pitchFamily="34" charset="0"/>
              </a:rPr>
              <a:t>Data</a:t>
            </a:r>
          </a:p>
        </p:txBody>
      </p:sp>
      <p:grpSp>
        <p:nvGrpSpPr>
          <p:cNvPr id="6" name="Group 37"/>
          <p:cNvGrpSpPr/>
          <p:nvPr/>
        </p:nvGrpSpPr>
        <p:grpSpPr>
          <a:xfrm>
            <a:off x="7512163" y="3410692"/>
            <a:ext cx="1005403" cy="551708"/>
            <a:chOff x="7391399" y="3505200"/>
            <a:chExt cx="1375776" cy="1371600"/>
          </a:xfrm>
          <a:effectLst/>
        </p:grpSpPr>
        <p:sp>
          <p:nvSpPr>
            <p:cNvPr id="7" name="Rounded Rectangle 6"/>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8" name="TextBox 7"/>
            <p:cNvSpPr txBox="1"/>
            <p:nvPr/>
          </p:nvSpPr>
          <p:spPr>
            <a:xfrm>
              <a:off x="7391399" y="3653754"/>
              <a:ext cx="1375776" cy="918195"/>
            </a:xfrm>
            <a:prstGeom prst="rect">
              <a:avLst/>
            </a:prstGeom>
            <a:noFill/>
          </p:spPr>
          <p:txBody>
            <a:bodyPr wrap="none" rtlCol="0">
              <a:spAutoFit/>
            </a:bodyPr>
            <a:lstStyle/>
            <a:p>
              <a:r>
                <a:rPr lang="en-US" dirty="0">
                  <a:latin typeface="Arial" panose="020B0604020202020204" pitchFamily="34" charset="0"/>
                </a:rPr>
                <a:t>model 1</a:t>
              </a:r>
            </a:p>
          </p:txBody>
        </p:sp>
      </p:grpSp>
      <p:sp>
        <p:nvSpPr>
          <p:cNvPr id="12" name="TextBox 11"/>
          <p:cNvSpPr txBox="1"/>
          <p:nvPr/>
        </p:nvSpPr>
        <p:spPr>
          <a:xfrm>
            <a:off x="5105400" y="3486090"/>
            <a:ext cx="1377300" cy="369332"/>
          </a:xfrm>
          <a:prstGeom prst="rect">
            <a:avLst/>
          </a:prstGeom>
          <a:solidFill>
            <a:schemeClr val="accent2">
              <a:lumMod val="40000"/>
              <a:lumOff val="60000"/>
            </a:schemeClr>
          </a:solidFill>
          <a:ln>
            <a:solidFill>
              <a:srgbClr val="FF6600"/>
            </a:solidFill>
          </a:ln>
        </p:spPr>
        <p:txBody>
          <a:bodyPr wrap="none" rtlCol="0">
            <a:spAutoFit/>
          </a:bodyPr>
          <a:lstStyle/>
          <a:p>
            <a:r>
              <a:rPr lang="en-US" dirty="0">
                <a:latin typeface="Arial" panose="020B0604020202020204" pitchFamily="34" charset="0"/>
              </a:rPr>
              <a:t>learning </a:t>
            </a:r>
            <a:r>
              <a:rPr lang="en-US" dirty="0" err="1">
                <a:latin typeface="Arial" panose="020B0604020202020204" pitchFamily="34" charset="0"/>
              </a:rPr>
              <a:t>alg</a:t>
            </a:r>
            <a:endParaRPr lang="en-US" dirty="0">
              <a:latin typeface="Arial" panose="020B0604020202020204" pitchFamily="34" charset="0"/>
            </a:endParaRPr>
          </a:p>
        </p:txBody>
      </p:sp>
      <p:sp>
        <p:nvSpPr>
          <p:cNvPr id="13" name="TextBox 12"/>
          <p:cNvSpPr txBox="1"/>
          <p:nvPr/>
        </p:nvSpPr>
        <p:spPr>
          <a:xfrm>
            <a:off x="5100580" y="2667001"/>
            <a:ext cx="1103315" cy="400110"/>
          </a:xfrm>
          <a:prstGeom prst="rect">
            <a:avLst/>
          </a:prstGeom>
          <a:noFill/>
        </p:spPr>
        <p:txBody>
          <a:bodyPr wrap="none" rtlCol="0">
            <a:spAutoFit/>
          </a:bodyPr>
          <a:lstStyle/>
          <a:p>
            <a:r>
              <a:rPr lang="en-US" sz="2000" dirty="0">
                <a:solidFill>
                  <a:srgbClr val="800000"/>
                </a:solidFill>
                <a:latin typeface="Arial" panose="020B0604020202020204" pitchFamily="34" charset="0"/>
              </a:rPr>
              <a:t>Training</a:t>
            </a:r>
          </a:p>
        </p:txBody>
      </p:sp>
      <p:cxnSp>
        <p:nvCxnSpPr>
          <p:cNvPr id="15" name="Straight Connector 14"/>
          <p:cNvCxnSpPr/>
          <p:nvPr/>
        </p:nvCxnSpPr>
        <p:spPr>
          <a:xfrm>
            <a:off x="1828800" y="2667000"/>
            <a:ext cx="8461248" cy="0"/>
          </a:xfrm>
          <a:prstGeom prst="line">
            <a:avLst/>
          </a:prstGeom>
          <a:ln w="28575" cmpd="sng"/>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059697" y="4239230"/>
            <a:ext cx="1377300" cy="369332"/>
          </a:xfrm>
          <a:prstGeom prst="rect">
            <a:avLst/>
          </a:prstGeom>
          <a:solidFill>
            <a:schemeClr val="accent2">
              <a:lumMod val="40000"/>
              <a:lumOff val="60000"/>
            </a:schemeClr>
          </a:solidFill>
          <a:ln>
            <a:solidFill>
              <a:srgbClr val="FF6600"/>
            </a:solidFill>
          </a:ln>
        </p:spPr>
        <p:txBody>
          <a:bodyPr wrap="none" rtlCol="0">
            <a:spAutoFit/>
          </a:bodyPr>
          <a:lstStyle/>
          <a:p>
            <a:r>
              <a:rPr lang="en-US" dirty="0">
                <a:latin typeface="Arial" panose="020B0604020202020204" pitchFamily="34" charset="0"/>
              </a:rPr>
              <a:t>learning </a:t>
            </a:r>
            <a:r>
              <a:rPr lang="en-US" dirty="0" err="1">
                <a:latin typeface="Arial" panose="020B0604020202020204" pitchFamily="34" charset="0"/>
              </a:rPr>
              <a:t>alg</a:t>
            </a:r>
            <a:endParaRPr lang="en-US" dirty="0">
              <a:latin typeface="Arial" panose="020B0604020202020204" pitchFamily="34" charset="0"/>
            </a:endParaRPr>
          </a:p>
        </p:txBody>
      </p:sp>
      <p:sp>
        <p:nvSpPr>
          <p:cNvPr id="18" name="TextBox 17"/>
          <p:cNvSpPr txBox="1"/>
          <p:nvPr/>
        </p:nvSpPr>
        <p:spPr>
          <a:xfrm rot="5400000">
            <a:off x="6617078" y="4959941"/>
            <a:ext cx="595035" cy="584775"/>
          </a:xfrm>
          <a:prstGeom prst="rect">
            <a:avLst/>
          </a:prstGeom>
          <a:noFill/>
        </p:spPr>
        <p:txBody>
          <a:bodyPr wrap="none" rtlCol="0">
            <a:spAutoFit/>
          </a:bodyPr>
          <a:lstStyle/>
          <a:p>
            <a:r>
              <a:rPr lang="en-US" sz="3200" dirty="0">
                <a:latin typeface="Arial" panose="020B0604020202020204" pitchFamily="34" charset="0"/>
              </a:rPr>
              <a:t>…</a:t>
            </a:r>
          </a:p>
        </p:txBody>
      </p:sp>
      <p:cxnSp>
        <p:nvCxnSpPr>
          <p:cNvPr id="20" name="Straight Arrow Connector 19"/>
          <p:cNvCxnSpPr/>
          <p:nvPr/>
        </p:nvCxnSpPr>
        <p:spPr>
          <a:xfrm flipV="1">
            <a:off x="4159530" y="3828309"/>
            <a:ext cx="868431" cy="98518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59530" y="4439285"/>
            <a:ext cx="868431" cy="69264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159530" y="5533857"/>
            <a:ext cx="868431" cy="65123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2" idx="3"/>
            <a:endCxn id="7" idx="1"/>
          </p:cNvCxnSpPr>
          <p:nvPr/>
        </p:nvCxnSpPr>
        <p:spPr>
          <a:xfrm>
            <a:off x="6482700" y="3670756"/>
            <a:ext cx="1029464" cy="1579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nvGrpSpPr>
          <p:cNvPr id="28" name="Group 37"/>
          <p:cNvGrpSpPr/>
          <p:nvPr/>
        </p:nvGrpSpPr>
        <p:grpSpPr>
          <a:xfrm>
            <a:off x="7505904" y="4127693"/>
            <a:ext cx="1005403" cy="551708"/>
            <a:chOff x="7391399" y="3505200"/>
            <a:chExt cx="1375776" cy="1371600"/>
          </a:xfrm>
          <a:effectLst/>
        </p:grpSpPr>
        <p:sp>
          <p:nvSpPr>
            <p:cNvPr id="29" name="Rounded Rectangle 28"/>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30" name="TextBox 29"/>
            <p:cNvSpPr txBox="1"/>
            <p:nvPr/>
          </p:nvSpPr>
          <p:spPr>
            <a:xfrm>
              <a:off x="7391399" y="3653754"/>
              <a:ext cx="1375776" cy="918195"/>
            </a:xfrm>
            <a:prstGeom prst="rect">
              <a:avLst/>
            </a:prstGeom>
            <a:noFill/>
          </p:spPr>
          <p:txBody>
            <a:bodyPr wrap="none" rtlCol="0">
              <a:spAutoFit/>
            </a:bodyPr>
            <a:lstStyle/>
            <a:p>
              <a:r>
                <a:rPr lang="en-US" dirty="0">
                  <a:latin typeface="Arial" panose="020B0604020202020204" pitchFamily="34" charset="0"/>
                </a:rPr>
                <a:t>model 2</a:t>
              </a:r>
            </a:p>
          </p:txBody>
        </p:sp>
      </p:grpSp>
      <p:cxnSp>
        <p:nvCxnSpPr>
          <p:cNvPr id="36" name="Straight Arrow Connector 35"/>
          <p:cNvCxnSpPr/>
          <p:nvPr/>
        </p:nvCxnSpPr>
        <p:spPr>
          <a:xfrm>
            <a:off x="6745040" y="4457104"/>
            <a:ext cx="760863" cy="40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112603" y="5884429"/>
            <a:ext cx="1377300" cy="369332"/>
          </a:xfrm>
          <a:prstGeom prst="rect">
            <a:avLst/>
          </a:prstGeom>
          <a:solidFill>
            <a:schemeClr val="accent2">
              <a:lumMod val="40000"/>
              <a:lumOff val="60000"/>
            </a:schemeClr>
          </a:solidFill>
          <a:ln>
            <a:solidFill>
              <a:srgbClr val="FF6600"/>
            </a:solidFill>
          </a:ln>
        </p:spPr>
        <p:txBody>
          <a:bodyPr wrap="none" rtlCol="0">
            <a:spAutoFit/>
          </a:bodyPr>
          <a:lstStyle/>
          <a:p>
            <a:r>
              <a:rPr lang="en-US" dirty="0">
                <a:latin typeface="Arial" panose="020B0604020202020204" pitchFamily="34" charset="0"/>
              </a:rPr>
              <a:t>learning </a:t>
            </a:r>
            <a:r>
              <a:rPr lang="en-US" dirty="0" err="1">
                <a:latin typeface="Arial" panose="020B0604020202020204" pitchFamily="34" charset="0"/>
              </a:rPr>
              <a:t>alg</a:t>
            </a:r>
            <a:endParaRPr lang="en-US" dirty="0">
              <a:latin typeface="Arial" panose="020B0604020202020204" pitchFamily="34" charset="0"/>
            </a:endParaRPr>
          </a:p>
        </p:txBody>
      </p:sp>
      <p:grpSp>
        <p:nvGrpSpPr>
          <p:cNvPr id="38" name="Group 37"/>
          <p:cNvGrpSpPr/>
          <p:nvPr/>
        </p:nvGrpSpPr>
        <p:grpSpPr>
          <a:xfrm>
            <a:off x="7558813" y="5772892"/>
            <a:ext cx="1069524" cy="551708"/>
            <a:chOff x="7391399" y="3505200"/>
            <a:chExt cx="1463517" cy="1371600"/>
          </a:xfrm>
          <a:effectLst/>
        </p:grpSpPr>
        <p:sp>
          <p:nvSpPr>
            <p:cNvPr id="39" name="Rounded Rectangle 38"/>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40" name="TextBox 39"/>
            <p:cNvSpPr txBox="1"/>
            <p:nvPr/>
          </p:nvSpPr>
          <p:spPr>
            <a:xfrm>
              <a:off x="7391399" y="3653754"/>
              <a:ext cx="1463517" cy="918195"/>
            </a:xfrm>
            <a:prstGeom prst="rect">
              <a:avLst/>
            </a:prstGeom>
            <a:noFill/>
          </p:spPr>
          <p:txBody>
            <a:bodyPr wrap="none" rtlCol="0">
              <a:spAutoFit/>
            </a:bodyPr>
            <a:lstStyle/>
            <a:p>
              <a:r>
                <a:rPr lang="en-US" dirty="0">
                  <a:latin typeface="Arial" panose="020B0604020202020204" pitchFamily="34" charset="0"/>
                </a:rPr>
                <a:t>model m</a:t>
              </a:r>
            </a:p>
          </p:txBody>
        </p:sp>
      </p:grpSp>
      <p:cxnSp>
        <p:nvCxnSpPr>
          <p:cNvPr id="41" name="Straight Arrow Connector 40"/>
          <p:cNvCxnSpPr/>
          <p:nvPr/>
        </p:nvCxnSpPr>
        <p:spPr>
          <a:xfrm>
            <a:off x="6797946" y="6102303"/>
            <a:ext cx="760863" cy="40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165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learning</a:t>
            </a:r>
          </a:p>
        </p:txBody>
      </p:sp>
      <p:sp>
        <p:nvSpPr>
          <p:cNvPr id="3" name="Content Placeholder 2"/>
          <p:cNvSpPr>
            <a:spLocks noGrp="1"/>
          </p:cNvSpPr>
          <p:nvPr>
            <p:ph idx="1"/>
          </p:nvPr>
        </p:nvSpPr>
        <p:spPr>
          <a:xfrm>
            <a:off x="2136648" y="1600200"/>
            <a:ext cx="8153400" cy="1066800"/>
          </a:xfrm>
        </p:spPr>
        <p:txBody>
          <a:bodyPr/>
          <a:lstStyle/>
          <a:p>
            <a:pPr marL="0" indent="0">
              <a:buNone/>
            </a:pPr>
            <a:r>
              <a:rPr lang="en-US" b="1" dirty="0"/>
              <a:t>Basic idea: </a:t>
            </a:r>
            <a:r>
              <a:rPr lang="en-US" dirty="0"/>
              <a:t>if one classifier works well, why not use multiple classifiers!</a:t>
            </a:r>
          </a:p>
        </p:txBody>
      </p:sp>
      <p:grpSp>
        <p:nvGrpSpPr>
          <p:cNvPr id="6" name="Group 37"/>
          <p:cNvGrpSpPr/>
          <p:nvPr/>
        </p:nvGrpSpPr>
        <p:grpSpPr>
          <a:xfrm>
            <a:off x="3950305" y="3581400"/>
            <a:ext cx="1005403" cy="551708"/>
            <a:chOff x="7391399" y="3505200"/>
            <a:chExt cx="1375776" cy="1371600"/>
          </a:xfrm>
          <a:effectLst/>
        </p:grpSpPr>
        <p:sp>
          <p:nvSpPr>
            <p:cNvPr id="7" name="Rounded Rectangle 6"/>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8" name="TextBox 7"/>
            <p:cNvSpPr txBox="1"/>
            <p:nvPr/>
          </p:nvSpPr>
          <p:spPr>
            <a:xfrm>
              <a:off x="7391399" y="3653754"/>
              <a:ext cx="1375776" cy="918195"/>
            </a:xfrm>
            <a:prstGeom prst="rect">
              <a:avLst/>
            </a:prstGeom>
            <a:noFill/>
          </p:spPr>
          <p:txBody>
            <a:bodyPr wrap="none" rtlCol="0">
              <a:spAutoFit/>
            </a:bodyPr>
            <a:lstStyle/>
            <a:p>
              <a:r>
                <a:rPr lang="en-US" dirty="0">
                  <a:latin typeface="Arial" panose="020B0604020202020204" pitchFamily="34" charset="0"/>
                </a:rPr>
                <a:t>model 1</a:t>
              </a:r>
            </a:p>
          </p:txBody>
        </p:sp>
      </p:grpSp>
      <p:sp>
        <p:nvSpPr>
          <p:cNvPr id="13" name="TextBox 12"/>
          <p:cNvSpPr txBox="1"/>
          <p:nvPr/>
        </p:nvSpPr>
        <p:spPr>
          <a:xfrm>
            <a:off x="5100580" y="2667001"/>
            <a:ext cx="997837" cy="400110"/>
          </a:xfrm>
          <a:prstGeom prst="rect">
            <a:avLst/>
          </a:prstGeom>
          <a:noFill/>
        </p:spPr>
        <p:txBody>
          <a:bodyPr wrap="none" rtlCol="0">
            <a:spAutoFit/>
          </a:bodyPr>
          <a:lstStyle/>
          <a:p>
            <a:r>
              <a:rPr lang="en-US" sz="2000" dirty="0">
                <a:solidFill>
                  <a:srgbClr val="800000"/>
                </a:solidFill>
                <a:latin typeface="Arial" panose="020B0604020202020204" pitchFamily="34" charset="0"/>
              </a:rPr>
              <a:t>Testing</a:t>
            </a:r>
          </a:p>
        </p:txBody>
      </p:sp>
      <p:cxnSp>
        <p:nvCxnSpPr>
          <p:cNvPr id="15" name="Straight Connector 14"/>
          <p:cNvCxnSpPr/>
          <p:nvPr/>
        </p:nvCxnSpPr>
        <p:spPr>
          <a:xfrm>
            <a:off x="1828800" y="2667000"/>
            <a:ext cx="8461248" cy="0"/>
          </a:xfrm>
          <a:prstGeom prst="line">
            <a:avLst/>
          </a:prstGeom>
          <a:ln w="28575" cmpd="sng"/>
          <a:effectLst/>
        </p:spPr>
        <p:style>
          <a:lnRef idx="2">
            <a:schemeClr val="accent1"/>
          </a:lnRef>
          <a:fillRef idx="0">
            <a:schemeClr val="accent1"/>
          </a:fillRef>
          <a:effectRef idx="1">
            <a:schemeClr val="accent1"/>
          </a:effectRef>
          <a:fontRef idx="minor">
            <a:schemeClr val="tx1"/>
          </a:fontRef>
        </p:style>
      </p:cxnSp>
      <p:grpSp>
        <p:nvGrpSpPr>
          <p:cNvPr id="28" name="Group 37"/>
          <p:cNvGrpSpPr/>
          <p:nvPr/>
        </p:nvGrpSpPr>
        <p:grpSpPr>
          <a:xfrm>
            <a:off x="3944046" y="4203893"/>
            <a:ext cx="1005403" cy="551708"/>
            <a:chOff x="7391399" y="3505200"/>
            <a:chExt cx="1375776" cy="1371600"/>
          </a:xfrm>
          <a:effectLst/>
        </p:grpSpPr>
        <p:sp>
          <p:nvSpPr>
            <p:cNvPr id="29" name="Rounded Rectangle 28"/>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30" name="TextBox 29"/>
            <p:cNvSpPr txBox="1"/>
            <p:nvPr/>
          </p:nvSpPr>
          <p:spPr>
            <a:xfrm>
              <a:off x="7391399" y="3653754"/>
              <a:ext cx="1375776" cy="918195"/>
            </a:xfrm>
            <a:prstGeom prst="rect">
              <a:avLst/>
            </a:prstGeom>
            <a:noFill/>
          </p:spPr>
          <p:txBody>
            <a:bodyPr wrap="none" rtlCol="0">
              <a:spAutoFit/>
            </a:bodyPr>
            <a:lstStyle/>
            <a:p>
              <a:r>
                <a:rPr lang="en-US" dirty="0">
                  <a:latin typeface="Arial" panose="020B0604020202020204" pitchFamily="34" charset="0"/>
                </a:rPr>
                <a:t>model 2</a:t>
              </a:r>
            </a:p>
          </p:txBody>
        </p:sp>
      </p:grpSp>
      <p:grpSp>
        <p:nvGrpSpPr>
          <p:cNvPr id="32" name="Group 37"/>
          <p:cNvGrpSpPr/>
          <p:nvPr/>
        </p:nvGrpSpPr>
        <p:grpSpPr>
          <a:xfrm>
            <a:off x="3991936" y="5957295"/>
            <a:ext cx="1069524" cy="551708"/>
            <a:chOff x="7391399" y="3505200"/>
            <a:chExt cx="1463517" cy="1371600"/>
          </a:xfrm>
          <a:effectLst/>
        </p:grpSpPr>
        <p:sp>
          <p:nvSpPr>
            <p:cNvPr id="33" name="Rounded Rectangle 32"/>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34" name="TextBox 33"/>
            <p:cNvSpPr txBox="1"/>
            <p:nvPr/>
          </p:nvSpPr>
          <p:spPr>
            <a:xfrm>
              <a:off x="7391399" y="3653754"/>
              <a:ext cx="1463517" cy="918195"/>
            </a:xfrm>
            <a:prstGeom prst="rect">
              <a:avLst/>
            </a:prstGeom>
            <a:noFill/>
          </p:spPr>
          <p:txBody>
            <a:bodyPr wrap="none" rtlCol="0">
              <a:spAutoFit/>
            </a:bodyPr>
            <a:lstStyle/>
            <a:p>
              <a:r>
                <a:rPr lang="en-US" dirty="0">
                  <a:latin typeface="Arial" panose="020B0604020202020204" pitchFamily="34" charset="0"/>
                </a:rPr>
                <a:t>model m</a:t>
              </a:r>
            </a:p>
          </p:txBody>
        </p:sp>
      </p:grpSp>
      <p:sp>
        <p:nvSpPr>
          <p:cNvPr id="27" name="Rectangle 26"/>
          <p:cNvSpPr/>
          <p:nvPr/>
        </p:nvSpPr>
        <p:spPr bwMode="auto">
          <a:xfrm>
            <a:off x="2093305" y="4876800"/>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latin typeface="Arial" pitchFamily="-110" charset="0"/>
            </a:endParaRPr>
          </a:p>
        </p:txBody>
      </p:sp>
      <p:sp>
        <p:nvSpPr>
          <p:cNvPr id="9" name="TextBox 8"/>
          <p:cNvSpPr txBox="1"/>
          <p:nvPr/>
        </p:nvSpPr>
        <p:spPr>
          <a:xfrm>
            <a:off x="1600200" y="3940314"/>
            <a:ext cx="1734244" cy="646331"/>
          </a:xfrm>
          <a:prstGeom prst="rect">
            <a:avLst/>
          </a:prstGeom>
          <a:noFill/>
        </p:spPr>
        <p:txBody>
          <a:bodyPr wrap="square" rtlCol="0">
            <a:spAutoFit/>
          </a:bodyPr>
          <a:lstStyle/>
          <a:p>
            <a:r>
              <a:rPr lang="en-US" dirty="0">
                <a:latin typeface="Arial" panose="020B0604020202020204" pitchFamily="34" charset="0"/>
              </a:rPr>
              <a:t>example to label</a:t>
            </a:r>
          </a:p>
        </p:txBody>
      </p:sp>
      <p:cxnSp>
        <p:nvCxnSpPr>
          <p:cNvPr id="36" name="Straight Arrow Connector 35"/>
          <p:cNvCxnSpPr/>
          <p:nvPr/>
        </p:nvCxnSpPr>
        <p:spPr>
          <a:xfrm flipV="1">
            <a:off x="2801045" y="3856193"/>
            <a:ext cx="868431" cy="98518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801045" y="4467169"/>
            <a:ext cx="868431" cy="69264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2801045" y="5299673"/>
            <a:ext cx="868431" cy="10412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rot="5400000">
            <a:off x="4937207" y="5007285"/>
            <a:ext cx="595035" cy="584775"/>
          </a:xfrm>
          <a:prstGeom prst="rect">
            <a:avLst/>
          </a:prstGeom>
          <a:noFill/>
        </p:spPr>
        <p:txBody>
          <a:bodyPr wrap="none" rtlCol="0">
            <a:spAutoFit/>
          </a:bodyPr>
          <a:lstStyle/>
          <a:p>
            <a:r>
              <a:rPr lang="en-US" sz="3200" dirty="0">
                <a:latin typeface="Arial" panose="020B0604020202020204" pitchFamily="34" charset="0"/>
              </a:rPr>
              <a:t>…</a:t>
            </a:r>
          </a:p>
        </p:txBody>
      </p:sp>
      <p:cxnSp>
        <p:nvCxnSpPr>
          <p:cNvPr id="41" name="Straight Arrow Connector 40"/>
          <p:cNvCxnSpPr/>
          <p:nvPr/>
        </p:nvCxnSpPr>
        <p:spPr>
          <a:xfrm flipV="1">
            <a:off x="5138789" y="3828309"/>
            <a:ext cx="838200" cy="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5132530" y="4450802"/>
            <a:ext cx="838200" cy="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5180417" y="6204204"/>
            <a:ext cx="838200" cy="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077644" y="3581400"/>
            <a:ext cx="1244251" cy="338554"/>
          </a:xfrm>
          <a:prstGeom prst="rect">
            <a:avLst/>
          </a:prstGeom>
          <a:noFill/>
        </p:spPr>
        <p:txBody>
          <a:bodyPr wrap="none" rtlCol="0">
            <a:spAutoFit/>
          </a:bodyPr>
          <a:lstStyle/>
          <a:p>
            <a:r>
              <a:rPr lang="en-US" sz="1600" dirty="0">
                <a:solidFill>
                  <a:srgbClr val="FF6600"/>
                </a:solidFill>
                <a:latin typeface="Arial" panose="020B0604020202020204" pitchFamily="34" charset="0"/>
              </a:rPr>
              <a:t>prediction 1</a:t>
            </a:r>
          </a:p>
        </p:txBody>
      </p:sp>
      <p:sp>
        <p:nvSpPr>
          <p:cNvPr id="44" name="TextBox 43"/>
          <p:cNvSpPr txBox="1"/>
          <p:nvPr/>
        </p:nvSpPr>
        <p:spPr>
          <a:xfrm>
            <a:off x="6077644" y="4203893"/>
            <a:ext cx="1244251" cy="338554"/>
          </a:xfrm>
          <a:prstGeom prst="rect">
            <a:avLst/>
          </a:prstGeom>
          <a:noFill/>
        </p:spPr>
        <p:txBody>
          <a:bodyPr wrap="none" rtlCol="0">
            <a:spAutoFit/>
          </a:bodyPr>
          <a:lstStyle/>
          <a:p>
            <a:r>
              <a:rPr lang="en-US" sz="1600" dirty="0">
                <a:solidFill>
                  <a:srgbClr val="FF6600"/>
                </a:solidFill>
                <a:latin typeface="Arial" panose="020B0604020202020204" pitchFamily="34" charset="0"/>
              </a:rPr>
              <a:t>prediction 2</a:t>
            </a:r>
          </a:p>
        </p:txBody>
      </p:sp>
      <p:sp>
        <p:nvSpPr>
          <p:cNvPr id="45" name="TextBox 44"/>
          <p:cNvSpPr txBox="1"/>
          <p:nvPr/>
        </p:nvSpPr>
        <p:spPr>
          <a:xfrm>
            <a:off x="6077645" y="5957295"/>
            <a:ext cx="1301959" cy="338554"/>
          </a:xfrm>
          <a:prstGeom prst="rect">
            <a:avLst/>
          </a:prstGeom>
          <a:noFill/>
        </p:spPr>
        <p:txBody>
          <a:bodyPr wrap="none" rtlCol="0">
            <a:spAutoFit/>
          </a:bodyPr>
          <a:lstStyle/>
          <a:p>
            <a:r>
              <a:rPr lang="en-US" sz="1600" dirty="0">
                <a:solidFill>
                  <a:srgbClr val="FF6600"/>
                </a:solidFill>
                <a:latin typeface="Arial" panose="020B0604020202020204" pitchFamily="34" charset="0"/>
              </a:rPr>
              <a:t>prediction m</a:t>
            </a:r>
          </a:p>
        </p:txBody>
      </p:sp>
    </p:spTree>
    <p:extLst>
      <p:ext uri="{BB962C8B-B14F-4D97-AF65-F5344CB8AC3E}">
        <p14:creationId xmlns:p14="http://schemas.microsoft.com/office/powerpoint/2010/main" val="191116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 4: boosting</a:t>
            </a:r>
          </a:p>
        </p:txBody>
      </p:sp>
      <p:sp>
        <p:nvSpPr>
          <p:cNvPr id="26" name="TextBox 25"/>
          <p:cNvSpPr txBox="1"/>
          <p:nvPr/>
        </p:nvSpPr>
        <p:spPr>
          <a:xfrm>
            <a:off x="1527518" y="2529114"/>
            <a:ext cx="726481" cy="400110"/>
          </a:xfrm>
          <a:prstGeom prst="rect">
            <a:avLst/>
          </a:prstGeom>
          <a:noFill/>
        </p:spPr>
        <p:txBody>
          <a:bodyPr wrap="none" rtlCol="0">
            <a:spAutoFit/>
          </a:bodyPr>
          <a:lstStyle/>
          <a:p>
            <a:r>
              <a:rPr lang="en-US" sz="2000" dirty="0">
                <a:latin typeface="Arial" panose="020B0604020202020204" pitchFamily="34" charset="0"/>
              </a:rPr>
              <a:t>Data</a:t>
            </a:r>
          </a:p>
        </p:txBody>
      </p:sp>
      <p:sp>
        <p:nvSpPr>
          <p:cNvPr id="27" name="Rectangle 26"/>
          <p:cNvSpPr/>
          <p:nvPr/>
        </p:nvSpPr>
        <p:spPr bwMode="auto">
          <a:xfrm>
            <a:off x="1603717" y="3214914"/>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Arial" pitchFamily="-110" charset="0"/>
            </a:endParaRPr>
          </a:p>
        </p:txBody>
      </p:sp>
      <p:sp>
        <p:nvSpPr>
          <p:cNvPr id="28" name="Rectangle 27"/>
          <p:cNvSpPr/>
          <p:nvPr/>
        </p:nvSpPr>
        <p:spPr bwMode="auto">
          <a:xfrm>
            <a:off x="1603717" y="3824514"/>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Arial" pitchFamily="-110" charset="0"/>
            </a:endParaRPr>
          </a:p>
        </p:txBody>
      </p:sp>
      <p:sp>
        <p:nvSpPr>
          <p:cNvPr id="29" name="Rectangle 28"/>
          <p:cNvSpPr/>
          <p:nvPr/>
        </p:nvSpPr>
        <p:spPr bwMode="auto">
          <a:xfrm>
            <a:off x="1603717" y="4434114"/>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Arial" pitchFamily="-110" charset="0"/>
            </a:endParaRPr>
          </a:p>
        </p:txBody>
      </p:sp>
      <p:sp>
        <p:nvSpPr>
          <p:cNvPr id="30" name="Rectangle 29"/>
          <p:cNvSpPr/>
          <p:nvPr/>
        </p:nvSpPr>
        <p:spPr bwMode="auto">
          <a:xfrm>
            <a:off x="1603717" y="5043714"/>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Arial" pitchFamily="-110" charset="0"/>
            </a:endParaRPr>
          </a:p>
        </p:txBody>
      </p:sp>
      <p:sp>
        <p:nvSpPr>
          <p:cNvPr id="31" name="Rectangle 30"/>
          <p:cNvSpPr/>
          <p:nvPr/>
        </p:nvSpPr>
        <p:spPr bwMode="auto">
          <a:xfrm>
            <a:off x="1603717" y="5653314"/>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Arial" pitchFamily="-110" charset="0"/>
            </a:endParaRPr>
          </a:p>
        </p:txBody>
      </p:sp>
      <p:sp>
        <p:nvSpPr>
          <p:cNvPr id="32" name="TextBox 31"/>
          <p:cNvSpPr txBox="1"/>
          <p:nvPr/>
        </p:nvSpPr>
        <p:spPr>
          <a:xfrm>
            <a:off x="2289517" y="2529114"/>
            <a:ext cx="813043" cy="400110"/>
          </a:xfrm>
          <a:prstGeom prst="rect">
            <a:avLst/>
          </a:prstGeom>
          <a:noFill/>
        </p:spPr>
        <p:txBody>
          <a:bodyPr wrap="none" rtlCol="0">
            <a:spAutoFit/>
          </a:bodyPr>
          <a:lstStyle/>
          <a:p>
            <a:r>
              <a:rPr lang="en-US" sz="2000" dirty="0">
                <a:latin typeface="Arial" panose="020B0604020202020204" pitchFamily="34" charset="0"/>
              </a:rPr>
              <a:t>Label</a:t>
            </a:r>
          </a:p>
        </p:txBody>
      </p:sp>
      <p:sp>
        <p:nvSpPr>
          <p:cNvPr id="33" name="TextBox 32"/>
          <p:cNvSpPr txBox="1"/>
          <p:nvPr/>
        </p:nvSpPr>
        <p:spPr>
          <a:xfrm>
            <a:off x="2526361" y="3226582"/>
            <a:ext cx="312906" cy="369332"/>
          </a:xfrm>
          <a:prstGeom prst="rect">
            <a:avLst/>
          </a:prstGeom>
          <a:noFill/>
        </p:spPr>
        <p:txBody>
          <a:bodyPr wrap="none" rtlCol="0">
            <a:spAutoFit/>
          </a:bodyPr>
          <a:lstStyle/>
          <a:p>
            <a:r>
              <a:rPr lang="en-US" dirty="0">
                <a:latin typeface="Arial" panose="020B0604020202020204" pitchFamily="34" charset="0"/>
              </a:rPr>
              <a:t>0</a:t>
            </a:r>
          </a:p>
        </p:txBody>
      </p:sp>
      <p:sp>
        <p:nvSpPr>
          <p:cNvPr id="34" name="TextBox 33"/>
          <p:cNvSpPr txBox="1"/>
          <p:nvPr/>
        </p:nvSpPr>
        <p:spPr>
          <a:xfrm>
            <a:off x="2526361" y="3824514"/>
            <a:ext cx="312906" cy="369332"/>
          </a:xfrm>
          <a:prstGeom prst="rect">
            <a:avLst/>
          </a:prstGeom>
          <a:noFill/>
        </p:spPr>
        <p:txBody>
          <a:bodyPr wrap="none" rtlCol="0">
            <a:spAutoFit/>
          </a:bodyPr>
          <a:lstStyle/>
          <a:p>
            <a:r>
              <a:rPr lang="en-US" dirty="0">
                <a:latin typeface="Arial" panose="020B0604020202020204" pitchFamily="34" charset="0"/>
              </a:rPr>
              <a:t>0</a:t>
            </a:r>
          </a:p>
        </p:txBody>
      </p:sp>
      <p:sp>
        <p:nvSpPr>
          <p:cNvPr id="35" name="TextBox 34"/>
          <p:cNvSpPr txBox="1"/>
          <p:nvPr/>
        </p:nvSpPr>
        <p:spPr>
          <a:xfrm>
            <a:off x="2526361" y="4434114"/>
            <a:ext cx="312906" cy="369332"/>
          </a:xfrm>
          <a:prstGeom prst="rect">
            <a:avLst/>
          </a:prstGeom>
          <a:noFill/>
        </p:spPr>
        <p:txBody>
          <a:bodyPr wrap="none" rtlCol="0">
            <a:spAutoFit/>
          </a:bodyPr>
          <a:lstStyle/>
          <a:p>
            <a:r>
              <a:rPr lang="en-US" dirty="0">
                <a:latin typeface="Arial" panose="020B0604020202020204" pitchFamily="34" charset="0"/>
              </a:rPr>
              <a:t>1</a:t>
            </a:r>
          </a:p>
        </p:txBody>
      </p:sp>
      <p:sp>
        <p:nvSpPr>
          <p:cNvPr id="36" name="TextBox 35"/>
          <p:cNvSpPr txBox="1"/>
          <p:nvPr/>
        </p:nvSpPr>
        <p:spPr>
          <a:xfrm>
            <a:off x="2526361" y="5055382"/>
            <a:ext cx="312906" cy="369332"/>
          </a:xfrm>
          <a:prstGeom prst="rect">
            <a:avLst/>
          </a:prstGeom>
          <a:noFill/>
        </p:spPr>
        <p:txBody>
          <a:bodyPr wrap="none" rtlCol="0">
            <a:spAutoFit/>
          </a:bodyPr>
          <a:lstStyle/>
          <a:p>
            <a:r>
              <a:rPr lang="en-US" dirty="0">
                <a:latin typeface="Arial" panose="020B0604020202020204" pitchFamily="34" charset="0"/>
              </a:rPr>
              <a:t>1</a:t>
            </a:r>
          </a:p>
        </p:txBody>
      </p:sp>
      <p:sp>
        <p:nvSpPr>
          <p:cNvPr id="37" name="TextBox 36"/>
          <p:cNvSpPr txBox="1"/>
          <p:nvPr/>
        </p:nvSpPr>
        <p:spPr>
          <a:xfrm>
            <a:off x="2518117" y="5653314"/>
            <a:ext cx="312906" cy="369332"/>
          </a:xfrm>
          <a:prstGeom prst="rect">
            <a:avLst/>
          </a:prstGeom>
          <a:noFill/>
        </p:spPr>
        <p:txBody>
          <a:bodyPr wrap="none" rtlCol="0">
            <a:spAutoFit/>
          </a:bodyPr>
          <a:lstStyle/>
          <a:p>
            <a:r>
              <a:rPr lang="en-US" dirty="0">
                <a:latin typeface="Arial" panose="020B0604020202020204" pitchFamily="34" charset="0"/>
              </a:rPr>
              <a:t>0</a:t>
            </a:r>
          </a:p>
        </p:txBody>
      </p:sp>
      <p:sp>
        <p:nvSpPr>
          <p:cNvPr id="44" name="TextBox 43"/>
          <p:cNvSpPr txBox="1"/>
          <p:nvPr/>
        </p:nvSpPr>
        <p:spPr>
          <a:xfrm>
            <a:off x="1756118" y="1711980"/>
            <a:ext cx="2165978" cy="523220"/>
          </a:xfrm>
          <a:prstGeom prst="rect">
            <a:avLst/>
          </a:prstGeom>
          <a:noFill/>
        </p:spPr>
        <p:txBody>
          <a:bodyPr wrap="none" rtlCol="0">
            <a:spAutoFit/>
          </a:bodyPr>
          <a:lstStyle/>
          <a:p>
            <a:r>
              <a:rPr lang="en-US" sz="2800" dirty="0">
                <a:solidFill>
                  <a:srgbClr val="0000FF"/>
                </a:solidFill>
                <a:latin typeface="Arial" panose="020B0604020202020204" pitchFamily="34" charset="0"/>
              </a:rPr>
              <a:t>training data</a:t>
            </a:r>
          </a:p>
        </p:txBody>
      </p:sp>
      <p:sp>
        <p:nvSpPr>
          <p:cNvPr id="45" name="Up Arrow 44"/>
          <p:cNvSpPr/>
          <p:nvPr/>
        </p:nvSpPr>
        <p:spPr>
          <a:xfrm rot="5400000">
            <a:off x="3484808" y="3864373"/>
            <a:ext cx="1644500" cy="682282"/>
          </a:xfrm>
          <a:prstGeom prst="upArrow">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6" name="TextBox 45"/>
          <p:cNvSpPr txBox="1"/>
          <p:nvPr/>
        </p:nvSpPr>
        <p:spPr>
          <a:xfrm>
            <a:off x="3100835" y="2540000"/>
            <a:ext cx="978345" cy="400110"/>
          </a:xfrm>
          <a:prstGeom prst="rect">
            <a:avLst/>
          </a:prstGeom>
          <a:noFill/>
        </p:spPr>
        <p:txBody>
          <a:bodyPr wrap="none" rtlCol="0">
            <a:spAutoFit/>
          </a:bodyPr>
          <a:lstStyle/>
          <a:p>
            <a:r>
              <a:rPr lang="en-US" sz="2000" dirty="0">
                <a:latin typeface="Arial" panose="020B0604020202020204" pitchFamily="34" charset="0"/>
              </a:rPr>
              <a:t>Weight</a:t>
            </a:r>
          </a:p>
        </p:txBody>
      </p:sp>
      <p:sp>
        <p:nvSpPr>
          <p:cNvPr id="47" name="TextBox 46"/>
          <p:cNvSpPr txBox="1"/>
          <p:nvPr/>
        </p:nvSpPr>
        <p:spPr>
          <a:xfrm>
            <a:off x="3392165" y="3226582"/>
            <a:ext cx="505267" cy="369332"/>
          </a:xfrm>
          <a:prstGeom prst="rect">
            <a:avLst/>
          </a:prstGeom>
          <a:noFill/>
        </p:spPr>
        <p:txBody>
          <a:bodyPr wrap="none" rtlCol="0">
            <a:spAutoFit/>
          </a:bodyPr>
          <a:lstStyle/>
          <a:p>
            <a:r>
              <a:rPr lang="en-US" dirty="0">
                <a:latin typeface="Arial" panose="020B0604020202020204" pitchFamily="34" charset="0"/>
              </a:rPr>
              <a:t>0.2</a:t>
            </a:r>
          </a:p>
        </p:txBody>
      </p:sp>
      <p:sp>
        <p:nvSpPr>
          <p:cNvPr id="48" name="TextBox 47"/>
          <p:cNvSpPr txBox="1"/>
          <p:nvPr/>
        </p:nvSpPr>
        <p:spPr>
          <a:xfrm>
            <a:off x="3392165" y="3824514"/>
            <a:ext cx="505267" cy="369332"/>
          </a:xfrm>
          <a:prstGeom prst="rect">
            <a:avLst/>
          </a:prstGeom>
          <a:noFill/>
        </p:spPr>
        <p:txBody>
          <a:bodyPr wrap="none" rtlCol="0">
            <a:spAutoFit/>
          </a:bodyPr>
          <a:lstStyle/>
          <a:p>
            <a:r>
              <a:rPr lang="en-US" dirty="0">
                <a:latin typeface="Arial" panose="020B0604020202020204" pitchFamily="34" charset="0"/>
              </a:rPr>
              <a:t>0.2</a:t>
            </a:r>
          </a:p>
        </p:txBody>
      </p:sp>
      <p:sp>
        <p:nvSpPr>
          <p:cNvPr id="49" name="TextBox 48"/>
          <p:cNvSpPr txBox="1"/>
          <p:nvPr/>
        </p:nvSpPr>
        <p:spPr>
          <a:xfrm>
            <a:off x="3392165" y="4434114"/>
            <a:ext cx="505267" cy="369332"/>
          </a:xfrm>
          <a:prstGeom prst="rect">
            <a:avLst/>
          </a:prstGeom>
          <a:noFill/>
        </p:spPr>
        <p:txBody>
          <a:bodyPr wrap="none" rtlCol="0">
            <a:spAutoFit/>
          </a:bodyPr>
          <a:lstStyle/>
          <a:p>
            <a:r>
              <a:rPr lang="en-US" dirty="0">
                <a:latin typeface="Arial" panose="020B0604020202020204" pitchFamily="34" charset="0"/>
              </a:rPr>
              <a:t>0.2</a:t>
            </a:r>
          </a:p>
        </p:txBody>
      </p:sp>
      <p:sp>
        <p:nvSpPr>
          <p:cNvPr id="50" name="TextBox 49"/>
          <p:cNvSpPr txBox="1"/>
          <p:nvPr/>
        </p:nvSpPr>
        <p:spPr>
          <a:xfrm>
            <a:off x="3392165" y="5055382"/>
            <a:ext cx="505267" cy="369332"/>
          </a:xfrm>
          <a:prstGeom prst="rect">
            <a:avLst/>
          </a:prstGeom>
          <a:noFill/>
        </p:spPr>
        <p:txBody>
          <a:bodyPr wrap="none" rtlCol="0">
            <a:spAutoFit/>
          </a:bodyPr>
          <a:lstStyle/>
          <a:p>
            <a:r>
              <a:rPr lang="en-US" dirty="0">
                <a:latin typeface="Arial" panose="020B0604020202020204" pitchFamily="34" charset="0"/>
              </a:rPr>
              <a:t>0.2</a:t>
            </a:r>
          </a:p>
        </p:txBody>
      </p:sp>
      <p:sp>
        <p:nvSpPr>
          <p:cNvPr id="51" name="TextBox 50"/>
          <p:cNvSpPr txBox="1"/>
          <p:nvPr/>
        </p:nvSpPr>
        <p:spPr>
          <a:xfrm>
            <a:off x="3383921" y="5653314"/>
            <a:ext cx="505267" cy="369332"/>
          </a:xfrm>
          <a:prstGeom prst="rect">
            <a:avLst/>
          </a:prstGeom>
          <a:noFill/>
        </p:spPr>
        <p:txBody>
          <a:bodyPr wrap="none" rtlCol="0">
            <a:spAutoFit/>
          </a:bodyPr>
          <a:lstStyle/>
          <a:p>
            <a:r>
              <a:rPr lang="en-US" dirty="0">
                <a:latin typeface="Arial" panose="020B0604020202020204" pitchFamily="34" charset="0"/>
              </a:rPr>
              <a:t>0.2</a:t>
            </a:r>
          </a:p>
        </p:txBody>
      </p:sp>
      <p:sp>
        <p:nvSpPr>
          <p:cNvPr id="71" name="TextBox 70"/>
          <p:cNvSpPr txBox="1"/>
          <p:nvPr/>
        </p:nvSpPr>
        <p:spPr>
          <a:xfrm>
            <a:off x="4880318" y="2626380"/>
            <a:ext cx="726481" cy="400110"/>
          </a:xfrm>
          <a:prstGeom prst="rect">
            <a:avLst/>
          </a:prstGeom>
          <a:noFill/>
        </p:spPr>
        <p:txBody>
          <a:bodyPr wrap="none" rtlCol="0">
            <a:spAutoFit/>
          </a:bodyPr>
          <a:lstStyle/>
          <a:p>
            <a:r>
              <a:rPr lang="en-US" sz="2000" dirty="0">
                <a:latin typeface="Arial" panose="020B0604020202020204" pitchFamily="34" charset="0"/>
              </a:rPr>
              <a:t>Data</a:t>
            </a:r>
          </a:p>
        </p:txBody>
      </p:sp>
      <p:sp>
        <p:nvSpPr>
          <p:cNvPr id="72" name="Rectangle 71"/>
          <p:cNvSpPr/>
          <p:nvPr/>
        </p:nvSpPr>
        <p:spPr bwMode="auto">
          <a:xfrm>
            <a:off x="4956517" y="3312180"/>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Arial" pitchFamily="-110" charset="0"/>
            </a:endParaRPr>
          </a:p>
        </p:txBody>
      </p:sp>
      <p:sp>
        <p:nvSpPr>
          <p:cNvPr id="73" name="Rectangle 72"/>
          <p:cNvSpPr/>
          <p:nvPr/>
        </p:nvSpPr>
        <p:spPr bwMode="auto">
          <a:xfrm>
            <a:off x="4956517" y="3921780"/>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Arial" pitchFamily="-110" charset="0"/>
            </a:endParaRPr>
          </a:p>
        </p:txBody>
      </p:sp>
      <p:sp>
        <p:nvSpPr>
          <p:cNvPr id="74" name="Rectangle 73"/>
          <p:cNvSpPr/>
          <p:nvPr/>
        </p:nvSpPr>
        <p:spPr bwMode="auto">
          <a:xfrm>
            <a:off x="4956517" y="4531380"/>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Arial" pitchFamily="-110" charset="0"/>
            </a:endParaRPr>
          </a:p>
        </p:txBody>
      </p:sp>
      <p:sp>
        <p:nvSpPr>
          <p:cNvPr id="75" name="Rectangle 74"/>
          <p:cNvSpPr/>
          <p:nvPr/>
        </p:nvSpPr>
        <p:spPr bwMode="auto">
          <a:xfrm>
            <a:off x="4956517" y="5140980"/>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Arial" pitchFamily="-110" charset="0"/>
            </a:endParaRPr>
          </a:p>
        </p:txBody>
      </p:sp>
      <p:sp>
        <p:nvSpPr>
          <p:cNvPr id="76" name="Rectangle 75"/>
          <p:cNvSpPr/>
          <p:nvPr/>
        </p:nvSpPr>
        <p:spPr bwMode="auto">
          <a:xfrm>
            <a:off x="4956517" y="5750580"/>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Arial" pitchFamily="-110" charset="0"/>
            </a:endParaRPr>
          </a:p>
        </p:txBody>
      </p:sp>
      <p:sp>
        <p:nvSpPr>
          <p:cNvPr id="77" name="TextBox 76"/>
          <p:cNvSpPr txBox="1"/>
          <p:nvPr/>
        </p:nvSpPr>
        <p:spPr>
          <a:xfrm>
            <a:off x="5566117" y="2626380"/>
            <a:ext cx="813043" cy="400110"/>
          </a:xfrm>
          <a:prstGeom prst="rect">
            <a:avLst/>
          </a:prstGeom>
          <a:noFill/>
        </p:spPr>
        <p:txBody>
          <a:bodyPr wrap="none" rtlCol="0">
            <a:spAutoFit/>
          </a:bodyPr>
          <a:lstStyle/>
          <a:p>
            <a:r>
              <a:rPr lang="en-US" sz="2000" dirty="0">
                <a:latin typeface="Arial" panose="020B0604020202020204" pitchFamily="34" charset="0"/>
              </a:rPr>
              <a:t>Label</a:t>
            </a:r>
          </a:p>
        </p:txBody>
      </p:sp>
      <p:sp>
        <p:nvSpPr>
          <p:cNvPr id="78" name="TextBox 77"/>
          <p:cNvSpPr txBox="1"/>
          <p:nvPr/>
        </p:nvSpPr>
        <p:spPr>
          <a:xfrm>
            <a:off x="5802961" y="3323848"/>
            <a:ext cx="312906" cy="369332"/>
          </a:xfrm>
          <a:prstGeom prst="rect">
            <a:avLst/>
          </a:prstGeom>
          <a:noFill/>
        </p:spPr>
        <p:txBody>
          <a:bodyPr wrap="none" rtlCol="0">
            <a:spAutoFit/>
          </a:bodyPr>
          <a:lstStyle/>
          <a:p>
            <a:r>
              <a:rPr lang="en-US" dirty="0">
                <a:latin typeface="Arial" panose="020B0604020202020204" pitchFamily="34" charset="0"/>
              </a:rPr>
              <a:t>0</a:t>
            </a:r>
          </a:p>
        </p:txBody>
      </p:sp>
      <p:sp>
        <p:nvSpPr>
          <p:cNvPr id="79" name="TextBox 78"/>
          <p:cNvSpPr txBox="1"/>
          <p:nvPr/>
        </p:nvSpPr>
        <p:spPr>
          <a:xfrm>
            <a:off x="5802961" y="3921780"/>
            <a:ext cx="312906" cy="369332"/>
          </a:xfrm>
          <a:prstGeom prst="rect">
            <a:avLst/>
          </a:prstGeom>
          <a:noFill/>
        </p:spPr>
        <p:txBody>
          <a:bodyPr wrap="none" rtlCol="0">
            <a:spAutoFit/>
          </a:bodyPr>
          <a:lstStyle/>
          <a:p>
            <a:r>
              <a:rPr lang="en-US" dirty="0">
                <a:latin typeface="Arial" panose="020B0604020202020204" pitchFamily="34" charset="0"/>
              </a:rPr>
              <a:t>0</a:t>
            </a:r>
          </a:p>
        </p:txBody>
      </p:sp>
      <p:sp>
        <p:nvSpPr>
          <p:cNvPr id="80" name="TextBox 79"/>
          <p:cNvSpPr txBox="1"/>
          <p:nvPr/>
        </p:nvSpPr>
        <p:spPr>
          <a:xfrm>
            <a:off x="5802961" y="4531380"/>
            <a:ext cx="312906" cy="369332"/>
          </a:xfrm>
          <a:prstGeom prst="rect">
            <a:avLst/>
          </a:prstGeom>
          <a:noFill/>
        </p:spPr>
        <p:txBody>
          <a:bodyPr wrap="none" rtlCol="0">
            <a:spAutoFit/>
          </a:bodyPr>
          <a:lstStyle/>
          <a:p>
            <a:r>
              <a:rPr lang="en-US" dirty="0">
                <a:latin typeface="Arial" panose="020B0604020202020204" pitchFamily="34" charset="0"/>
              </a:rPr>
              <a:t>1</a:t>
            </a:r>
          </a:p>
        </p:txBody>
      </p:sp>
      <p:sp>
        <p:nvSpPr>
          <p:cNvPr id="81" name="TextBox 80"/>
          <p:cNvSpPr txBox="1"/>
          <p:nvPr/>
        </p:nvSpPr>
        <p:spPr>
          <a:xfrm>
            <a:off x="5802961" y="5152648"/>
            <a:ext cx="312906" cy="369332"/>
          </a:xfrm>
          <a:prstGeom prst="rect">
            <a:avLst/>
          </a:prstGeom>
          <a:noFill/>
        </p:spPr>
        <p:txBody>
          <a:bodyPr wrap="none" rtlCol="0">
            <a:spAutoFit/>
          </a:bodyPr>
          <a:lstStyle/>
          <a:p>
            <a:r>
              <a:rPr lang="en-US" dirty="0">
                <a:latin typeface="Arial" panose="020B0604020202020204" pitchFamily="34" charset="0"/>
              </a:rPr>
              <a:t>1</a:t>
            </a:r>
          </a:p>
        </p:txBody>
      </p:sp>
      <p:sp>
        <p:nvSpPr>
          <p:cNvPr id="82" name="TextBox 81"/>
          <p:cNvSpPr txBox="1"/>
          <p:nvPr/>
        </p:nvSpPr>
        <p:spPr>
          <a:xfrm>
            <a:off x="5794717" y="5750580"/>
            <a:ext cx="312906" cy="369332"/>
          </a:xfrm>
          <a:prstGeom prst="rect">
            <a:avLst/>
          </a:prstGeom>
          <a:noFill/>
        </p:spPr>
        <p:txBody>
          <a:bodyPr wrap="none" rtlCol="0">
            <a:spAutoFit/>
          </a:bodyPr>
          <a:lstStyle/>
          <a:p>
            <a:r>
              <a:rPr lang="en-US" dirty="0">
                <a:latin typeface="Arial" panose="020B0604020202020204" pitchFamily="34" charset="0"/>
              </a:rPr>
              <a:t>0</a:t>
            </a:r>
          </a:p>
        </p:txBody>
      </p:sp>
      <p:sp>
        <p:nvSpPr>
          <p:cNvPr id="83" name="TextBox 82"/>
          <p:cNvSpPr txBox="1"/>
          <p:nvPr/>
        </p:nvSpPr>
        <p:spPr>
          <a:xfrm>
            <a:off x="4648200" y="1809246"/>
            <a:ext cx="2706190" cy="523220"/>
          </a:xfrm>
          <a:prstGeom prst="rect">
            <a:avLst/>
          </a:prstGeom>
          <a:noFill/>
        </p:spPr>
        <p:txBody>
          <a:bodyPr wrap="none" rtlCol="0">
            <a:spAutoFit/>
          </a:bodyPr>
          <a:lstStyle/>
          <a:p>
            <a:r>
              <a:rPr lang="en-US" sz="2800" dirty="0">
                <a:solidFill>
                  <a:srgbClr val="0000FF"/>
                </a:solidFill>
                <a:latin typeface="Arial" panose="020B0604020202020204" pitchFamily="34" charset="0"/>
              </a:rPr>
              <a:t>“training” data 2</a:t>
            </a:r>
          </a:p>
        </p:txBody>
      </p:sp>
      <p:sp>
        <p:nvSpPr>
          <p:cNvPr id="84" name="TextBox 83"/>
          <p:cNvSpPr txBox="1"/>
          <p:nvPr/>
        </p:nvSpPr>
        <p:spPr>
          <a:xfrm>
            <a:off x="6668765" y="3323848"/>
            <a:ext cx="505267" cy="369332"/>
          </a:xfrm>
          <a:prstGeom prst="rect">
            <a:avLst/>
          </a:prstGeom>
          <a:noFill/>
        </p:spPr>
        <p:txBody>
          <a:bodyPr wrap="none" rtlCol="0">
            <a:spAutoFit/>
          </a:bodyPr>
          <a:lstStyle/>
          <a:p>
            <a:r>
              <a:rPr lang="en-US" dirty="0">
                <a:latin typeface="Arial" panose="020B0604020202020204" pitchFamily="34" charset="0"/>
              </a:rPr>
              <a:t>0.1</a:t>
            </a:r>
          </a:p>
        </p:txBody>
      </p:sp>
      <p:sp>
        <p:nvSpPr>
          <p:cNvPr id="85" name="TextBox 84"/>
          <p:cNvSpPr txBox="1"/>
          <p:nvPr/>
        </p:nvSpPr>
        <p:spPr>
          <a:xfrm>
            <a:off x="6668765" y="3921780"/>
            <a:ext cx="505267" cy="369332"/>
          </a:xfrm>
          <a:prstGeom prst="rect">
            <a:avLst/>
          </a:prstGeom>
          <a:noFill/>
        </p:spPr>
        <p:txBody>
          <a:bodyPr wrap="none" rtlCol="0">
            <a:spAutoFit/>
          </a:bodyPr>
          <a:lstStyle/>
          <a:p>
            <a:r>
              <a:rPr lang="en-US" dirty="0">
                <a:latin typeface="Arial" panose="020B0604020202020204" pitchFamily="34" charset="0"/>
              </a:rPr>
              <a:t>0.1</a:t>
            </a:r>
          </a:p>
        </p:txBody>
      </p:sp>
      <p:sp>
        <p:nvSpPr>
          <p:cNvPr id="86" name="TextBox 85"/>
          <p:cNvSpPr txBox="1"/>
          <p:nvPr/>
        </p:nvSpPr>
        <p:spPr>
          <a:xfrm>
            <a:off x="6668765" y="4531380"/>
            <a:ext cx="505267" cy="369332"/>
          </a:xfrm>
          <a:prstGeom prst="rect">
            <a:avLst/>
          </a:prstGeom>
          <a:noFill/>
        </p:spPr>
        <p:txBody>
          <a:bodyPr wrap="none" rtlCol="0">
            <a:spAutoFit/>
          </a:bodyPr>
          <a:lstStyle/>
          <a:p>
            <a:r>
              <a:rPr lang="en-US" dirty="0">
                <a:latin typeface="Arial" panose="020B0604020202020204" pitchFamily="34" charset="0"/>
              </a:rPr>
              <a:t>0.4</a:t>
            </a:r>
          </a:p>
        </p:txBody>
      </p:sp>
      <p:sp>
        <p:nvSpPr>
          <p:cNvPr id="87" name="TextBox 86"/>
          <p:cNvSpPr txBox="1"/>
          <p:nvPr/>
        </p:nvSpPr>
        <p:spPr>
          <a:xfrm>
            <a:off x="6668765" y="5152648"/>
            <a:ext cx="505267" cy="369332"/>
          </a:xfrm>
          <a:prstGeom prst="rect">
            <a:avLst/>
          </a:prstGeom>
          <a:noFill/>
        </p:spPr>
        <p:txBody>
          <a:bodyPr wrap="none" rtlCol="0">
            <a:spAutoFit/>
          </a:bodyPr>
          <a:lstStyle/>
          <a:p>
            <a:r>
              <a:rPr lang="en-US" dirty="0">
                <a:latin typeface="Arial" panose="020B0604020202020204" pitchFamily="34" charset="0"/>
              </a:rPr>
              <a:t>0.1</a:t>
            </a:r>
          </a:p>
        </p:txBody>
      </p:sp>
      <p:sp>
        <p:nvSpPr>
          <p:cNvPr id="88" name="TextBox 87"/>
          <p:cNvSpPr txBox="1"/>
          <p:nvPr/>
        </p:nvSpPr>
        <p:spPr>
          <a:xfrm>
            <a:off x="6660521" y="5750580"/>
            <a:ext cx="505267" cy="369332"/>
          </a:xfrm>
          <a:prstGeom prst="rect">
            <a:avLst/>
          </a:prstGeom>
          <a:noFill/>
        </p:spPr>
        <p:txBody>
          <a:bodyPr wrap="none" rtlCol="0">
            <a:spAutoFit/>
          </a:bodyPr>
          <a:lstStyle/>
          <a:p>
            <a:r>
              <a:rPr lang="en-US" dirty="0">
                <a:latin typeface="Arial" panose="020B0604020202020204" pitchFamily="34" charset="0"/>
              </a:rPr>
              <a:t>0.3</a:t>
            </a:r>
          </a:p>
        </p:txBody>
      </p:sp>
      <p:sp>
        <p:nvSpPr>
          <p:cNvPr id="89" name="TextBox 88"/>
          <p:cNvSpPr txBox="1"/>
          <p:nvPr/>
        </p:nvSpPr>
        <p:spPr>
          <a:xfrm>
            <a:off x="7876406" y="2616906"/>
            <a:ext cx="726481" cy="400110"/>
          </a:xfrm>
          <a:prstGeom prst="rect">
            <a:avLst/>
          </a:prstGeom>
          <a:noFill/>
        </p:spPr>
        <p:txBody>
          <a:bodyPr wrap="none" rtlCol="0">
            <a:spAutoFit/>
          </a:bodyPr>
          <a:lstStyle/>
          <a:p>
            <a:r>
              <a:rPr lang="en-US" sz="2000" dirty="0">
                <a:latin typeface="Arial" panose="020B0604020202020204" pitchFamily="34" charset="0"/>
              </a:rPr>
              <a:t>Data</a:t>
            </a:r>
          </a:p>
        </p:txBody>
      </p:sp>
      <p:sp>
        <p:nvSpPr>
          <p:cNvPr id="90" name="Rectangle 89"/>
          <p:cNvSpPr/>
          <p:nvPr/>
        </p:nvSpPr>
        <p:spPr bwMode="auto">
          <a:xfrm>
            <a:off x="7952605" y="3302706"/>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Arial" pitchFamily="-110" charset="0"/>
            </a:endParaRPr>
          </a:p>
        </p:txBody>
      </p:sp>
      <p:sp>
        <p:nvSpPr>
          <p:cNvPr id="91" name="Rectangle 90"/>
          <p:cNvSpPr/>
          <p:nvPr/>
        </p:nvSpPr>
        <p:spPr bwMode="auto">
          <a:xfrm>
            <a:off x="7952605" y="3912306"/>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Arial" pitchFamily="-110" charset="0"/>
            </a:endParaRPr>
          </a:p>
        </p:txBody>
      </p:sp>
      <p:sp>
        <p:nvSpPr>
          <p:cNvPr id="92" name="Rectangle 91"/>
          <p:cNvSpPr/>
          <p:nvPr/>
        </p:nvSpPr>
        <p:spPr bwMode="auto">
          <a:xfrm>
            <a:off x="7952605" y="4521906"/>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Arial" pitchFamily="-110" charset="0"/>
            </a:endParaRPr>
          </a:p>
        </p:txBody>
      </p:sp>
      <p:sp>
        <p:nvSpPr>
          <p:cNvPr id="93" name="Rectangle 92"/>
          <p:cNvSpPr/>
          <p:nvPr/>
        </p:nvSpPr>
        <p:spPr bwMode="auto">
          <a:xfrm>
            <a:off x="7952605" y="5131506"/>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Arial" pitchFamily="-110" charset="0"/>
            </a:endParaRPr>
          </a:p>
        </p:txBody>
      </p:sp>
      <p:sp>
        <p:nvSpPr>
          <p:cNvPr id="94" name="Rectangle 93"/>
          <p:cNvSpPr/>
          <p:nvPr/>
        </p:nvSpPr>
        <p:spPr bwMode="auto">
          <a:xfrm>
            <a:off x="7952605" y="5741106"/>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Arial" pitchFamily="-110" charset="0"/>
            </a:endParaRPr>
          </a:p>
        </p:txBody>
      </p:sp>
      <p:sp>
        <p:nvSpPr>
          <p:cNvPr id="95" name="TextBox 94"/>
          <p:cNvSpPr txBox="1"/>
          <p:nvPr/>
        </p:nvSpPr>
        <p:spPr>
          <a:xfrm>
            <a:off x="8638405" y="2616906"/>
            <a:ext cx="813043" cy="400110"/>
          </a:xfrm>
          <a:prstGeom prst="rect">
            <a:avLst/>
          </a:prstGeom>
          <a:noFill/>
        </p:spPr>
        <p:txBody>
          <a:bodyPr wrap="none" rtlCol="0">
            <a:spAutoFit/>
          </a:bodyPr>
          <a:lstStyle/>
          <a:p>
            <a:r>
              <a:rPr lang="en-US" sz="2000" dirty="0">
                <a:latin typeface="Arial" panose="020B0604020202020204" pitchFamily="34" charset="0"/>
              </a:rPr>
              <a:t>Label</a:t>
            </a:r>
          </a:p>
        </p:txBody>
      </p:sp>
      <p:sp>
        <p:nvSpPr>
          <p:cNvPr id="96" name="TextBox 95"/>
          <p:cNvSpPr txBox="1"/>
          <p:nvPr/>
        </p:nvSpPr>
        <p:spPr>
          <a:xfrm>
            <a:off x="8875249" y="3314374"/>
            <a:ext cx="312906" cy="369332"/>
          </a:xfrm>
          <a:prstGeom prst="rect">
            <a:avLst/>
          </a:prstGeom>
          <a:noFill/>
        </p:spPr>
        <p:txBody>
          <a:bodyPr wrap="none" rtlCol="0">
            <a:spAutoFit/>
          </a:bodyPr>
          <a:lstStyle/>
          <a:p>
            <a:r>
              <a:rPr lang="en-US" dirty="0">
                <a:latin typeface="Arial" panose="020B0604020202020204" pitchFamily="34" charset="0"/>
              </a:rPr>
              <a:t>0</a:t>
            </a:r>
          </a:p>
        </p:txBody>
      </p:sp>
      <p:sp>
        <p:nvSpPr>
          <p:cNvPr id="97" name="TextBox 96"/>
          <p:cNvSpPr txBox="1"/>
          <p:nvPr/>
        </p:nvSpPr>
        <p:spPr>
          <a:xfrm>
            <a:off x="8875249" y="3912306"/>
            <a:ext cx="312906" cy="369332"/>
          </a:xfrm>
          <a:prstGeom prst="rect">
            <a:avLst/>
          </a:prstGeom>
          <a:noFill/>
        </p:spPr>
        <p:txBody>
          <a:bodyPr wrap="none" rtlCol="0">
            <a:spAutoFit/>
          </a:bodyPr>
          <a:lstStyle/>
          <a:p>
            <a:r>
              <a:rPr lang="en-US" dirty="0">
                <a:latin typeface="Arial" panose="020B0604020202020204" pitchFamily="34" charset="0"/>
              </a:rPr>
              <a:t>0</a:t>
            </a:r>
          </a:p>
        </p:txBody>
      </p:sp>
      <p:sp>
        <p:nvSpPr>
          <p:cNvPr id="98" name="TextBox 97"/>
          <p:cNvSpPr txBox="1"/>
          <p:nvPr/>
        </p:nvSpPr>
        <p:spPr>
          <a:xfrm>
            <a:off x="8875249" y="4521906"/>
            <a:ext cx="312906" cy="369332"/>
          </a:xfrm>
          <a:prstGeom prst="rect">
            <a:avLst/>
          </a:prstGeom>
          <a:noFill/>
        </p:spPr>
        <p:txBody>
          <a:bodyPr wrap="none" rtlCol="0">
            <a:spAutoFit/>
          </a:bodyPr>
          <a:lstStyle/>
          <a:p>
            <a:r>
              <a:rPr lang="en-US" dirty="0">
                <a:latin typeface="Arial" panose="020B0604020202020204" pitchFamily="34" charset="0"/>
              </a:rPr>
              <a:t>1</a:t>
            </a:r>
          </a:p>
        </p:txBody>
      </p:sp>
      <p:sp>
        <p:nvSpPr>
          <p:cNvPr id="99" name="TextBox 98"/>
          <p:cNvSpPr txBox="1"/>
          <p:nvPr/>
        </p:nvSpPr>
        <p:spPr>
          <a:xfrm>
            <a:off x="8875249" y="5143174"/>
            <a:ext cx="312906" cy="369332"/>
          </a:xfrm>
          <a:prstGeom prst="rect">
            <a:avLst/>
          </a:prstGeom>
          <a:noFill/>
        </p:spPr>
        <p:txBody>
          <a:bodyPr wrap="none" rtlCol="0">
            <a:spAutoFit/>
          </a:bodyPr>
          <a:lstStyle/>
          <a:p>
            <a:r>
              <a:rPr lang="en-US" dirty="0">
                <a:latin typeface="Arial" panose="020B0604020202020204" pitchFamily="34" charset="0"/>
              </a:rPr>
              <a:t>1</a:t>
            </a:r>
          </a:p>
        </p:txBody>
      </p:sp>
      <p:sp>
        <p:nvSpPr>
          <p:cNvPr id="100" name="TextBox 99"/>
          <p:cNvSpPr txBox="1"/>
          <p:nvPr/>
        </p:nvSpPr>
        <p:spPr>
          <a:xfrm>
            <a:off x="8867005" y="5741106"/>
            <a:ext cx="312906" cy="369332"/>
          </a:xfrm>
          <a:prstGeom prst="rect">
            <a:avLst/>
          </a:prstGeom>
          <a:noFill/>
        </p:spPr>
        <p:txBody>
          <a:bodyPr wrap="none" rtlCol="0">
            <a:spAutoFit/>
          </a:bodyPr>
          <a:lstStyle/>
          <a:p>
            <a:r>
              <a:rPr lang="en-US" dirty="0">
                <a:latin typeface="Arial" panose="020B0604020202020204" pitchFamily="34" charset="0"/>
              </a:rPr>
              <a:t>0</a:t>
            </a:r>
          </a:p>
        </p:txBody>
      </p:sp>
      <p:sp>
        <p:nvSpPr>
          <p:cNvPr id="101" name="TextBox 100"/>
          <p:cNvSpPr txBox="1"/>
          <p:nvPr/>
        </p:nvSpPr>
        <p:spPr>
          <a:xfrm>
            <a:off x="7672835" y="1796949"/>
            <a:ext cx="2706190" cy="523220"/>
          </a:xfrm>
          <a:prstGeom prst="rect">
            <a:avLst/>
          </a:prstGeom>
          <a:noFill/>
        </p:spPr>
        <p:txBody>
          <a:bodyPr wrap="none" rtlCol="0">
            <a:spAutoFit/>
          </a:bodyPr>
          <a:lstStyle/>
          <a:p>
            <a:r>
              <a:rPr lang="en-US" sz="2800" dirty="0">
                <a:solidFill>
                  <a:srgbClr val="0000FF"/>
                </a:solidFill>
                <a:latin typeface="Arial" panose="020B0604020202020204" pitchFamily="34" charset="0"/>
              </a:rPr>
              <a:t>“training” data 3</a:t>
            </a:r>
          </a:p>
        </p:txBody>
      </p:sp>
      <p:sp>
        <p:nvSpPr>
          <p:cNvPr id="102" name="TextBox 101"/>
          <p:cNvSpPr txBox="1"/>
          <p:nvPr/>
        </p:nvSpPr>
        <p:spPr>
          <a:xfrm>
            <a:off x="9741054" y="3314374"/>
            <a:ext cx="633507" cy="369332"/>
          </a:xfrm>
          <a:prstGeom prst="rect">
            <a:avLst/>
          </a:prstGeom>
          <a:noFill/>
        </p:spPr>
        <p:txBody>
          <a:bodyPr wrap="none" rtlCol="0">
            <a:spAutoFit/>
          </a:bodyPr>
          <a:lstStyle/>
          <a:p>
            <a:r>
              <a:rPr lang="en-US" dirty="0">
                <a:latin typeface="Arial" panose="020B0604020202020204" pitchFamily="34" charset="0"/>
              </a:rPr>
              <a:t>0.05</a:t>
            </a:r>
          </a:p>
        </p:txBody>
      </p:sp>
      <p:sp>
        <p:nvSpPr>
          <p:cNvPr id="103" name="TextBox 102"/>
          <p:cNvSpPr txBox="1"/>
          <p:nvPr/>
        </p:nvSpPr>
        <p:spPr>
          <a:xfrm>
            <a:off x="9741053" y="3912306"/>
            <a:ext cx="505267" cy="369332"/>
          </a:xfrm>
          <a:prstGeom prst="rect">
            <a:avLst/>
          </a:prstGeom>
          <a:noFill/>
        </p:spPr>
        <p:txBody>
          <a:bodyPr wrap="none" rtlCol="0">
            <a:spAutoFit/>
          </a:bodyPr>
          <a:lstStyle/>
          <a:p>
            <a:r>
              <a:rPr lang="en-US" dirty="0">
                <a:latin typeface="Arial" panose="020B0604020202020204" pitchFamily="34" charset="0"/>
              </a:rPr>
              <a:t>0.2</a:t>
            </a:r>
          </a:p>
        </p:txBody>
      </p:sp>
      <p:sp>
        <p:nvSpPr>
          <p:cNvPr id="104" name="TextBox 103"/>
          <p:cNvSpPr txBox="1"/>
          <p:nvPr/>
        </p:nvSpPr>
        <p:spPr>
          <a:xfrm>
            <a:off x="9741053" y="4521906"/>
            <a:ext cx="505267" cy="369332"/>
          </a:xfrm>
          <a:prstGeom prst="rect">
            <a:avLst/>
          </a:prstGeom>
          <a:noFill/>
        </p:spPr>
        <p:txBody>
          <a:bodyPr wrap="none" rtlCol="0">
            <a:spAutoFit/>
          </a:bodyPr>
          <a:lstStyle/>
          <a:p>
            <a:r>
              <a:rPr lang="en-US" dirty="0">
                <a:latin typeface="Arial" panose="020B0604020202020204" pitchFamily="34" charset="0"/>
              </a:rPr>
              <a:t>0.2</a:t>
            </a:r>
          </a:p>
        </p:txBody>
      </p:sp>
      <p:sp>
        <p:nvSpPr>
          <p:cNvPr id="105" name="TextBox 104"/>
          <p:cNvSpPr txBox="1"/>
          <p:nvPr/>
        </p:nvSpPr>
        <p:spPr>
          <a:xfrm>
            <a:off x="9741054" y="5143174"/>
            <a:ext cx="633507" cy="369332"/>
          </a:xfrm>
          <a:prstGeom prst="rect">
            <a:avLst/>
          </a:prstGeom>
          <a:noFill/>
        </p:spPr>
        <p:txBody>
          <a:bodyPr wrap="none" rtlCol="0">
            <a:spAutoFit/>
          </a:bodyPr>
          <a:lstStyle/>
          <a:p>
            <a:r>
              <a:rPr lang="en-US" dirty="0">
                <a:latin typeface="Arial" panose="020B0604020202020204" pitchFamily="34" charset="0"/>
              </a:rPr>
              <a:t>0.05</a:t>
            </a:r>
          </a:p>
        </p:txBody>
      </p:sp>
      <p:sp>
        <p:nvSpPr>
          <p:cNvPr id="106" name="TextBox 105"/>
          <p:cNvSpPr txBox="1"/>
          <p:nvPr/>
        </p:nvSpPr>
        <p:spPr>
          <a:xfrm>
            <a:off x="9732809" y="5741106"/>
            <a:ext cx="505267" cy="369332"/>
          </a:xfrm>
          <a:prstGeom prst="rect">
            <a:avLst/>
          </a:prstGeom>
          <a:noFill/>
        </p:spPr>
        <p:txBody>
          <a:bodyPr wrap="none" rtlCol="0">
            <a:spAutoFit/>
          </a:bodyPr>
          <a:lstStyle/>
          <a:p>
            <a:r>
              <a:rPr lang="en-US" dirty="0">
                <a:latin typeface="Arial" panose="020B0604020202020204" pitchFamily="34" charset="0"/>
              </a:rPr>
              <a:t>0.5</a:t>
            </a:r>
          </a:p>
        </p:txBody>
      </p:sp>
      <p:sp>
        <p:nvSpPr>
          <p:cNvPr id="107" name="TextBox 106"/>
          <p:cNvSpPr txBox="1"/>
          <p:nvPr/>
        </p:nvSpPr>
        <p:spPr>
          <a:xfrm>
            <a:off x="6328118" y="2623457"/>
            <a:ext cx="978345" cy="400110"/>
          </a:xfrm>
          <a:prstGeom prst="rect">
            <a:avLst/>
          </a:prstGeom>
          <a:noFill/>
        </p:spPr>
        <p:txBody>
          <a:bodyPr wrap="none" rtlCol="0">
            <a:spAutoFit/>
          </a:bodyPr>
          <a:lstStyle/>
          <a:p>
            <a:r>
              <a:rPr lang="en-US" sz="2000" dirty="0">
                <a:latin typeface="Arial" panose="020B0604020202020204" pitchFamily="34" charset="0"/>
              </a:rPr>
              <a:t>Weight</a:t>
            </a:r>
          </a:p>
        </p:txBody>
      </p:sp>
      <p:sp>
        <p:nvSpPr>
          <p:cNvPr id="108" name="TextBox 107"/>
          <p:cNvSpPr txBox="1"/>
          <p:nvPr/>
        </p:nvSpPr>
        <p:spPr>
          <a:xfrm>
            <a:off x="9425435" y="2616200"/>
            <a:ext cx="978345" cy="400110"/>
          </a:xfrm>
          <a:prstGeom prst="rect">
            <a:avLst/>
          </a:prstGeom>
          <a:noFill/>
        </p:spPr>
        <p:txBody>
          <a:bodyPr wrap="none" rtlCol="0">
            <a:spAutoFit/>
          </a:bodyPr>
          <a:lstStyle/>
          <a:p>
            <a:r>
              <a:rPr lang="en-US" sz="2000" dirty="0">
                <a:latin typeface="Arial" panose="020B0604020202020204" pitchFamily="34" charset="0"/>
              </a:rPr>
              <a:t>Weight</a:t>
            </a:r>
          </a:p>
        </p:txBody>
      </p:sp>
    </p:spTree>
    <p:extLst>
      <p:ext uri="{BB962C8B-B14F-4D97-AF65-F5344CB8AC3E}">
        <p14:creationId xmlns:p14="http://schemas.microsoft.com/office/powerpoint/2010/main" val="170930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“Strong” learner</a:t>
            </a:r>
            <a:endParaRPr lang="en-US" dirty="0"/>
          </a:p>
        </p:txBody>
      </p:sp>
      <p:sp>
        <p:nvSpPr>
          <p:cNvPr id="3" name="Content Placeholder 2"/>
          <p:cNvSpPr>
            <a:spLocks noGrp="1"/>
          </p:cNvSpPr>
          <p:nvPr>
            <p:ph idx="1"/>
          </p:nvPr>
        </p:nvSpPr>
        <p:spPr/>
        <p:txBody>
          <a:bodyPr/>
          <a:lstStyle/>
          <a:p>
            <a:r>
              <a:rPr lang="en-US"/>
              <a:t>Given</a:t>
            </a:r>
          </a:p>
          <a:p>
            <a:r>
              <a:rPr lang="en-US"/>
              <a:t>a reasonable amount of training data</a:t>
            </a:r>
          </a:p>
          <a:p>
            <a:r>
              <a:rPr lang="en-US"/>
              <a:t>a target error rate ε</a:t>
            </a:r>
          </a:p>
          <a:p>
            <a:r>
              <a:rPr lang="en-US"/>
              <a:t>a failure probability p</a:t>
            </a:r>
          </a:p>
          <a:p>
            <a:endParaRPr lang="en-US"/>
          </a:p>
          <a:p>
            <a:r>
              <a:rPr lang="en-US"/>
              <a:t>A strong learning algorithm will produce a classifier with error rate &lt;ε with probability 1-p</a:t>
            </a:r>
            <a:endParaRPr lang="en-US" dirty="0"/>
          </a:p>
        </p:txBody>
      </p:sp>
      <p:pic>
        <p:nvPicPr>
          <p:cNvPr id="4" name="Picture 3"/>
          <p:cNvPicPr>
            <a:picLocks noChangeAspect="1"/>
          </p:cNvPicPr>
          <p:nvPr/>
        </p:nvPicPr>
        <p:blipFill>
          <a:blip r:embed="rId2"/>
          <a:stretch>
            <a:fillRect/>
          </a:stretch>
        </p:blipFill>
        <p:spPr>
          <a:xfrm>
            <a:off x="8359648" y="1"/>
            <a:ext cx="2308352" cy="2734165"/>
          </a:xfrm>
          <a:prstGeom prst="rect">
            <a:avLst/>
          </a:prstGeom>
        </p:spPr>
      </p:pic>
    </p:spTree>
    <p:extLst>
      <p:ext uri="{BB962C8B-B14F-4D97-AF65-F5344CB8AC3E}">
        <p14:creationId xmlns:p14="http://schemas.microsoft.com/office/powerpoint/2010/main" val="110445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“Weak” learner</a:t>
            </a:r>
            <a:endParaRPr lang="en-US" dirty="0"/>
          </a:p>
        </p:txBody>
      </p:sp>
      <p:sp>
        <p:nvSpPr>
          <p:cNvPr id="15" name="Content Placeholder 14"/>
          <p:cNvSpPr>
            <a:spLocks noGrp="1"/>
          </p:cNvSpPr>
          <p:nvPr>
            <p:ph idx="1"/>
          </p:nvPr>
        </p:nvSpPr>
        <p:spPr/>
        <p:txBody>
          <a:bodyPr/>
          <a:lstStyle/>
          <a:p>
            <a:r>
              <a:rPr lang="en-US"/>
              <a:t>Given</a:t>
            </a:r>
          </a:p>
          <a:p>
            <a:r>
              <a:rPr lang="en-US"/>
              <a:t>a reasonable amount of training data</a:t>
            </a:r>
          </a:p>
          <a:p>
            <a:r>
              <a:rPr lang="en-US"/>
              <a:t>a failure probability p</a:t>
            </a:r>
          </a:p>
          <a:p>
            <a:endParaRPr lang="en-US"/>
          </a:p>
          <a:p>
            <a:r>
              <a:rPr lang="en-US"/>
              <a:t>A weak learning algorithm will produce a classifier with error rate &lt; 0.5 with probability 1-p</a:t>
            </a:r>
            <a:endParaRPr lang="en-US" dirty="0"/>
          </a:p>
        </p:txBody>
      </p:sp>
      <p:pic>
        <p:nvPicPr>
          <p:cNvPr id="14" name="Picture 13"/>
          <p:cNvPicPr>
            <a:picLocks noChangeAspect="1"/>
          </p:cNvPicPr>
          <p:nvPr/>
        </p:nvPicPr>
        <p:blipFill rotWithShape="1">
          <a:blip r:embed="rId2"/>
          <a:srcRect l="5744"/>
          <a:stretch/>
        </p:blipFill>
        <p:spPr>
          <a:xfrm>
            <a:off x="8345714" y="0"/>
            <a:ext cx="2322286" cy="2119650"/>
          </a:xfrm>
          <a:prstGeom prst="rect">
            <a:avLst/>
          </a:prstGeom>
        </p:spPr>
      </p:pic>
      <p:sp>
        <p:nvSpPr>
          <p:cNvPr id="16" name="TextBox 15"/>
          <p:cNvSpPr txBox="1"/>
          <p:nvPr/>
        </p:nvSpPr>
        <p:spPr>
          <a:xfrm>
            <a:off x="2819400" y="5624286"/>
            <a:ext cx="6776150" cy="523220"/>
          </a:xfrm>
          <a:prstGeom prst="rect">
            <a:avLst/>
          </a:prstGeom>
          <a:noFill/>
        </p:spPr>
        <p:txBody>
          <a:bodyPr wrap="none" rtlCol="0">
            <a:spAutoFit/>
          </a:bodyPr>
          <a:lstStyle/>
          <a:p>
            <a:r>
              <a:rPr lang="en-US" sz="2800" dirty="0">
                <a:solidFill>
                  <a:srgbClr val="0000FF"/>
                </a:solidFill>
                <a:latin typeface="Arial" panose="020B0604020202020204" pitchFamily="34" charset="0"/>
              </a:rPr>
              <a:t>Weak learners are much easier to create!</a:t>
            </a:r>
          </a:p>
        </p:txBody>
      </p:sp>
    </p:spTree>
    <p:extLst>
      <p:ext uri="{BB962C8B-B14F-4D97-AF65-F5344CB8AC3E}">
        <p14:creationId xmlns:p14="http://schemas.microsoft.com/office/powerpoint/2010/main" val="248653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weak learners for boosting</a:t>
            </a:r>
          </a:p>
        </p:txBody>
      </p:sp>
      <p:sp>
        <p:nvSpPr>
          <p:cNvPr id="4" name="TextBox 3"/>
          <p:cNvSpPr txBox="1"/>
          <p:nvPr/>
        </p:nvSpPr>
        <p:spPr>
          <a:xfrm>
            <a:off x="1981603" y="1752600"/>
            <a:ext cx="726481" cy="400110"/>
          </a:xfrm>
          <a:prstGeom prst="rect">
            <a:avLst/>
          </a:prstGeom>
          <a:noFill/>
        </p:spPr>
        <p:txBody>
          <a:bodyPr wrap="none" rtlCol="0">
            <a:spAutoFit/>
          </a:bodyPr>
          <a:lstStyle/>
          <a:p>
            <a:r>
              <a:rPr lang="en-US" sz="2000" dirty="0">
                <a:latin typeface="Arial" panose="020B0604020202020204" pitchFamily="34" charset="0"/>
              </a:rPr>
              <a:t>Data</a:t>
            </a:r>
          </a:p>
        </p:txBody>
      </p:sp>
      <p:sp>
        <p:nvSpPr>
          <p:cNvPr id="5" name="Rectangle 4"/>
          <p:cNvSpPr/>
          <p:nvPr/>
        </p:nvSpPr>
        <p:spPr bwMode="auto">
          <a:xfrm>
            <a:off x="2057802" y="2438400"/>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Arial" pitchFamily="-110" charset="0"/>
            </a:endParaRPr>
          </a:p>
        </p:txBody>
      </p:sp>
      <p:sp>
        <p:nvSpPr>
          <p:cNvPr id="6" name="Rectangle 5"/>
          <p:cNvSpPr/>
          <p:nvPr/>
        </p:nvSpPr>
        <p:spPr bwMode="auto">
          <a:xfrm>
            <a:off x="2057802" y="3048000"/>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Arial" pitchFamily="-110" charset="0"/>
            </a:endParaRPr>
          </a:p>
        </p:txBody>
      </p:sp>
      <p:sp>
        <p:nvSpPr>
          <p:cNvPr id="7" name="Rectangle 6"/>
          <p:cNvSpPr/>
          <p:nvPr/>
        </p:nvSpPr>
        <p:spPr bwMode="auto">
          <a:xfrm>
            <a:off x="2057802" y="3657600"/>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Arial" pitchFamily="-110" charset="0"/>
            </a:endParaRPr>
          </a:p>
        </p:txBody>
      </p:sp>
      <p:sp>
        <p:nvSpPr>
          <p:cNvPr id="8" name="Rectangle 7"/>
          <p:cNvSpPr/>
          <p:nvPr/>
        </p:nvSpPr>
        <p:spPr bwMode="auto">
          <a:xfrm>
            <a:off x="2057802" y="4267200"/>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Arial" pitchFamily="-110" charset="0"/>
            </a:endParaRPr>
          </a:p>
        </p:txBody>
      </p:sp>
      <p:sp>
        <p:nvSpPr>
          <p:cNvPr id="9" name="Rectangle 8"/>
          <p:cNvSpPr/>
          <p:nvPr/>
        </p:nvSpPr>
        <p:spPr bwMode="auto">
          <a:xfrm>
            <a:off x="2057802" y="4876800"/>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Arial" pitchFamily="-110" charset="0"/>
            </a:endParaRPr>
          </a:p>
        </p:txBody>
      </p:sp>
      <p:sp>
        <p:nvSpPr>
          <p:cNvPr id="10" name="TextBox 9"/>
          <p:cNvSpPr txBox="1"/>
          <p:nvPr/>
        </p:nvSpPr>
        <p:spPr>
          <a:xfrm>
            <a:off x="2743602" y="1752600"/>
            <a:ext cx="813043" cy="400110"/>
          </a:xfrm>
          <a:prstGeom prst="rect">
            <a:avLst/>
          </a:prstGeom>
          <a:noFill/>
        </p:spPr>
        <p:txBody>
          <a:bodyPr wrap="none" rtlCol="0">
            <a:spAutoFit/>
          </a:bodyPr>
          <a:lstStyle/>
          <a:p>
            <a:r>
              <a:rPr lang="en-US" sz="2000" dirty="0">
                <a:latin typeface="Arial" panose="020B0604020202020204" pitchFamily="34" charset="0"/>
              </a:rPr>
              <a:t>Label</a:t>
            </a:r>
          </a:p>
        </p:txBody>
      </p:sp>
      <p:sp>
        <p:nvSpPr>
          <p:cNvPr id="11" name="TextBox 10"/>
          <p:cNvSpPr txBox="1"/>
          <p:nvPr/>
        </p:nvSpPr>
        <p:spPr>
          <a:xfrm>
            <a:off x="2980446" y="2450068"/>
            <a:ext cx="312906" cy="369332"/>
          </a:xfrm>
          <a:prstGeom prst="rect">
            <a:avLst/>
          </a:prstGeom>
          <a:noFill/>
        </p:spPr>
        <p:txBody>
          <a:bodyPr wrap="none" rtlCol="0">
            <a:spAutoFit/>
          </a:bodyPr>
          <a:lstStyle/>
          <a:p>
            <a:r>
              <a:rPr lang="en-US" dirty="0">
                <a:latin typeface="Arial" panose="020B0604020202020204" pitchFamily="34" charset="0"/>
              </a:rPr>
              <a:t>0</a:t>
            </a:r>
          </a:p>
        </p:txBody>
      </p:sp>
      <p:sp>
        <p:nvSpPr>
          <p:cNvPr id="12" name="TextBox 11"/>
          <p:cNvSpPr txBox="1"/>
          <p:nvPr/>
        </p:nvSpPr>
        <p:spPr>
          <a:xfrm>
            <a:off x="2980446" y="3048000"/>
            <a:ext cx="312906" cy="369332"/>
          </a:xfrm>
          <a:prstGeom prst="rect">
            <a:avLst/>
          </a:prstGeom>
          <a:noFill/>
        </p:spPr>
        <p:txBody>
          <a:bodyPr wrap="none" rtlCol="0">
            <a:spAutoFit/>
          </a:bodyPr>
          <a:lstStyle/>
          <a:p>
            <a:r>
              <a:rPr lang="en-US" dirty="0">
                <a:latin typeface="Arial" panose="020B0604020202020204" pitchFamily="34" charset="0"/>
              </a:rPr>
              <a:t>0</a:t>
            </a:r>
          </a:p>
        </p:txBody>
      </p:sp>
      <p:sp>
        <p:nvSpPr>
          <p:cNvPr id="13" name="TextBox 12"/>
          <p:cNvSpPr txBox="1"/>
          <p:nvPr/>
        </p:nvSpPr>
        <p:spPr>
          <a:xfrm>
            <a:off x="2980446" y="3657600"/>
            <a:ext cx="312906" cy="369332"/>
          </a:xfrm>
          <a:prstGeom prst="rect">
            <a:avLst/>
          </a:prstGeom>
          <a:noFill/>
        </p:spPr>
        <p:txBody>
          <a:bodyPr wrap="none" rtlCol="0">
            <a:spAutoFit/>
          </a:bodyPr>
          <a:lstStyle/>
          <a:p>
            <a:r>
              <a:rPr lang="en-US" dirty="0">
                <a:latin typeface="Arial" panose="020B0604020202020204" pitchFamily="34" charset="0"/>
              </a:rPr>
              <a:t>1</a:t>
            </a:r>
          </a:p>
        </p:txBody>
      </p:sp>
      <p:sp>
        <p:nvSpPr>
          <p:cNvPr id="14" name="TextBox 13"/>
          <p:cNvSpPr txBox="1"/>
          <p:nvPr/>
        </p:nvSpPr>
        <p:spPr>
          <a:xfrm>
            <a:off x="2980446" y="4278868"/>
            <a:ext cx="312906" cy="369332"/>
          </a:xfrm>
          <a:prstGeom prst="rect">
            <a:avLst/>
          </a:prstGeom>
          <a:noFill/>
        </p:spPr>
        <p:txBody>
          <a:bodyPr wrap="none" rtlCol="0">
            <a:spAutoFit/>
          </a:bodyPr>
          <a:lstStyle/>
          <a:p>
            <a:r>
              <a:rPr lang="en-US" dirty="0">
                <a:latin typeface="Arial" panose="020B0604020202020204" pitchFamily="34" charset="0"/>
              </a:rPr>
              <a:t>1</a:t>
            </a:r>
          </a:p>
        </p:txBody>
      </p:sp>
      <p:sp>
        <p:nvSpPr>
          <p:cNvPr id="15" name="TextBox 14"/>
          <p:cNvSpPr txBox="1"/>
          <p:nvPr/>
        </p:nvSpPr>
        <p:spPr>
          <a:xfrm>
            <a:off x="2972202" y="4876800"/>
            <a:ext cx="312906" cy="369332"/>
          </a:xfrm>
          <a:prstGeom prst="rect">
            <a:avLst/>
          </a:prstGeom>
          <a:noFill/>
        </p:spPr>
        <p:txBody>
          <a:bodyPr wrap="none" rtlCol="0">
            <a:spAutoFit/>
          </a:bodyPr>
          <a:lstStyle/>
          <a:p>
            <a:r>
              <a:rPr lang="en-US" dirty="0">
                <a:latin typeface="Arial" panose="020B0604020202020204" pitchFamily="34" charset="0"/>
              </a:rPr>
              <a:t>0</a:t>
            </a:r>
          </a:p>
        </p:txBody>
      </p:sp>
      <p:sp>
        <p:nvSpPr>
          <p:cNvPr id="17" name="TextBox 16"/>
          <p:cNvSpPr txBox="1"/>
          <p:nvPr/>
        </p:nvSpPr>
        <p:spPr>
          <a:xfrm>
            <a:off x="3554920" y="1763486"/>
            <a:ext cx="978345" cy="400110"/>
          </a:xfrm>
          <a:prstGeom prst="rect">
            <a:avLst/>
          </a:prstGeom>
          <a:noFill/>
        </p:spPr>
        <p:txBody>
          <a:bodyPr wrap="none" rtlCol="0">
            <a:spAutoFit/>
          </a:bodyPr>
          <a:lstStyle/>
          <a:p>
            <a:r>
              <a:rPr lang="en-US" sz="2000" dirty="0">
                <a:latin typeface="Arial" panose="020B0604020202020204" pitchFamily="34" charset="0"/>
              </a:rPr>
              <a:t>Weight</a:t>
            </a:r>
          </a:p>
        </p:txBody>
      </p:sp>
      <p:sp>
        <p:nvSpPr>
          <p:cNvPr id="18" name="TextBox 17"/>
          <p:cNvSpPr txBox="1"/>
          <p:nvPr/>
        </p:nvSpPr>
        <p:spPr>
          <a:xfrm>
            <a:off x="3846250" y="2450068"/>
            <a:ext cx="505267" cy="369332"/>
          </a:xfrm>
          <a:prstGeom prst="rect">
            <a:avLst/>
          </a:prstGeom>
          <a:noFill/>
        </p:spPr>
        <p:txBody>
          <a:bodyPr wrap="none" rtlCol="0">
            <a:spAutoFit/>
          </a:bodyPr>
          <a:lstStyle/>
          <a:p>
            <a:r>
              <a:rPr lang="en-US" dirty="0">
                <a:latin typeface="Arial" panose="020B0604020202020204" pitchFamily="34" charset="0"/>
              </a:rPr>
              <a:t>0.2</a:t>
            </a:r>
          </a:p>
        </p:txBody>
      </p:sp>
      <p:sp>
        <p:nvSpPr>
          <p:cNvPr id="19" name="TextBox 18"/>
          <p:cNvSpPr txBox="1"/>
          <p:nvPr/>
        </p:nvSpPr>
        <p:spPr>
          <a:xfrm>
            <a:off x="3846250" y="3048000"/>
            <a:ext cx="505267" cy="369332"/>
          </a:xfrm>
          <a:prstGeom prst="rect">
            <a:avLst/>
          </a:prstGeom>
          <a:noFill/>
        </p:spPr>
        <p:txBody>
          <a:bodyPr wrap="none" rtlCol="0">
            <a:spAutoFit/>
          </a:bodyPr>
          <a:lstStyle/>
          <a:p>
            <a:r>
              <a:rPr lang="en-US" dirty="0">
                <a:latin typeface="Arial" panose="020B0604020202020204" pitchFamily="34" charset="0"/>
              </a:rPr>
              <a:t>0.2</a:t>
            </a:r>
          </a:p>
        </p:txBody>
      </p:sp>
      <p:sp>
        <p:nvSpPr>
          <p:cNvPr id="20" name="TextBox 19"/>
          <p:cNvSpPr txBox="1"/>
          <p:nvPr/>
        </p:nvSpPr>
        <p:spPr>
          <a:xfrm>
            <a:off x="3846250" y="3657600"/>
            <a:ext cx="505267" cy="369332"/>
          </a:xfrm>
          <a:prstGeom prst="rect">
            <a:avLst/>
          </a:prstGeom>
          <a:noFill/>
        </p:spPr>
        <p:txBody>
          <a:bodyPr wrap="none" rtlCol="0">
            <a:spAutoFit/>
          </a:bodyPr>
          <a:lstStyle/>
          <a:p>
            <a:r>
              <a:rPr lang="en-US" dirty="0">
                <a:latin typeface="Arial" panose="020B0604020202020204" pitchFamily="34" charset="0"/>
              </a:rPr>
              <a:t>0.2</a:t>
            </a:r>
          </a:p>
        </p:txBody>
      </p:sp>
      <p:sp>
        <p:nvSpPr>
          <p:cNvPr id="21" name="TextBox 20"/>
          <p:cNvSpPr txBox="1"/>
          <p:nvPr/>
        </p:nvSpPr>
        <p:spPr>
          <a:xfrm>
            <a:off x="3846250" y="4278868"/>
            <a:ext cx="505267" cy="369332"/>
          </a:xfrm>
          <a:prstGeom prst="rect">
            <a:avLst/>
          </a:prstGeom>
          <a:noFill/>
        </p:spPr>
        <p:txBody>
          <a:bodyPr wrap="none" rtlCol="0">
            <a:spAutoFit/>
          </a:bodyPr>
          <a:lstStyle/>
          <a:p>
            <a:r>
              <a:rPr lang="en-US" dirty="0">
                <a:latin typeface="Arial" panose="020B0604020202020204" pitchFamily="34" charset="0"/>
              </a:rPr>
              <a:t>0.2</a:t>
            </a:r>
          </a:p>
        </p:txBody>
      </p:sp>
      <p:sp>
        <p:nvSpPr>
          <p:cNvPr id="22" name="TextBox 21"/>
          <p:cNvSpPr txBox="1"/>
          <p:nvPr/>
        </p:nvSpPr>
        <p:spPr>
          <a:xfrm>
            <a:off x="3838006" y="4876800"/>
            <a:ext cx="505267" cy="369332"/>
          </a:xfrm>
          <a:prstGeom prst="rect">
            <a:avLst/>
          </a:prstGeom>
          <a:noFill/>
        </p:spPr>
        <p:txBody>
          <a:bodyPr wrap="none" rtlCol="0">
            <a:spAutoFit/>
          </a:bodyPr>
          <a:lstStyle/>
          <a:p>
            <a:r>
              <a:rPr lang="en-US" dirty="0">
                <a:latin typeface="Arial" panose="020B0604020202020204" pitchFamily="34" charset="0"/>
              </a:rPr>
              <a:t>0.2</a:t>
            </a:r>
          </a:p>
        </p:txBody>
      </p:sp>
      <p:sp>
        <p:nvSpPr>
          <p:cNvPr id="23" name="TextBox 22"/>
          <p:cNvSpPr txBox="1"/>
          <p:nvPr/>
        </p:nvSpPr>
        <p:spPr>
          <a:xfrm>
            <a:off x="5486400" y="2951933"/>
            <a:ext cx="1752600" cy="707886"/>
          </a:xfrm>
          <a:prstGeom prst="rect">
            <a:avLst/>
          </a:prstGeom>
          <a:solidFill>
            <a:srgbClr val="F1CCB5"/>
          </a:solidFill>
          <a:ln>
            <a:solidFill>
              <a:srgbClr val="FF6600"/>
            </a:solidFill>
          </a:ln>
        </p:spPr>
        <p:txBody>
          <a:bodyPr wrap="square" rtlCol="0">
            <a:spAutoFit/>
          </a:bodyPr>
          <a:lstStyle/>
          <a:p>
            <a:r>
              <a:rPr lang="en-US" sz="2000" dirty="0">
                <a:latin typeface="Arial" panose="020B0604020202020204" pitchFamily="34" charset="0"/>
              </a:rPr>
              <a:t>weak learning algorithm</a:t>
            </a:r>
          </a:p>
        </p:txBody>
      </p:sp>
      <p:sp>
        <p:nvSpPr>
          <p:cNvPr id="25" name="Right Arrow 24"/>
          <p:cNvSpPr/>
          <p:nvPr/>
        </p:nvSpPr>
        <p:spPr bwMode="auto">
          <a:xfrm>
            <a:off x="4762500" y="2939496"/>
            <a:ext cx="533400" cy="762000"/>
          </a:xfrm>
          <a:prstGeom prst="rightArrow">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Arial" pitchFamily="-110" charset="0"/>
            </a:endParaRPr>
          </a:p>
        </p:txBody>
      </p:sp>
      <p:sp>
        <p:nvSpPr>
          <p:cNvPr id="26" name="Right Arrow 25"/>
          <p:cNvSpPr/>
          <p:nvPr/>
        </p:nvSpPr>
        <p:spPr bwMode="auto">
          <a:xfrm>
            <a:off x="7467600" y="2860866"/>
            <a:ext cx="533400" cy="762000"/>
          </a:xfrm>
          <a:prstGeom prst="rightArrow">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Arial" pitchFamily="-110" charset="0"/>
            </a:endParaRPr>
          </a:p>
        </p:txBody>
      </p:sp>
      <p:sp>
        <p:nvSpPr>
          <p:cNvPr id="27" name="TextBox 26"/>
          <p:cNvSpPr txBox="1"/>
          <p:nvPr/>
        </p:nvSpPr>
        <p:spPr>
          <a:xfrm>
            <a:off x="8153401" y="2951933"/>
            <a:ext cx="2523448" cy="523220"/>
          </a:xfrm>
          <a:prstGeom prst="rect">
            <a:avLst/>
          </a:prstGeom>
          <a:noFill/>
        </p:spPr>
        <p:txBody>
          <a:bodyPr wrap="none" rtlCol="0">
            <a:spAutoFit/>
          </a:bodyPr>
          <a:lstStyle/>
          <a:p>
            <a:r>
              <a:rPr lang="en-US" sz="2800" dirty="0">
                <a:solidFill>
                  <a:srgbClr val="FF6600"/>
                </a:solidFill>
                <a:latin typeface="Arial" panose="020B0604020202020204" pitchFamily="34" charset="0"/>
              </a:rPr>
              <a:t>weak classifier</a:t>
            </a:r>
          </a:p>
        </p:txBody>
      </p:sp>
      <p:sp>
        <p:nvSpPr>
          <p:cNvPr id="28" name="TextBox 27"/>
          <p:cNvSpPr txBox="1"/>
          <p:nvPr/>
        </p:nvSpPr>
        <p:spPr>
          <a:xfrm>
            <a:off x="3200400" y="5522894"/>
            <a:ext cx="6019800" cy="954107"/>
          </a:xfrm>
          <a:prstGeom prst="rect">
            <a:avLst/>
          </a:prstGeom>
          <a:noFill/>
        </p:spPr>
        <p:txBody>
          <a:bodyPr wrap="square" rtlCol="0">
            <a:spAutoFit/>
          </a:bodyPr>
          <a:lstStyle/>
          <a:p>
            <a:r>
              <a:rPr lang="en-US" sz="2800" dirty="0">
                <a:solidFill>
                  <a:srgbClr val="0000FF"/>
                </a:solidFill>
                <a:latin typeface="Arial" panose="020B0604020202020204" pitchFamily="34" charset="0"/>
              </a:rPr>
              <a:t>Need a weak learning algorithm that can handle </a:t>
            </a:r>
            <a:r>
              <a:rPr lang="en-US" sz="2800" b="1" dirty="0">
                <a:solidFill>
                  <a:srgbClr val="0000FF"/>
                </a:solidFill>
                <a:latin typeface="Arial" panose="020B0604020202020204" pitchFamily="34" charset="0"/>
              </a:rPr>
              <a:t>weighted</a:t>
            </a:r>
            <a:r>
              <a:rPr lang="en-US" sz="2800" dirty="0">
                <a:solidFill>
                  <a:srgbClr val="0000FF"/>
                </a:solidFill>
                <a:latin typeface="Arial" panose="020B0604020202020204" pitchFamily="34" charset="0"/>
              </a:rPr>
              <a:t> examples</a:t>
            </a:r>
          </a:p>
        </p:txBody>
      </p:sp>
      <p:sp>
        <p:nvSpPr>
          <p:cNvPr id="3" name="TextBox 2"/>
          <p:cNvSpPr txBox="1"/>
          <p:nvPr/>
        </p:nvSpPr>
        <p:spPr>
          <a:xfrm>
            <a:off x="5943600" y="4232702"/>
            <a:ext cx="3859306" cy="830997"/>
          </a:xfrm>
          <a:prstGeom prst="rect">
            <a:avLst/>
          </a:prstGeom>
          <a:noFill/>
        </p:spPr>
        <p:txBody>
          <a:bodyPr wrap="square" rtlCol="0">
            <a:spAutoFit/>
          </a:bodyPr>
          <a:lstStyle/>
          <a:p>
            <a:r>
              <a:rPr lang="en-US" sz="2400" dirty="0">
                <a:solidFill>
                  <a:srgbClr val="FF0000"/>
                </a:solidFill>
                <a:latin typeface="Arial" panose="020B0604020202020204" pitchFamily="34" charset="0"/>
              </a:rPr>
              <a:t>Which of our algorithms can handle weights?</a:t>
            </a:r>
          </a:p>
        </p:txBody>
      </p:sp>
    </p:spTree>
    <p:extLst>
      <p:ext uri="{BB962C8B-B14F-4D97-AF65-F5344CB8AC3E}">
        <p14:creationId xmlns:p14="http://schemas.microsoft.com/office/powerpoint/2010/main" val="101663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boosting: basic algorithm</a:t>
            </a:r>
            <a:endParaRPr lang="en-US" dirty="0"/>
          </a:p>
        </p:txBody>
      </p:sp>
      <p:sp>
        <p:nvSpPr>
          <p:cNvPr id="3" name="Content Placeholder 2"/>
          <p:cNvSpPr>
            <a:spLocks noGrp="1"/>
          </p:cNvSpPr>
          <p:nvPr>
            <p:ph idx="1"/>
          </p:nvPr>
        </p:nvSpPr>
        <p:spPr/>
        <p:txBody>
          <a:bodyPr>
            <a:normAutofit/>
          </a:bodyPr>
          <a:lstStyle/>
          <a:p>
            <a:r>
              <a:rPr lang="en-US"/>
              <a:t>Training:</a:t>
            </a:r>
          </a:p>
          <a:p>
            <a:r>
              <a:rPr lang="en-US"/>
              <a:t>start with equal example weights</a:t>
            </a:r>
          </a:p>
          <a:p>
            <a:endParaRPr lang="en-US"/>
          </a:p>
          <a:p>
            <a:r>
              <a:rPr lang="en-US"/>
              <a:t>for some number of iterations:</a:t>
            </a:r>
          </a:p>
          <a:p>
            <a:pPr lvl="1"/>
            <a:r>
              <a:rPr lang="en-US"/>
              <a:t>learn a weak classifier and save</a:t>
            </a:r>
          </a:p>
          <a:p>
            <a:pPr lvl="1"/>
            <a:r>
              <a:rPr lang="en-US"/>
              <a:t>change the example weights</a:t>
            </a:r>
          </a:p>
          <a:p>
            <a:endParaRPr lang="en-US"/>
          </a:p>
          <a:p>
            <a:r>
              <a:rPr lang="en-US"/>
              <a:t>Classify:</a:t>
            </a:r>
          </a:p>
          <a:p>
            <a:r>
              <a:rPr lang="en-US"/>
              <a:t>get prediction from all learned weak classifiers</a:t>
            </a:r>
          </a:p>
          <a:p>
            <a:r>
              <a:rPr lang="en-US"/>
              <a:t>weighted vote based on how well the weak classifier did when it was trained</a:t>
            </a:r>
            <a:endParaRPr lang="en-US" dirty="0"/>
          </a:p>
        </p:txBody>
      </p:sp>
    </p:spTree>
    <p:extLst>
      <p:ext uri="{BB962C8B-B14F-4D97-AF65-F5344CB8AC3E}">
        <p14:creationId xmlns:p14="http://schemas.microsoft.com/office/powerpoint/2010/main" val="341597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basics</a:t>
            </a:r>
          </a:p>
        </p:txBody>
      </p:sp>
      <p:sp>
        <p:nvSpPr>
          <p:cNvPr id="5" name="Rectangle 4"/>
          <p:cNvSpPr/>
          <p:nvPr/>
        </p:nvSpPr>
        <p:spPr bwMode="auto">
          <a:xfrm>
            <a:off x="3810000" y="2590800"/>
            <a:ext cx="5334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sp>
        <p:nvSpPr>
          <p:cNvPr id="6" name="Rectangle 5"/>
          <p:cNvSpPr/>
          <p:nvPr/>
        </p:nvSpPr>
        <p:spPr bwMode="auto">
          <a:xfrm>
            <a:off x="4876800" y="2590800"/>
            <a:ext cx="5334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sp>
        <p:nvSpPr>
          <p:cNvPr id="7" name="Rectangle 6"/>
          <p:cNvSpPr/>
          <p:nvPr/>
        </p:nvSpPr>
        <p:spPr bwMode="auto">
          <a:xfrm>
            <a:off x="5943600" y="2590800"/>
            <a:ext cx="5334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sp>
        <p:nvSpPr>
          <p:cNvPr id="8" name="Rectangle 7"/>
          <p:cNvSpPr/>
          <p:nvPr/>
        </p:nvSpPr>
        <p:spPr bwMode="auto">
          <a:xfrm>
            <a:off x="7010400" y="2590800"/>
            <a:ext cx="5334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sp>
        <p:nvSpPr>
          <p:cNvPr id="9" name="Rectangle 8"/>
          <p:cNvSpPr/>
          <p:nvPr/>
        </p:nvSpPr>
        <p:spPr bwMode="auto">
          <a:xfrm>
            <a:off x="8077200" y="2590800"/>
            <a:ext cx="5334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sp>
        <p:nvSpPr>
          <p:cNvPr id="10" name="TextBox 9"/>
          <p:cNvSpPr txBox="1"/>
          <p:nvPr/>
        </p:nvSpPr>
        <p:spPr>
          <a:xfrm>
            <a:off x="3886200" y="4196794"/>
            <a:ext cx="990600" cy="338554"/>
          </a:xfrm>
          <a:prstGeom prst="rect">
            <a:avLst/>
          </a:prstGeom>
          <a:noFill/>
        </p:spPr>
        <p:txBody>
          <a:bodyPr wrap="square" rtlCol="0">
            <a:spAutoFit/>
          </a:bodyPr>
          <a:lstStyle/>
          <a:p>
            <a:r>
              <a:rPr lang="en-US" sz="1600" dirty="0">
                <a:latin typeface="Arial" panose="020B0604020202020204" pitchFamily="34" charset="0"/>
              </a:rPr>
              <a:t>E1</a:t>
            </a:r>
          </a:p>
        </p:txBody>
      </p:sp>
      <p:sp>
        <p:nvSpPr>
          <p:cNvPr id="11" name="TextBox 10"/>
          <p:cNvSpPr txBox="1"/>
          <p:nvPr/>
        </p:nvSpPr>
        <p:spPr>
          <a:xfrm>
            <a:off x="4953000" y="4191000"/>
            <a:ext cx="990600" cy="338554"/>
          </a:xfrm>
          <a:prstGeom prst="rect">
            <a:avLst/>
          </a:prstGeom>
          <a:noFill/>
        </p:spPr>
        <p:txBody>
          <a:bodyPr wrap="square" rtlCol="0">
            <a:spAutoFit/>
          </a:bodyPr>
          <a:lstStyle/>
          <a:p>
            <a:r>
              <a:rPr lang="en-US" sz="1600" dirty="0">
                <a:latin typeface="Arial" panose="020B0604020202020204" pitchFamily="34" charset="0"/>
              </a:rPr>
              <a:t>E2</a:t>
            </a:r>
          </a:p>
        </p:txBody>
      </p:sp>
      <p:sp>
        <p:nvSpPr>
          <p:cNvPr id="12" name="TextBox 11"/>
          <p:cNvSpPr txBox="1"/>
          <p:nvPr/>
        </p:nvSpPr>
        <p:spPr>
          <a:xfrm>
            <a:off x="6019800" y="4191000"/>
            <a:ext cx="990600" cy="338554"/>
          </a:xfrm>
          <a:prstGeom prst="rect">
            <a:avLst/>
          </a:prstGeom>
          <a:noFill/>
        </p:spPr>
        <p:txBody>
          <a:bodyPr wrap="square" rtlCol="0">
            <a:spAutoFit/>
          </a:bodyPr>
          <a:lstStyle/>
          <a:p>
            <a:r>
              <a:rPr lang="en-US" sz="1600" dirty="0">
                <a:latin typeface="Arial" panose="020B0604020202020204" pitchFamily="34" charset="0"/>
              </a:rPr>
              <a:t>E3</a:t>
            </a:r>
          </a:p>
        </p:txBody>
      </p:sp>
      <p:sp>
        <p:nvSpPr>
          <p:cNvPr id="13" name="TextBox 12"/>
          <p:cNvSpPr txBox="1"/>
          <p:nvPr/>
        </p:nvSpPr>
        <p:spPr>
          <a:xfrm>
            <a:off x="7086600" y="4191000"/>
            <a:ext cx="990600" cy="338554"/>
          </a:xfrm>
          <a:prstGeom prst="rect">
            <a:avLst/>
          </a:prstGeom>
          <a:noFill/>
        </p:spPr>
        <p:txBody>
          <a:bodyPr wrap="square" rtlCol="0">
            <a:spAutoFit/>
          </a:bodyPr>
          <a:lstStyle/>
          <a:p>
            <a:r>
              <a:rPr lang="en-US" sz="1600" dirty="0">
                <a:latin typeface="Arial" panose="020B0604020202020204" pitchFamily="34" charset="0"/>
              </a:rPr>
              <a:t>E4</a:t>
            </a:r>
          </a:p>
        </p:txBody>
      </p:sp>
      <p:sp>
        <p:nvSpPr>
          <p:cNvPr id="14" name="TextBox 13"/>
          <p:cNvSpPr txBox="1"/>
          <p:nvPr/>
        </p:nvSpPr>
        <p:spPr>
          <a:xfrm>
            <a:off x="8153400" y="4191000"/>
            <a:ext cx="990600" cy="338554"/>
          </a:xfrm>
          <a:prstGeom prst="rect">
            <a:avLst/>
          </a:prstGeom>
          <a:noFill/>
        </p:spPr>
        <p:txBody>
          <a:bodyPr wrap="square" rtlCol="0">
            <a:spAutoFit/>
          </a:bodyPr>
          <a:lstStyle/>
          <a:p>
            <a:r>
              <a:rPr lang="en-US" sz="1600" dirty="0">
                <a:latin typeface="Arial" panose="020B0604020202020204" pitchFamily="34" charset="0"/>
              </a:rPr>
              <a:t>E5</a:t>
            </a:r>
          </a:p>
        </p:txBody>
      </p:sp>
      <p:sp>
        <p:nvSpPr>
          <p:cNvPr id="15" name="TextBox 14"/>
          <p:cNvSpPr txBox="1"/>
          <p:nvPr/>
        </p:nvSpPr>
        <p:spPr>
          <a:xfrm>
            <a:off x="1676400" y="4114800"/>
            <a:ext cx="1828800" cy="338554"/>
          </a:xfrm>
          <a:prstGeom prst="rect">
            <a:avLst/>
          </a:prstGeom>
          <a:noFill/>
        </p:spPr>
        <p:txBody>
          <a:bodyPr wrap="square" rtlCol="0">
            <a:spAutoFit/>
          </a:bodyPr>
          <a:lstStyle/>
          <a:p>
            <a:r>
              <a:rPr lang="en-US" sz="1600" dirty="0">
                <a:solidFill>
                  <a:srgbClr val="008000"/>
                </a:solidFill>
                <a:latin typeface="Arial" panose="020B0604020202020204" pitchFamily="34" charset="0"/>
              </a:rPr>
              <a:t>Examples:</a:t>
            </a:r>
          </a:p>
        </p:txBody>
      </p:sp>
      <p:sp>
        <p:nvSpPr>
          <p:cNvPr id="16" name="TextBox 15"/>
          <p:cNvSpPr txBox="1"/>
          <p:nvPr/>
        </p:nvSpPr>
        <p:spPr>
          <a:xfrm>
            <a:off x="1676400" y="2819400"/>
            <a:ext cx="1752600" cy="338554"/>
          </a:xfrm>
          <a:prstGeom prst="rect">
            <a:avLst/>
          </a:prstGeom>
          <a:noFill/>
        </p:spPr>
        <p:txBody>
          <a:bodyPr wrap="square" rtlCol="0">
            <a:spAutoFit/>
          </a:bodyPr>
          <a:lstStyle/>
          <a:p>
            <a:r>
              <a:rPr lang="en-US" sz="1600" dirty="0">
                <a:solidFill>
                  <a:srgbClr val="000090"/>
                </a:solidFill>
                <a:latin typeface="Arial" panose="020B0604020202020204" pitchFamily="34" charset="0"/>
              </a:rPr>
              <a:t>Weights:</a:t>
            </a:r>
          </a:p>
        </p:txBody>
      </p:sp>
      <p:sp>
        <p:nvSpPr>
          <p:cNvPr id="17" name="TextBox 16"/>
          <p:cNvSpPr txBox="1"/>
          <p:nvPr/>
        </p:nvSpPr>
        <p:spPr>
          <a:xfrm>
            <a:off x="1866900" y="1676400"/>
            <a:ext cx="7086600" cy="523220"/>
          </a:xfrm>
          <a:prstGeom prst="rect">
            <a:avLst/>
          </a:prstGeom>
          <a:noFill/>
        </p:spPr>
        <p:txBody>
          <a:bodyPr wrap="square" rtlCol="0">
            <a:spAutoFit/>
          </a:bodyPr>
          <a:lstStyle/>
          <a:p>
            <a:pPr algn="l"/>
            <a:r>
              <a:rPr lang="en-US" sz="2800" dirty="0">
                <a:latin typeface="Arial" panose="020B0604020202020204" pitchFamily="34" charset="0"/>
              </a:rPr>
              <a:t>Start with equal weighted examples</a:t>
            </a:r>
          </a:p>
        </p:txBody>
      </p:sp>
      <p:sp>
        <p:nvSpPr>
          <p:cNvPr id="3" name="TextBox 2"/>
          <p:cNvSpPr txBox="1"/>
          <p:nvPr/>
        </p:nvSpPr>
        <p:spPr>
          <a:xfrm>
            <a:off x="1959430" y="5536809"/>
            <a:ext cx="3403496" cy="461665"/>
          </a:xfrm>
          <a:prstGeom prst="rect">
            <a:avLst/>
          </a:prstGeom>
          <a:noFill/>
        </p:spPr>
        <p:txBody>
          <a:bodyPr wrap="none" rtlCol="0">
            <a:spAutoFit/>
          </a:bodyPr>
          <a:lstStyle/>
          <a:p>
            <a:r>
              <a:rPr lang="en-US" sz="2400" dirty="0">
                <a:solidFill>
                  <a:srgbClr val="FF6600"/>
                </a:solidFill>
                <a:latin typeface="Arial" panose="020B0604020202020204" pitchFamily="34" charset="0"/>
              </a:rPr>
              <a:t>Learn a weak classifier:</a:t>
            </a:r>
          </a:p>
        </p:txBody>
      </p:sp>
      <p:grpSp>
        <p:nvGrpSpPr>
          <p:cNvPr id="19" name="Group 18"/>
          <p:cNvGrpSpPr/>
          <p:nvPr/>
        </p:nvGrpSpPr>
        <p:grpSpPr>
          <a:xfrm>
            <a:off x="5638801" y="5109865"/>
            <a:ext cx="1502723" cy="1371600"/>
            <a:chOff x="5359400" y="4934857"/>
            <a:chExt cx="1502723" cy="1371600"/>
          </a:xfrm>
        </p:grpSpPr>
        <p:pic>
          <p:nvPicPr>
            <p:cNvPr id="18" name="Picture 17"/>
            <p:cNvPicPr>
              <a:picLocks noChangeAspect="1"/>
            </p:cNvPicPr>
            <p:nvPr/>
          </p:nvPicPr>
          <p:blipFill rotWithShape="1">
            <a:blip r:embed="rId2"/>
            <a:srcRect l="5744"/>
            <a:stretch/>
          </p:blipFill>
          <p:spPr>
            <a:xfrm>
              <a:off x="5359400" y="4934857"/>
              <a:ext cx="1502723" cy="1371600"/>
            </a:xfrm>
            <a:prstGeom prst="rect">
              <a:avLst/>
            </a:prstGeom>
          </p:spPr>
        </p:pic>
        <p:sp>
          <p:nvSpPr>
            <p:cNvPr id="4" name="TextBox 3"/>
            <p:cNvSpPr txBox="1"/>
            <p:nvPr/>
          </p:nvSpPr>
          <p:spPr>
            <a:xfrm>
              <a:off x="5483897" y="5334000"/>
              <a:ext cx="1024639" cy="400110"/>
            </a:xfrm>
            <a:prstGeom prst="rect">
              <a:avLst/>
            </a:prstGeom>
            <a:noFill/>
          </p:spPr>
          <p:txBody>
            <a:bodyPr wrap="none" rtlCol="0">
              <a:spAutoFit/>
            </a:bodyPr>
            <a:lstStyle/>
            <a:p>
              <a:r>
                <a:rPr lang="en-US" sz="2000" b="1" dirty="0">
                  <a:latin typeface="Arial" panose="020B0604020202020204" pitchFamily="34" charset="0"/>
                </a:rPr>
                <a:t>weak 1</a:t>
              </a:r>
            </a:p>
          </p:txBody>
        </p:sp>
      </p:grpSp>
    </p:spTree>
    <p:extLst>
      <p:ext uri="{BB962C8B-B14F-4D97-AF65-F5344CB8AC3E}">
        <p14:creationId xmlns:p14="http://schemas.microsoft.com/office/powerpoint/2010/main" val="47090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a:t>
            </a:r>
          </a:p>
        </p:txBody>
      </p:sp>
      <p:sp>
        <p:nvSpPr>
          <p:cNvPr id="5" name="Rectangle 4"/>
          <p:cNvSpPr/>
          <p:nvPr/>
        </p:nvSpPr>
        <p:spPr bwMode="auto">
          <a:xfrm>
            <a:off x="3810000" y="2590800"/>
            <a:ext cx="5334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Arial" panose="020B0604020202020204" pitchFamily="34" charset="0"/>
              <a:ea typeface="Arial" charset="0"/>
              <a:cs typeface="Arial" panose="020B0604020202020204" pitchFamily="34" charset="0"/>
            </a:endParaRPr>
          </a:p>
        </p:txBody>
      </p:sp>
      <p:sp>
        <p:nvSpPr>
          <p:cNvPr id="6" name="Rectangle 5"/>
          <p:cNvSpPr/>
          <p:nvPr/>
        </p:nvSpPr>
        <p:spPr bwMode="auto">
          <a:xfrm>
            <a:off x="4876800" y="2590800"/>
            <a:ext cx="5334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Arial" panose="020B0604020202020204" pitchFamily="34" charset="0"/>
              <a:ea typeface="Arial" charset="0"/>
              <a:cs typeface="Arial" panose="020B0604020202020204" pitchFamily="34" charset="0"/>
            </a:endParaRPr>
          </a:p>
        </p:txBody>
      </p:sp>
      <p:sp>
        <p:nvSpPr>
          <p:cNvPr id="7" name="Rectangle 6"/>
          <p:cNvSpPr/>
          <p:nvPr/>
        </p:nvSpPr>
        <p:spPr bwMode="auto">
          <a:xfrm>
            <a:off x="5943600" y="2590800"/>
            <a:ext cx="5334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Arial" panose="020B0604020202020204" pitchFamily="34" charset="0"/>
              <a:ea typeface="Arial" charset="0"/>
              <a:cs typeface="Arial" panose="020B0604020202020204" pitchFamily="34" charset="0"/>
            </a:endParaRPr>
          </a:p>
        </p:txBody>
      </p:sp>
      <p:sp>
        <p:nvSpPr>
          <p:cNvPr id="8" name="Rectangle 7"/>
          <p:cNvSpPr/>
          <p:nvPr/>
        </p:nvSpPr>
        <p:spPr bwMode="auto">
          <a:xfrm>
            <a:off x="7010400" y="2590800"/>
            <a:ext cx="5334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Arial" panose="020B0604020202020204" pitchFamily="34" charset="0"/>
              <a:ea typeface="Arial" charset="0"/>
              <a:cs typeface="Arial" panose="020B0604020202020204" pitchFamily="34" charset="0"/>
            </a:endParaRPr>
          </a:p>
        </p:txBody>
      </p:sp>
      <p:sp>
        <p:nvSpPr>
          <p:cNvPr id="9" name="Rectangle 8"/>
          <p:cNvSpPr/>
          <p:nvPr/>
        </p:nvSpPr>
        <p:spPr bwMode="auto">
          <a:xfrm>
            <a:off x="8077200" y="2590800"/>
            <a:ext cx="5334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Arial" panose="020B0604020202020204" pitchFamily="34" charset="0"/>
              <a:ea typeface="Arial" charset="0"/>
              <a:cs typeface="Arial" panose="020B0604020202020204" pitchFamily="34" charset="0"/>
            </a:endParaRPr>
          </a:p>
        </p:txBody>
      </p:sp>
      <p:sp>
        <p:nvSpPr>
          <p:cNvPr id="10" name="TextBox 9"/>
          <p:cNvSpPr txBox="1"/>
          <p:nvPr/>
        </p:nvSpPr>
        <p:spPr>
          <a:xfrm>
            <a:off x="3886200" y="4196794"/>
            <a:ext cx="9906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E1</a:t>
            </a:r>
          </a:p>
        </p:txBody>
      </p:sp>
      <p:sp>
        <p:nvSpPr>
          <p:cNvPr id="11" name="TextBox 10"/>
          <p:cNvSpPr txBox="1"/>
          <p:nvPr/>
        </p:nvSpPr>
        <p:spPr>
          <a:xfrm>
            <a:off x="4953000" y="4191000"/>
            <a:ext cx="9906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E2</a:t>
            </a:r>
          </a:p>
        </p:txBody>
      </p:sp>
      <p:sp>
        <p:nvSpPr>
          <p:cNvPr id="12" name="TextBox 11"/>
          <p:cNvSpPr txBox="1"/>
          <p:nvPr/>
        </p:nvSpPr>
        <p:spPr>
          <a:xfrm>
            <a:off x="6019800" y="4191000"/>
            <a:ext cx="9906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E3</a:t>
            </a:r>
          </a:p>
        </p:txBody>
      </p:sp>
      <p:sp>
        <p:nvSpPr>
          <p:cNvPr id="13" name="TextBox 12"/>
          <p:cNvSpPr txBox="1"/>
          <p:nvPr/>
        </p:nvSpPr>
        <p:spPr>
          <a:xfrm>
            <a:off x="7086600" y="4191000"/>
            <a:ext cx="9906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E4</a:t>
            </a:r>
          </a:p>
        </p:txBody>
      </p:sp>
      <p:sp>
        <p:nvSpPr>
          <p:cNvPr id="14" name="TextBox 13"/>
          <p:cNvSpPr txBox="1"/>
          <p:nvPr/>
        </p:nvSpPr>
        <p:spPr>
          <a:xfrm>
            <a:off x="8153400" y="4191000"/>
            <a:ext cx="9906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E5</a:t>
            </a:r>
          </a:p>
        </p:txBody>
      </p:sp>
      <p:sp>
        <p:nvSpPr>
          <p:cNvPr id="15" name="TextBox 14"/>
          <p:cNvSpPr txBox="1"/>
          <p:nvPr/>
        </p:nvSpPr>
        <p:spPr>
          <a:xfrm>
            <a:off x="1676400" y="4114800"/>
            <a:ext cx="1828800" cy="338554"/>
          </a:xfrm>
          <a:prstGeom prst="rect">
            <a:avLst/>
          </a:prstGeom>
          <a:noFill/>
        </p:spPr>
        <p:txBody>
          <a:bodyPr wrap="square" rtlCol="0">
            <a:spAutoFit/>
          </a:bodyPr>
          <a:lstStyle/>
          <a:p>
            <a:r>
              <a:rPr lang="en-US" sz="1600" dirty="0">
                <a:solidFill>
                  <a:srgbClr val="008000"/>
                </a:solidFill>
                <a:latin typeface="Arial" panose="020B0604020202020204" pitchFamily="34" charset="0"/>
                <a:cs typeface="Arial" panose="020B0604020202020204" pitchFamily="34" charset="0"/>
              </a:rPr>
              <a:t>Examples:</a:t>
            </a:r>
          </a:p>
        </p:txBody>
      </p:sp>
      <p:sp>
        <p:nvSpPr>
          <p:cNvPr id="16" name="TextBox 15"/>
          <p:cNvSpPr txBox="1"/>
          <p:nvPr/>
        </p:nvSpPr>
        <p:spPr>
          <a:xfrm>
            <a:off x="1676400" y="2819400"/>
            <a:ext cx="1752600" cy="338554"/>
          </a:xfrm>
          <a:prstGeom prst="rect">
            <a:avLst/>
          </a:prstGeom>
          <a:noFill/>
        </p:spPr>
        <p:txBody>
          <a:bodyPr wrap="square" rtlCol="0">
            <a:spAutoFit/>
          </a:bodyPr>
          <a:lstStyle/>
          <a:p>
            <a:r>
              <a:rPr lang="en-US" sz="1600" dirty="0">
                <a:solidFill>
                  <a:srgbClr val="000090"/>
                </a:solidFill>
                <a:latin typeface="Arial" panose="020B0604020202020204" pitchFamily="34" charset="0"/>
                <a:cs typeface="Arial" panose="020B0604020202020204" pitchFamily="34" charset="0"/>
              </a:rPr>
              <a:t>Weights:</a:t>
            </a:r>
          </a:p>
        </p:txBody>
      </p:sp>
      <p:sp>
        <p:nvSpPr>
          <p:cNvPr id="20" name="Rectangle 19"/>
          <p:cNvSpPr/>
          <p:nvPr/>
        </p:nvSpPr>
        <p:spPr bwMode="auto">
          <a:xfrm>
            <a:off x="3581400" y="2362200"/>
            <a:ext cx="3124200" cy="2438400"/>
          </a:xfrm>
          <a:prstGeom prst="rect">
            <a:avLst/>
          </a:prstGeom>
          <a:solidFill>
            <a:srgbClr val="009900">
              <a:alpha val="2700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Arial" panose="020B0604020202020204" pitchFamily="34" charset="0"/>
              <a:ea typeface="Arial" charset="0"/>
              <a:cs typeface="Arial" panose="020B0604020202020204" pitchFamily="34" charset="0"/>
            </a:endParaRPr>
          </a:p>
        </p:txBody>
      </p:sp>
      <p:sp>
        <p:nvSpPr>
          <p:cNvPr id="21" name="Rectangle 20"/>
          <p:cNvSpPr/>
          <p:nvPr/>
        </p:nvSpPr>
        <p:spPr bwMode="auto">
          <a:xfrm>
            <a:off x="6858000" y="2362200"/>
            <a:ext cx="1905000" cy="2438400"/>
          </a:xfrm>
          <a:prstGeom prst="rect">
            <a:avLst/>
          </a:prstGeom>
          <a:solidFill>
            <a:srgbClr val="FF0000">
              <a:alpha val="2700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Arial" panose="020B0604020202020204" pitchFamily="34" charset="0"/>
              <a:ea typeface="Arial" charset="0"/>
              <a:cs typeface="Arial" panose="020B0604020202020204" pitchFamily="34" charset="0"/>
            </a:endParaRPr>
          </a:p>
        </p:txBody>
      </p:sp>
      <p:grpSp>
        <p:nvGrpSpPr>
          <p:cNvPr id="23" name="Group 22"/>
          <p:cNvGrpSpPr/>
          <p:nvPr/>
        </p:nvGrpSpPr>
        <p:grpSpPr>
          <a:xfrm>
            <a:off x="2307278" y="5109865"/>
            <a:ext cx="1502723" cy="1371600"/>
            <a:chOff x="5359400" y="4934857"/>
            <a:chExt cx="1502723" cy="1371600"/>
          </a:xfrm>
        </p:grpSpPr>
        <p:pic>
          <p:nvPicPr>
            <p:cNvPr id="24" name="Picture 23"/>
            <p:cNvPicPr>
              <a:picLocks noChangeAspect="1"/>
            </p:cNvPicPr>
            <p:nvPr/>
          </p:nvPicPr>
          <p:blipFill rotWithShape="1">
            <a:blip r:embed="rId2"/>
            <a:srcRect l="5744"/>
            <a:stretch/>
          </p:blipFill>
          <p:spPr>
            <a:xfrm>
              <a:off x="5359400" y="4934857"/>
              <a:ext cx="1502723" cy="1371600"/>
            </a:xfrm>
            <a:prstGeom prst="rect">
              <a:avLst/>
            </a:prstGeom>
          </p:spPr>
        </p:pic>
        <p:sp>
          <p:nvSpPr>
            <p:cNvPr id="25" name="TextBox 24"/>
            <p:cNvSpPr txBox="1"/>
            <p:nvPr/>
          </p:nvSpPr>
          <p:spPr>
            <a:xfrm>
              <a:off x="5483897" y="5334000"/>
              <a:ext cx="1024639"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weak 1</a:t>
              </a:r>
            </a:p>
          </p:txBody>
        </p:sp>
      </p:grpSp>
      <p:sp>
        <p:nvSpPr>
          <p:cNvPr id="3" name="TextBox 2"/>
          <p:cNvSpPr txBox="1"/>
          <p:nvPr/>
        </p:nvSpPr>
        <p:spPr>
          <a:xfrm>
            <a:off x="4292020" y="5109865"/>
            <a:ext cx="5998029"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We want to reweight the examples and then learn another weak classifier</a:t>
            </a:r>
          </a:p>
          <a:p>
            <a:endParaRPr lang="en-US" sz="2000" dirty="0">
              <a:latin typeface="Arial" panose="020B0604020202020204" pitchFamily="34" charset="0"/>
              <a:cs typeface="Arial" panose="020B0604020202020204" pitchFamily="34" charset="0"/>
            </a:endParaRPr>
          </a:p>
          <a:p>
            <a:r>
              <a:rPr lang="en-US" sz="2000" dirty="0">
                <a:solidFill>
                  <a:srgbClr val="FF0000"/>
                </a:solidFill>
                <a:latin typeface="Arial" panose="020B0604020202020204" pitchFamily="34" charset="0"/>
                <a:cs typeface="Arial" panose="020B0604020202020204" pitchFamily="34" charset="0"/>
              </a:rPr>
              <a:t>How should we change the example weights?</a:t>
            </a:r>
          </a:p>
        </p:txBody>
      </p:sp>
      <p:sp>
        <p:nvSpPr>
          <p:cNvPr id="4" name="TextBox 3"/>
          <p:cNvSpPr txBox="1"/>
          <p:nvPr/>
        </p:nvSpPr>
        <p:spPr>
          <a:xfrm>
            <a:off x="4156536" y="1733490"/>
            <a:ext cx="1903085" cy="369332"/>
          </a:xfrm>
          <a:prstGeom prst="rect">
            <a:avLst/>
          </a:prstGeom>
          <a:noFill/>
        </p:spPr>
        <p:txBody>
          <a:bodyPr wrap="none" rtlCol="0">
            <a:spAutoFit/>
          </a:bodyPr>
          <a:lstStyle/>
          <a:p>
            <a:r>
              <a:rPr lang="en-US" dirty="0">
                <a:solidFill>
                  <a:srgbClr val="008000"/>
                </a:solidFill>
                <a:latin typeface="Arial" panose="020B0604020202020204" pitchFamily="34" charset="0"/>
                <a:cs typeface="Arial" panose="020B0604020202020204" pitchFamily="34" charset="0"/>
              </a:rPr>
              <a:t>classified correct</a:t>
            </a:r>
          </a:p>
        </p:txBody>
      </p:sp>
      <p:sp>
        <p:nvSpPr>
          <p:cNvPr id="26" name="TextBox 25"/>
          <p:cNvSpPr txBox="1"/>
          <p:nvPr/>
        </p:nvSpPr>
        <p:spPr>
          <a:xfrm>
            <a:off x="6781801" y="1750666"/>
            <a:ext cx="2082621"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classified incorrect</a:t>
            </a:r>
          </a:p>
        </p:txBody>
      </p:sp>
    </p:spTree>
    <p:extLst>
      <p:ext uri="{BB962C8B-B14F-4D97-AF65-F5344CB8AC3E}">
        <p14:creationId xmlns:p14="http://schemas.microsoft.com/office/powerpoint/2010/main" val="223991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a:t>
            </a:r>
          </a:p>
        </p:txBody>
      </p:sp>
      <p:sp>
        <p:nvSpPr>
          <p:cNvPr id="5" name="Rectangle 4"/>
          <p:cNvSpPr/>
          <p:nvPr/>
        </p:nvSpPr>
        <p:spPr bwMode="auto">
          <a:xfrm>
            <a:off x="3810000" y="3048000"/>
            <a:ext cx="533400" cy="609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Arial" panose="020B0604020202020204" pitchFamily="34" charset="0"/>
              <a:ea typeface="Arial" charset="0"/>
              <a:cs typeface="Arial" panose="020B0604020202020204" pitchFamily="34" charset="0"/>
            </a:endParaRPr>
          </a:p>
        </p:txBody>
      </p:sp>
      <p:sp>
        <p:nvSpPr>
          <p:cNvPr id="6" name="Rectangle 5"/>
          <p:cNvSpPr/>
          <p:nvPr/>
        </p:nvSpPr>
        <p:spPr bwMode="auto">
          <a:xfrm>
            <a:off x="4876800" y="3048000"/>
            <a:ext cx="533400" cy="609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Arial" panose="020B0604020202020204" pitchFamily="34" charset="0"/>
              <a:ea typeface="Arial" charset="0"/>
              <a:cs typeface="Arial" panose="020B0604020202020204" pitchFamily="34" charset="0"/>
            </a:endParaRPr>
          </a:p>
        </p:txBody>
      </p:sp>
      <p:sp>
        <p:nvSpPr>
          <p:cNvPr id="7" name="Rectangle 6"/>
          <p:cNvSpPr/>
          <p:nvPr/>
        </p:nvSpPr>
        <p:spPr bwMode="auto">
          <a:xfrm>
            <a:off x="5943600" y="3048000"/>
            <a:ext cx="533400" cy="609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Arial" panose="020B0604020202020204" pitchFamily="34" charset="0"/>
              <a:ea typeface="Arial" charset="0"/>
              <a:cs typeface="Arial" panose="020B0604020202020204" pitchFamily="34" charset="0"/>
            </a:endParaRPr>
          </a:p>
        </p:txBody>
      </p:sp>
      <p:sp>
        <p:nvSpPr>
          <p:cNvPr id="8" name="Rectangle 7"/>
          <p:cNvSpPr/>
          <p:nvPr/>
        </p:nvSpPr>
        <p:spPr bwMode="auto">
          <a:xfrm>
            <a:off x="7010400" y="2133600"/>
            <a:ext cx="533400" cy="1524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Arial" panose="020B0604020202020204" pitchFamily="34" charset="0"/>
              <a:ea typeface="Arial" charset="0"/>
              <a:cs typeface="Arial" panose="020B0604020202020204" pitchFamily="34" charset="0"/>
            </a:endParaRPr>
          </a:p>
        </p:txBody>
      </p:sp>
      <p:sp>
        <p:nvSpPr>
          <p:cNvPr id="9" name="Rectangle 8"/>
          <p:cNvSpPr/>
          <p:nvPr/>
        </p:nvSpPr>
        <p:spPr bwMode="auto">
          <a:xfrm>
            <a:off x="8077200" y="2133600"/>
            <a:ext cx="533400" cy="1524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Arial" panose="020B0604020202020204" pitchFamily="34" charset="0"/>
              <a:ea typeface="Arial" charset="0"/>
              <a:cs typeface="Arial" panose="020B0604020202020204" pitchFamily="34" charset="0"/>
            </a:endParaRPr>
          </a:p>
        </p:txBody>
      </p:sp>
      <p:sp>
        <p:nvSpPr>
          <p:cNvPr id="10" name="TextBox 9"/>
          <p:cNvSpPr txBox="1"/>
          <p:nvPr/>
        </p:nvSpPr>
        <p:spPr>
          <a:xfrm>
            <a:off x="3886200" y="4196794"/>
            <a:ext cx="9906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E1</a:t>
            </a:r>
          </a:p>
        </p:txBody>
      </p:sp>
      <p:sp>
        <p:nvSpPr>
          <p:cNvPr id="11" name="TextBox 10"/>
          <p:cNvSpPr txBox="1"/>
          <p:nvPr/>
        </p:nvSpPr>
        <p:spPr>
          <a:xfrm>
            <a:off x="4953000" y="4191000"/>
            <a:ext cx="9906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E2</a:t>
            </a:r>
          </a:p>
        </p:txBody>
      </p:sp>
      <p:sp>
        <p:nvSpPr>
          <p:cNvPr id="12" name="TextBox 11"/>
          <p:cNvSpPr txBox="1"/>
          <p:nvPr/>
        </p:nvSpPr>
        <p:spPr>
          <a:xfrm>
            <a:off x="6019800" y="4191000"/>
            <a:ext cx="9906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E3</a:t>
            </a:r>
          </a:p>
        </p:txBody>
      </p:sp>
      <p:sp>
        <p:nvSpPr>
          <p:cNvPr id="13" name="TextBox 12"/>
          <p:cNvSpPr txBox="1"/>
          <p:nvPr/>
        </p:nvSpPr>
        <p:spPr>
          <a:xfrm>
            <a:off x="7086600" y="4191000"/>
            <a:ext cx="9906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E4</a:t>
            </a:r>
          </a:p>
        </p:txBody>
      </p:sp>
      <p:sp>
        <p:nvSpPr>
          <p:cNvPr id="14" name="TextBox 13"/>
          <p:cNvSpPr txBox="1"/>
          <p:nvPr/>
        </p:nvSpPr>
        <p:spPr>
          <a:xfrm>
            <a:off x="8153400" y="4191000"/>
            <a:ext cx="9906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E5</a:t>
            </a:r>
          </a:p>
        </p:txBody>
      </p:sp>
      <p:sp>
        <p:nvSpPr>
          <p:cNvPr id="15" name="TextBox 14"/>
          <p:cNvSpPr txBox="1"/>
          <p:nvPr/>
        </p:nvSpPr>
        <p:spPr>
          <a:xfrm>
            <a:off x="1676400" y="4114800"/>
            <a:ext cx="1828800" cy="338554"/>
          </a:xfrm>
          <a:prstGeom prst="rect">
            <a:avLst/>
          </a:prstGeom>
          <a:noFill/>
        </p:spPr>
        <p:txBody>
          <a:bodyPr wrap="square" rtlCol="0">
            <a:spAutoFit/>
          </a:bodyPr>
          <a:lstStyle/>
          <a:p>
            <a:r>
              <a:rPr lang="en-US" sz="1600" dirty="0">
                <a:solidFill>
                  <a:srgbClr val="008000"/>
                </a:solidFill>
                <a:latin typeface="Arial" panose="020B0604020202020204" pitchFamily="34" charset="0"/>
                <a:cs typeface="Arial" panose="020B0604020202020204" pitchFamily="34" charset="0"/>
              </a:rPr>
              <a:t>Examples:</a:t>
            </a:r>
          </a:p>
        </p:txBody>
      </p:sp>
      <p:sp>
        <p:nvSpPr>
          <p:cNvPr id="16" name="TextBox 15"/>
          <p:cNvSpPr txBox="1"/>
          <p:nvPr/>
        </p:nvSpPr>
        <p:spPr>
          <a:xfrm>
            <a:off x="1676400" y="2819400"/>
            <a:ext cx="1752600" cy="338554"/>
          </a:xfrm>
          <a:prstGeom prst="rect">
            <a:avLst/>
          </a:prstGeom>
          <a:noFill/>
        </p:spPr>
        <p:txBody>
          <a:bodyPr wrap="square" rtlCol="0">
            <a:spAutoFit/>
          </a:bodyPr>
          <a:lstStyle/>
          <a:p>
            <a:r>
              <a:rPr lang="en-US" sz="1600" dirty="0">
                <a:solidFill>
                  <a:srgbClr val="000090"/>
                </a:solidFill>
                <a:latin typeface="Arial" panose="020B0604020202020204" pitchFamily="34" charset="0"/>
                <a:cs typeface="Arial" panose="020B0604020202020204" pitchFamily="34" charset="0"/>
              </a:rPr>
              <a:t>Weights:</a:t>
            </a:r>
          </a:p>
        </p:txBody>
      </p:sp>
      <p:sp>
        <p:nvSpPr>
          <p:cNvPr id="19" name="TextBox 18"/>
          <p:cNvSpPr txBox="1"/>
          <p:nvPr/>
        </p:nvSpPr>
        <p:spPr>
          <a:xfrm>
            <a:off x="2209800" y="5257801"/>
            <a:ext cx="8282214" cy="830997"/>
          </a:xfrm>
          <a:prstGeom prst="rect">
            <a:avLst/>
          </a:prstGeom>
          <a:noFill/>
        </p:spPr>
        <p:txBody>
          <a:bodyPr wrap="square" rtlCol="0">
            <a:spAutoFit/>
          </a:bodyPr>
          <a:lstStyle/>
          <a:p>
            <a:pPr marL="342900" indent="-342900">
              <a:buFontTx/>
              <a:buChar char="-"/>
            </a:pPr>
            <a:r>
              <a:rPr lang="en-US" sz="2400" dirty="0">
                <a:solidFill>
                  <a:srgbClr val="0000FF"/>
                </a:solidFill>
                <a:latin typeface="Arial" panose="020B0604020202020204" pitchFamily="34" charset="0"/>
                <a:cs typeface="Arial" panose="020B0604020202020204" pitchFamily="34" charset="0"/>
              </a:rPr>
              <a:t>decrease the weight for those we’re getting correct</a:t>
            </a:r>
          </a:p>
          <a:p>
            <a:pPr marL="342900" indent="-342900">
              <a:buFontTx/>
              <a:buChar char="-"/>
            </a:pPr>
            <a:r>
              <a:rPr lang="en-US" sz="2400" dirty="0">
                <a:solidFill>
                  <a:srgbClr val="0000FF"/>
                </a:solidFill>
                <a:latin typeface="Arial" panose="020B0604020202020204" pitchFamily="34" charset="0"/>
                <a:cs typeface="Arial" panose="020B0604020202020204" pitchFamily="34" charset="0"/>
              </a:rPr>
              <a:t>increase the weight for those we’re getting incorrect</a:t>
            </a:r>
          </a:p>
        </p:txBody>
      </p:sp>
    </p:spTree>
    <p:extLst>
      <p:ext uri="{BB962C8B-B14F-4D97-AF65-F5344CB8AC3E}">
        <p14:creationId xmlns:p14="http://schemas.microsoft.com/office/powerpoint/2010/main" val="405253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Ensemble learning</a:t>
            </a:r>
            <a:endParaRPr lang="en-US" dirty="0"/>
          </a:p>
        </p:txBody>
      </p:sp>
      <p:sp>
        <p:nvSpPr>
          <p:cNvPr id="3" name="Content Placeholder 2"/>
          <p:cNvSpPr>
            <a:spLocks noGrp="1"/>
          </p:cNvSpPr>
          <p:nvPr>
            <p:ph idx="1"/>
          </p:nvPr>
        </p:nvSpPr>
        <p:spPr/>
        <p:txBody>
          <a:bodyPr/>
          <a:lstStyle/>
          <a:p>
            <a:r>
              <a:rPr lang="en-US"/>
              <a:t>Basic idea: if one classifier works well, why not use multiple classifiers!</a:t>
            </a:r>
            <a:endParaRPr lang="en-US" dirty="0"/>
          </a:p>
        </p:txBody>
      </p:sp>
      <p:sp>
        <p:nvSpPr>
          <p:cNvPr id="13" name="TextBox 12"/>
          <p:cNvSpPr txBox="1"/>
          <p:nvPr/>
        </p:nvSpPr>
        <p:spPr>
          <a:xfrm>
            <a:off x="5100580" y="2667001"/>
            <a:ext cx="1010661" cy="400110"/>
          </a:xfrm>
          <a:prstGeom prst="rect">
            <a:avLst/>
          </a:prstGeom>
          <a:noFill/>
        </p:spPr>
        <p:txBody>
          <a:bodyPr wrap="none" rtlCol="0">
            <a:spAutoFit/>
          </a:bodyPr>
          <a:lstStyle/>
          <a:p>
            <a:r>
              <a:rPr lang="en-US" sz="2000" dirty="0">
                <a:solidFill>
                  <a:srgbClr val="800000"/>
                </a:solidFill>
                <a:latin typeface="Arial" panose="020B0604020202020204" pitchFamily="34" charset="0"/>
              </a:rPr>
              <a:t>Testing</a:t>
            </a:r>
          </a:p>
        </p:txBody>
      </p:sp>
      <p:cxnSp>
        <p:nvCxnSpPr>
          <p:cNvPr id="15" name="Straight Connector 14"/>
          <p:cNvCxnSpPr/>
          <p:nvPr/>
        </p:nvCxnSpPr>
        <p:spPr>
          <a:xfrm>
            <a:off x="1828800" y="2667000"/>
            <a:ext cx="8461248" cy="0"/>
          </a:xfrm>
          <a:prstGeom prst="line">
            <a:avLst/>
          </a:prstGeom>
          <a:ln w="28575" cmpd="sng"/>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100285" y="3581400"/>
            <a:ext cx="1244251" cy="338554"/>
          </a:xfrm>
          <a:prstGeom prst="rect">
            <a:avLst/>
          </a:prstGeom>
          <a:noFill/>
        </p:spPr>
        <p:txBody>
          <a:bodyPr wrap="none" rtlCol="0">
            <a:spAutoFit/>
          </a:bodyPr>
          <a:lstStyle/>
          <a:p>
            <a:r>
              <a:rPr lang="en-US" sz="1600" dirty="0">
                <a:solidFill>
                  <a:srgbClr val="FF6600"/>
                </a:solidFill>
                <a:latin typeface="Arial" panose="020B0604020202020204" pitchFamily="34" charset="0"/>
              </a:rPr>
              <a:t>prediction 1</a:t>
            </a:r>
          </a:p>
        </p:txBody>
      </p:sp>
      <p:sp>
        <p:nvSpPr>
          <p:cNvPr id="44" name="TextBox 43"/>
          <p:cNvSpPr txBox="1"/>
          <p:nvPr/>
        </p:nvSpPr>
        <p:spPr>
          <a:xfrm>
            <a:off x="2100285" y="4203893"/>
            <a:ext cx="1244251" cy="338554"/>
          </a:xfrm>
          <a:prstGeom prst="rect">
            <a:avLst/>
          </a:prstGeom>
          <a:noFill/>
        </p:spPr>
        <p:txBody>
          <a:bodyPr wrap="none" rtlCol="0">
            <a:spAutoFit/>
          </a:bodyPr>
          <a:lstStyle/>
          <a:p>
            <a:r>
              <a:rPr lang="en-US" sz="1600" dirty="0">
                <a:solidFill>
                  <a:srgbClr val="FF6600"/>
                </a:solidFill>
                <a:latin typeface="Arial" panose="020B0604020202020204" pitchFamily="34" charset="0"/>
              </a:rPr>
              <a:t>prediction 2</a:t>
            </a:r>
          </a:p>
        </p:txBody>
      </p:sp>
      <p:sp>
        <p:nvSpPr>
          <p:cNvPr id="45" name="TextBox 44"/>
          <p:cNvSpPr txBox="1"/>
          <p:nvPr/>
        </p:nvSpPr>
        <p:spPr>
          <a:xfrm>
            <a:off x="2100285" y="5957295"/>
            <a:ext cx="1301959" cy="338554"/>
          </a:xfrm>
          <a:prstGeom prst="rect">
            <a:avLst/>
          </a:prstGeom>
          <a:noFill/>
        </p:spPr>
        <p:txBody>
          <a:bodyPr wrap="none" rtlCol="0">
            <a:spAutoFit/>
          </a:bodyPr>
          <a:lstStyle/>
          <a:p>
            <a:r>
              <a:rPr lang="en-US" sz="1600" dirty="0">
                <a:solidFill>
                  <a:srgbClr val="FF6600"/>
                </a:solidFill>
                <a:latin typeface="Arial" panose="020B0604020202020204" pitchFamily="34" charset="0"/>
              </a:rPr>
              <a:t>prediction m</a:t>
            </a:r>
          </a:p>
        </p:txBody>
      </p:sp>
      <p:sp>
        <p:nvSpPr>
          <p:cNvPr id="31" name="TextBox 30"/>
          <p:cNvSpPr txBox="1"/>
          <p:nvPr/>
        </p:nvSpPr>
        <p:spPr>
          <a:xfrm rot="5400000">
            <a:off x="2387849" y="5007285"/>
            <a:ext cx="595035" cy="584775"/>
          </a:xfrm>
          <a:prstGeom prst="rect">
            <a:avLst/>
          </a:prstGeom>
          <a:noFill/>
        </p:spPr>
        <p:txBody>
          <a:bodyPr wrap="none" rtlCol="0">
            <a:spAutoFit/>
          </a:bodyPr>
          <a:lstStyle/>
          <a:p>
            <a:r>
              <a:rPr lang="en-US" sz="3200" dirty="0">
                <a:latin typeface="Arial" panose="020B0604020202020204" pitchFamily="34" charset="0"/>
              </a:rPr>
              <a:t>…</a:t>
            </a:r>
          </a:p>
        </p:txBody>
      </p:sp>
      <p:sp>
        <p:nvSpPr>
          <p:cNvPr id="4" name="TextBox 3"/>
          <p:cNvSpPr txBox="1"/>
          <p:nvPr/>
        </p:nvSpPr>
        <p:spPr>
          <a:xfrm>
            <a:off x="4648200" y="3946443"/>
            <a:ext cx="4419600" cy="1200329"/>
          </a:xfrm>
          <a:prstGeom prst="rect">
            <a:avLst/>
          </a:prstGeom>
          <a:noFill/>
        </p:spPr>
        <p:txBody>
          <a:bodyPr wrap="square" rtlCol="0">
            <a:spAutoFit/>
          </a:bodyPr>
          <a:lstStyle/>
          <a:p>
            <a:pPr marL="285750" indent="-285750">
              <a:buFontTx/>
              <a:buChar char="-"/>
            </a:pPr>
            <a:r>
              <a:rPr lang="en-US" sz="2400" dirty="0">
                <a:solidFill>
                  <a:srgbClr val="0000FF"/>
                </a:solidFill>
                <a:latin typeface="Arial" panose="020B0604020202020204" pitchFamily="34" charset="0"/>
              </a:rPr>
              <a:t>take majority vote</a:t>
            </a:r>
          </a:p>
          <a:p>
            <a:pPr marL="285750" indent="-285750">
              <a:buFontTx/>
              <a:buChar char="-"/>
            </a:pPr>
            <a:r>
              <a:rPr lang="en-US" sz="2400" dirty="0">
                <a:solidFill>
                  <a:srgbClr val="0000FF"/>
                </a:solidFill>
                <a:latin typeface="Arial" panose="020B0604020202020204" pitchFamily="34" charset="0"/>
              </a:rPr>
              <a:t>if they output probabilities, take a weighted vote</a:t>
            </a:r>
          </a:p>
        </p:txBody>
      </p:sp>
      <p:sp>
        <p:nvSpPr>
          <p:cNvPr id="35" name="TextBox 34"/>
          <p:cNvSpPr txBox="1"/>
          <p:nvPr/>
        </p:nvSpPr>
        <p:spPr>
          <a:xfrm>
            <a:off x="4953000" y="5654690"/>
            <a:ext cx="3810000" cy="830997"/>
          </a:xfrm>
          <a:prstGeom prst="rect">
            <a:avLst/>
          </a:prstGeom>
          <a:noFill/>
        </p:spPr>
        <p:txBody>
          <a:bodyPr wrap="square" rtlCol="0">
            <a:spAutoFit/>
          </a:bodyPr>
          <a:lstStyle/>
          <a:p>
            <a:r>
              <a:rPr lang="en-US" sz="2400" dirty="0">
                <a:solidFill>
                  <a:srgbClr val="FF0000"/>
                </a:solidFill>
                <a:latin typeface="Arial" panose="020B0604020202020204" pitchFamily="34" charset="0"/>
              </a:rPr>
              <a:t>How does having multiple classifiers help us?</a:t>
            </a:r>
          </a:p>
        </p:txBody>
      </p:sp>
    </p:spTree>
    <p:extLst>
      <p:ext uri="{BB962C8B-B14F-4D97-AF65-F5344CB8AC3E}">
        <p14:creationId xmlns:p14="http://schemas.microsoft.com/office/powerpoint/2010/main" val="281170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a:t>
            </a:r>
          </a:p>
        </p:txBody>
      </p:sp>
      <p:sp>
        <p:nvSpPr>
          <p:cNvPr id="5" name="Rectangle 4"/>
          <p:cNvSpPr/>
          <p:nvPr/>
        </p:nvSpPr>
        <p:spPr bwMode="auto">
          <a:xfrm>
            <a:off x="3810000" y="3048000"/>
            <a:ext cx="533400" cy="609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sp>
        <p:nvSpPr>
          <p:cNvPr id="6" name="Rectangle 5"/>
          <p:cNvSpPr/>
          <p:nvPr/>
        </p:nvSpPr>
        <p:spPr bwMode="auto">
          <a:xfrm>
            <a:off x="4876800" y="3048000"/>
            <a:ext cx="533400" cy="609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sp>
        <p:nvSpPr>
          <p:cNvPr id="7" name="Rectangle 6"/>
          <p:cNvSpPr/>
          <p:nvPr/>
        </p:nvSpPr>
        <p:spPr bwMode="auto">
          <a:xfrm>
            <a:off x="5943600" y="3048000"/>
            <a:ext cx="533400" cy="609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sp>
        <p:nvSpPr>
          <p:cNvPr id="8" name="Rectangle 7"/>
          <p:cNvSpPr/>
          <p:nvPr/>
        </p:nvSpPr>
        <p:spPr bwMode="auto">
          <a:xfrm>
            <a:off x="7010400" y="2133600"/>
            <a:ext cx="533400" cy="1524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sp>
        <p:nvSpPr>
          <p:cNvPr id="9" name="Rectangle 8"/>
          <p:cNvSpPr/>
          <p:nvPr/>
        </p:nvSpPr>
        <p:spPr bwMode="auto">
          <a:xfrm>
            <a:off x="8077200" y="2133600"/>
            <a:ext cx="533400" cy="1524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sp>
        <p:nvSpPr>
          <p:cNvPr id="10" name="TextBox 9"/>
          <p:cNvSpPr txBox="1"/>
          <p:nvPr/>
        </p:nvSpPr>
        <p:spPr>
          <a:xfrm>
            <a:off x="3886200" y="4196794"/>
            <a:ext cx="990600" cy="338554"/>
          </a:xfrm>
          <a:prstGeom prst="rect">
            <a:avLst/>
          </a:prstGeom>
          <a:noFill/>
        </p:spPr>
        <p:txBody>
          <a:bodyPr wrap="square" rtlCol="0">
            <a:spAutoFit/>
          </a:bodyPr>
          <a:lstStyle/>
          <a:p>
            <a:r>
              <a:rPr lang="en-US" sz="1600" dirty="0">
                <a:latin typeface="Arial" panose="020B0604020202020204" pitchFamily="34" charset="0"/>
              </a:rPr>
              <a:t>E1</a:t>
            </a:r>
          </a:p>
        </p:txBody>
      </p:sp>
      <p:sp>
        <p:nvSpPr>
          <p:cNvPr id="11" name="TextBox 10"/>
          <p:cNvSpPr txBox="1"/>
          <p:nvPr/>
        </p:nvSpPr>
        <p:spPr>
          <a:xfrm>
            <a:off x="4953000" y="4191000"/>
            <a:ext cx="990600" cy="338554"/>
          </a:xfrm>
          <a:prstGeom prst="rect">
            <a:avLst/>
          </a:prstGeom>
          <a:noFill/>
        </p:spPr>
        <p:txBody>
          <a:bodyPr wrap="square" rtlCol="0">
            <a:spAutoFit/>
          </a:bodyPr>
          <a:lstStyle/>
          <a:p>
            <a:r>
              <a:rPr lang="en-US" sz="1600" dirty="0">
                <a:latin typeface="Arial" panose="020B0604020202020204" pitchFamily="34" charset="0"/>
              </a:rPr>
              <a:t>E2</a:t>
            </a:r>
          </a:p>
        </p:txBody>
      </p:sp>
      <p:sp>
        <p:nvSpPr>
          <p:cNvPr id="12" name="TextBox 11"/>
          <p:cNvSpPr txBox="1"/>
          <p:nvPr/>
        </p:nvSpPr>
        <p:spPr>
          <a:xfrm>
            <a:off x="6019800" y="4191000"/>
            <a:ext cx="990600" cy="338554"/>
          </a:xfrm>
          <a:prstGeom prst="rect">
            <a:avLst/>
          </a:prstGeom>
          <a:noFill/>
        </p:spPr>
        <p:txBody>
          <a:bodyPr wrap="square" rtlCol="0">
            <a:spAutoFit/>
          </a:bodyPr>
          <a:lstStyle/>
          <a:p>
            <a:r>
              <a:rPr lang="en-US" sz="1600" dirty="0">
                <a:latin typeface="Arial" panose="020B0604020202020204" pitchFamily="34" charset="0"/>
              </a:rPr>
              <a:t>E3</a:t>
            </a:r>
          </a:p>
        </p:txBody>
      </p:sp>
      <p:sp>
        <p:nvSpPr>
          <p:cNvPr id="13" name="TextBox 12"/>
          <p:cNvSpPr txBox="1"/>
          <p:nvPr/>
        </p:nvSpPr>
        <p:spPr>
          <a:xfrm>
            <a:off x="7086600" y="4191000"/>
            <a:ext cx="990600" cy="338554"/>
          </a:xfrm>
          <a:prstGeom prst="rect">
            <a:avLst/>
          </a:prstGeom>
          <a:noFill/>
        </p:spPr>
        <p:txBody>
          <a:bodyPr wrap="square" rtlCol="0">
            <a:spAutoFit/>
          </a:bodyPr>
          <a:lstStyle/>
          <a:p>
            <a:r>
              <a:rPr lang="en-US" sz="1600" dirty="0">
                <a:latin typeface="Arial" panose="020B0604020202020204" pitchFamily="34" charset="0"/>
              </a:rPr>
              <a:t>E4</a:t>
            </a:r>
          </a:p>
        </p:txBody>
      </p:sp>
      <p:sp>
        <p:nvSpPr>
          <p:cNvPr id="14" name="TextBox 13"/>
          <p:cNvSpPr txBox="1"/>
          <p:nvPr/>
        </p:nvSpPr>
        <p:spPr>
          <a:xfrm>
            <a:off x="8153400" y="4191000"/>
            <a:ext cx="990600" cy="338554"/>
          </a:xfrm>
          <a:prstGeom prst="rect">
            <a:avLst/>
          </a:prstGeom>
          <a:noFill/>
        </p:spPr>
        <p:txBody>
          <a:bodyPr wrap="square" rtlCol="0">
            <a:spAutoFit/>
          </a:bodyPr>
          <a:lstStyle/>
          <a:p>
            <a:r>
              <a:rPr lang="en-US" sz="1600" dirty="0">
                <a:latin typeface="Arial" panose="020B0604020202020204" pitchFamily="34" charset="0"/>
              </a:rPr>
              <a:t>E5</a:t>
            </a:r>
          </a:p>
        </p:txBody>
      </p:sp>
      <p:sp>
        <p:nvSpPr>
          <p:cNvPr id="15" name="TextBox 14"/>
          <p:cNvSpPr txBox="1"/>
          <p:nvPr/>
        </p:nvSpPr>
        <p:spPr>
          <a:xfrm>
            <a:off x="1676400" y="4114800"/>
            <a:ext cx="1828800" cy="338554"/>
          </a:xfrm>
          <a:prstGeom prst="rect">
            <a:avLst/>
          </a:prstGeom>
          <a:noFill/>
        </p:spPr>
        <p:txBody>
          <a:bodyPr wrap="square" rtlCol="0">
            <a:spAutoFit/>
          </a:bodyPr>
          <a:lstStyle/>
          <a:p>
            <a:r>
              <a:rPr lang="en-US" sz="1600" dirty="0">
                <a:solidFill>
                  <a:srgbClr val="008000"/>
                </a:solidFill>
                <a:latin typeface="Arial" panose="020B0604020202020204" pitchFamily="34" charset="0"/>
              </a:rPr>
              <a:t>Examples:</a:t>
            </a:r>
          </a:p>
        </p:txBody>
      </p:sp>
      <p:sp>
        <p:nvSpPr>
          <p:cNvPr id="16" name="TextBox 15"/>
          <p:cNvSpPr txBox="1"/>
          <p:nvPr/>
        </p:nvSpPr>
        <p:spPr>
          <a:xfrm>
            <a:off x="1676400" y="2819400"/>
            <a:ext cx="1752600" cy="338554"/>
          </a:xfrm>
          <a:prstGeom prst="rect">
            <a:avLst/>
          </a:prstGeom>
          <a:noFill/>
        </p:spPr>
        <p:txBody>
          <a:bodyPr wrap="square" rtlCol="0">
            <a:spAutoFit/>
          </a:bodyPr>
          <a:lstStyle/>
          <a:p>
            <a:r>
              <a:rPr lang="en-US" sz="1600" dirty="0">
                <a:solidFill>
                  <a:srgbClr val="000090"/>
                </a:solidFill>
                <a:latin typeface="Arial" panose="020B0604020202020204" pitchFamily="34" charset="0"/>
              </a:rPr>
              <a:t>Weights:</a:t>
            </a:r>
          </a:p>
        </p:txBody>
      </p:sp>
      <p:sp>
        <p:nvSpPr>
          <p:cNvPr id="17" name="TextBox 16"/>
          <p:cNvSpPr txBox="1"/>
          <p:nvPr/>
        </p:nvSpPr>
        <p:spPr>
          <a:xfrm>
            <a:off x="1959430" y="5536809"/>
            <a:ext cx="4277133" cy="461665"/>
          </a:xfrm>
          <a:prstGeom prst="rect">
            <a:avLst/>
          </a:prstGeom>
          <a:noFill/>
        </p:spPr>
        <p:txBody>
          <a:bodyPr wrap="none" rtlCol="0">
            <a:spAutoFit/>
          </a:bodyPr>
          <a:lstStyle/>
          <a:p>
            <a:r>
              <a:rPr lang="en-US" sz="2400" dirty="0">
                <a:solidFill>
                  <a:srgbClr val="FF6600"/>
                </a:solidFill>
                <a:latin typeface="Arial" panose="020B0604020202020204" pitchFamily="34" charset="0"/>
              </a:rPr>
              <a:t>Learn another weak classifier:</a:t>
            </a:r>
          </a:p>
        </p:txBody>
      </p:sp>
      <p:grpSp>
        <p:nvGrpSpPr>
          <p:cNvPr id="20" name="Group 19"/>
          <p:cNvGrpSpPr/>
          <p:nvPr/>
        </p:nvGrpSpPr>
        <p:grpSpPr>
          <a:xfrm>
            <a:off x="7010401" y="5109865"/>
            <a:ext cx="1502723" cy="1371600"/>
            <a:chOff x="5359400" y="4934857"/>
            <a:chExt cx="1502723" cy="1371600"/>
          </a:xfrm>
        </p:grpSpPr>
        <p:pic>
          <p:nvPicPr>
            <p:cNvPr id="21" name="Picture 20"/>
            <p:cNvPicPr>
              <a:picLocks noChangeAspect="1"/>
            </p:cNvPicPr>
            <p:nvPr/>
          </p:nvPicPr>
          <p:blipFill rotWithShape="1">
            <a:blip r:embed="rId2"/>
            <a:srcRect l="5744"/>
            <a:stretch/>
          </p:blipFill>
          <p:spPr>
            <a:xfrm>
              <a:off x="5359400" y="4934857"/>
              <a:ext cx="1502723" cy="1371600"/>
            </a:xfrm>
            <a:prstGeom prst="rect">
              <a:avLst/>
            </a:prstGeom>
          </p:spPr>
        </p:pic>
        <p:sp>
          <p:nvSpPr>
            <p:cNvPr id="22" name="TextBox 21"/>
            <p:cNvSpPr txBox="1"/>
            <p:nvPr/>
          </p:nvSpPr>
          <p:spPr>
            <a:xfrm>
              <a:off x="5483897" y="5334000"/>
              <a:ext cx="1024639" cy="400110"/>
            </a:xfrm>
            <a:prstGeom prst="rect">
              <a:avLst/>
            </a:prstGeom>
            <a:noFill/>
          </p:spPr>
          <p:txBody>
            <a:bodyPr wrap="none" rtlCol="0">
              <a:spAutoFit/>
            </a:bodyPr>
            <a:lstStyle/>
            <a:p>
              <a:r>
                <a:rPr lang="en-US" sz="2000" b="1" dirty="0">
                  <a:latin typeface="Arial" panose="020B0604020202020204" pitchFamily="34" charset="0"/>
                </a:rPr>
                <a:t>weak 2</a:t>
              </a:r>
            </a:p>
          </p:txBody>
        </p:sp>
      </p:grpSp>
    </p:spTree>
    <p:extLst>
      <p:ext uri="{BB962C8B-B14F-4D97-AF65-F5344CB8AC3E}">
        <p14:creationId xmlns:p14="http://schemas.microsoft.com/office/powerpoint/2010/main" val="43694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a:t>
            </a:r>
          </a:p>
        </p:txBody>
      </p:sp>
      <p:sp>
        <p:nvSpPr>
          <p:cNvPr id="5" name="Rectangle 4"/>
          <p:cNvSpPr/>
          <p:nvPr/>
        </p:nvSpPr>
        <p:spPr bwMode="auto">
          <a:xfrm>
            <a:off x="3810000" y="3048000"/>
            <a:ext cx="533400" cy="609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sp>
        <p:nvSpPr>
          <p:cNvPr id="6" name="Rectangle 5"/>
          <p:cNvSpPr/>
          <p:nvPr/>
        </p:nvSpPr>
        <p:spPr bwMode="auto">
          <a:xfrm>
            <a:off x="4876800" y="3048000"/>
            <a:ext cx="533400" cy="609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sp>
        <p:nvSpPr>
          <p:cNvPr id="7" name="Rectangle 6"/>
          <p:cNvSpPr/>
          <p:nvPr/>
        </p:nvSpPr>
        <p:spPr bwMode="auto">
          <a:xfrm>
            <a:off x="5943600" y="3048000"/>
            <a:ext cx="533400" cy="609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sp>
        <p:nvSpPr>
          <p:cNvPr id="8" name="Rectangle 7"/>
          <p:cNvSpPr/>
          <p:nvPr/>
        </p:nvSpPr>
        <p:spPr bwMode="auto">
          <a:xfrm>
            <a:off x="7010400" y="2133600"/>
            <a:ext cx="533400" cy="1524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sp>
        <p:nvSpPr>
          <p:cNvPr id="9" name="Rectangle 8"/>
          <p:cNvSpPr/>
          <p:nvPr/>
        </p:nvSpPr>
        <p:spPr bwMode="auto">
          <a:xfrm>
            <a:off x="8077200" y="2133600"/>
            <a:ext cx="533400" cy="1524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sp>
        <p:nvSpPr>
          <p:cNvPr id="10" name="TextBox 9"/>
          <p:cNvSpPr txBox="1"/>
          <p:nvPr/>
        </p:nvSpPr>
        <p:spPr>
          <a:xfrm>
            <a:off x="3886200" y="4196794"/>
            <a:ext cx="990600" cy="338554"/>
          </a:xfrm>
          <a:prstGeom prst="rect">
            <a:avLst/>
          </a:prstGeom>
          <a:noFill/>
        </p:spPr>
        <p:txBody>
          <a:bodyPr wrap="square" rtlCol="0">
            <a:spAutoFit/>
          </a:bodyPr>
          <a:lstStyle/>
          <a:p>
            <a:r>
              <a:rPr lang="en-US" sz="1600" dirty="0">
                <a:latin typeface="Arial" panose="020B0604020202020204" pitchFamily="34" charset="0"/>
              </a:rPr>
              <a:t>E1</a:t>
            </a:r>
          </a:p>
        </p:txBody>
      </p:sp>
      <p:sp>
        <p:nvSpPr>
          <p:cNvPr id="11" name="TextBox 10"/>
          <p:cNvSpPr txBox="1"/>
          <p:nvPr/>
        </p:nvSpPr>
        <p:spPr>
          <a:xfrm>
            <a:off x="4953000" y="4191000"/>
            <a:ext cx="990600" cy="338554"/>
          </a:xfrm>
          <a:prstGeom prst="rect">
            <a:avLst/>
          </a:prstGeom>
          <a:noFill/>
        </p:spPr>
        <p:txBody>
          <a:bodyPr wrap="square" rtlCol="0">
            <a:spAutoFit/>
          </a:bodyPr>
          <a:lstStyle/>
          <a:p>
            <a:r>
              <a:rPr lang="en-US" sz="1600" dirty="0">
                <a:latin typeface="Arial" panose="020B0604020202020204" pitchFamily="34" charset="0"/>
              </a:rPr>
              <a:t>E2</a:t>
            </a:r>
          </a:p>
        </p:txBody>
      </p:sp>
      <p:sp>
        <p:nvSpPr>
          <p:cNvPr id="12" name="TextBox 11"/>
          <p:cNvSpPr txBox="1"/>
          <p:nvPr/>
        </p:nvSpPr>
        <p:spPr>
          <a:xfrm>
            <a:off x="6019800" y="4191000"/>
            <a:ext cx="990600" cy="338554"/>
          </a:xfrm>
          <a:prstGeom prst="rect">
            <a:avLst/>
          </a:prstGeom>
          <a:noFill/>
        </p:spPr>
        <p:txBody>
          <a:bodyPr wrap="square" rtlCol="0">
            <a:spAutoFit/>
          </a:bodyPr>
          <a:lstStyle/>
          <a:p>
            <a:r>
              <a:rPr lang="en-US" sz="1600" dirty="0">
                <a:latin typeface="Arial" panose="020B0604020202020204" pitchFamily="34" charset="0"/>
              </a:rPr>
              <a:t>E3</a:t>
            </a:r>
          </a:p>
        </p:txBody>
      </p:sp>
      <p:sp>
        <p:nvSpPr>
          <p:cNvPr id="13" name="TextBox 12"/>
          <p:cNvSpPr txBox="1"/>
          <p:nvPr/>
        </p:nvSpPr>
        <p:spPr>
          <a:xfrm>
            <a:off x="7086600" y="4191000"/>
            <a:ext cx="990600" cy="338554"/>
          </a:xfrm>
          <a:prstGeom prst="rect">
            <a:avLst/>
          </a:prstGeom>
          <a:noFill/>
        </p:spPr>
        <p:txBody>
          <a:bodyPr wrap="square" rtlCol="0">
            <a:spAutoFit/>
          </a:bodyPr>
          <a:lstStyle/>
          <a:p>
            <a:r>
              <a:rPr lang="en-US" sz="1600" dirty="0">
                <a:latin typeface="Arial" panose="020B0604020202020204" pitchFamily="34" charset="0"/>
              </a:rPr>
              <a:t>E4</a:t>
            </a:r>
          </a:p>
        </p:txBody>
      </p:sp>
      <p:sp>
        <p:nvSpPr>
          <p:cNvPr id="14" name="TextBox 13"/>
          <p:cNvSpPr txBox="1"/>
          <p:nvPr/>
        </p:nvSpPr>
        <p:spPr>
          <a:xfrm>
            <a:off x="8153400" y="4191000"/>
            <a:ext cx="990600" cy="338554"/>
          </a:xfrm>
          <a:prstGeom prst="rect">
            <a:avLst/>
          </a:prstGeom>
          <a:noFill/>
        </p:spPr>
        <p:txBody>
          <a:bodyPr wrap="square" rtlCol="0">
            <a:spAutoFit/>
          </a:bodyPr>
          <a:lstStyle/>
          <a:p>
            <a:r>
              <a:rPr lang="en-US" sz="1600" dirty="0">
                <a:latin typeface="Arial" panose="020B0604020202020204" pitchFamily="34" charset="0"/>
              </a:rPr>
              <a:t>E5</a:t>
            </a:r>
          </a:p>
        </p:txBody>
      </p:sp>
      <p:sp>
        <p:nvSpPr>
          <p:cNvPr id="15" name="TextBox 14"/>
          <p:cNvSpPr txBox="1"/>
          <p:nvPr/>
        </p:nvSpPr>
        <p:spPr>
          <a:xfrm>
            <a:off x="1676400" y="4114800"/>
            <a:ext cx="1828800" cy="338554"/>
          </a:xfrm>
          <a:prstGeom prst="rect">
            <a:avLst/>
          </a:prstGeom>
          <a:noFill/>
        </p:spPr>
        <p:txBody>
          <a:bodyPr wrap="square" rtlCol="0">
            <a:spAutoFit/>
          </a:bodyPr>
          <a:lstStyle/>
          <a:p>
            <a:r>
              <a:rPr lang="en-US" sz="1600" dirty="0">
                <a:solidFill>
                  <a:srgbClr val="008000"/>
                </a:solidFill>
                <a:latin typeface="Arial" panose="020B0604020202020204" pitchFamily="34" charset="0"/>
              </a:rPr>
              <a:t>Examples:</a:t>
            </a:r>
          </a:p>
        </p:txBody>
      </p:sp>
      <p:sp>
        <p:nvSpPr>
          <p:cNvPr id="16" name="TextBox 15"/>
          <p:cNvSpPr txBox="1"/>
          <p:nvPr/>
        </p:nvSpPr>
        <p:spPr>
          <a:xfrm>
            <a:off x="1676400" y="2819400"/>
            <a:ext cx="1752600" cy="338554"/>
          </a:xfrm>
          <a:prstGeom prst="rect">
            <a:avLst/>
          </a:prstGeom>
          <a:noFill/>
        </p:spPr>
        <p:txBody>
          <a:bodyPr wrap="square" rtlCol="0">
            <a:spAutoFit/>
          </a:bodyPr>
          <a:lstStyle/>
          <a:p>
            <a:r>
              <a:rPr lang="en-US" sz="1600" dirty="0">
                <a:solidFill>
                  <a:srgbClr val="000090"/>
                </a:solidFill>
                <a:latin typeface="Arial" panose="020B0604020202020204" pitchFamily="34" charset="0"/>
              </a:rPr>
              <a:t>Weights:</a:t>
            </a:r>
          </a:p>
        </p:txBody>
      </p:sp>
      <p:sp>
        <p:nvSpPr>
          <p:cNvPr id="20" name="Rectangle 19"/>
          <p:cNvSpPr/>
          <p:nvPr/>
        </p:nvSpPr>
        <p:spPr bwMode="auto">
          <a:xfrm>
            <a:off x="7848600" y="2057400"/>
            <a:ext cx="1066800" cy="2667000"/>
          </a:xfrm>
          <a:prstGeom prst="rect">
            <a:avLst/>
          </a:prstGeom>
          <a:solidFill>
            <a:srgbClr val="009900">
              <a:alpha val="2700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sp>
        <p:nvSpPr>
          <p:cNvPr id="21" name="Rectangle 20"/>
          <p:cNvSpPr/>
          <p:nvPr/>
        </p:nvSpPr>
        <p:spPr bwMode="auto">
          <a:xfrm>
            <a:off x="6858000" y="2057400"/>
            <a:ext cx="838200" cy="2667000"/>
          </a:xfrm>
          <a:prstGeom prst="rect">
            <a:avLst/>
          </a:prstGeom>
          <a:solidFill>
            <a:srgbClr val="FF0000">
              <a:alpha val="2700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sp>
        <p:nvSpPr>
          <p:cNvPr id="22" name="Rectangle 21"/>
          <p:cNvSpPr/>
          <p:nvPr/>
        </p:nvSpPr>
        <p:spPr bwMode="auto">
          <a:xfrm>
            <a:off x="3657600" y="2057400"/>
            <a:ext cx="3048001" cy="2667000"/>
          </a:xfrm>
          <a:prstGeom prst="rect">
            <a:avLst/>
          </a:prstGeom>
          <a:solidFill>
            <a:srgbClr val="009900">
              <a:alpha val="2700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grpSp>
        <p:nvGrpSpPr>
          <p:cNvPr id="23" name="Group 22"/>
          <p:cNvGrpSpPr/>
          <p:nvPr/>
        </p:nvGrpSpPr>
        <p:grpSpPr>
          <a:xfrm>
            <a:off x="5116039" y="5109865"/>
            <a:ext cx="1502723" cy="1371600"/>
            <a:chOff x="5359400" y="4934857"/>
            <a:chExt cx="1502723" cy="1371600"/>
          </a:xfrm>
        </p:grpSpPr>
        <p:pic>
          <p:nvPicPr>
            <p:cNvPr id="24" name="Picture 23"/>
            <p:cNvPicPr>
              <a:picLocks noChangeAspect="1"/>
            </p:cNvPicPr>
            <p:nvPr/>
          </p:nvPicPr>
          <p:blipFill rotWithShape="1">
            <a:blip r:embed="rId2"/>
            <a:srcRect l="5744"/>
            <a:stretch/>
          </p:blipFill>
          <p:spPr>
            <a:xfrm>
              <a:off x="5359400" y="4934857"/>
              <a:ext cx="1502723" cy="1371600"/>
            </a:xfrm>
            <a:prstGeom prst="rect">
              <a:avLst/>
            </a:prstGeom>
          </p:spPr>
        </p:pic>
        <p:sp>
          <p:nvSpPr>
            <p:cNvPr id="25" name="TextBox 24"/>
            <p:cNvSpPr txBox="1"/>
            <p:nvPr/>
          </p:nvSpPr>
          <p:spPr>
            <a:xfrm>
              <a:off x="5483897" y="5334000"/>
              <a:ext cx="1024639" cy="400110"/>
            </a:xfrm>
            <a:prstGeom prst="rect">
              <a:avLst/>
            </a:prstGeom>
            <a:noFill/>
          </p:spPr>
          <p:txBody>
            <a:bodyPr wrap="none" rtlCol="0">
              <a:spAutoFit/>
            </a:bodyPr>
            <a:lstStyle/>
            <a:p>
              <a:r>
                <a:rPr lang="en-US" sz="2000" b="1" dirty="0">
                  <a:latin typeface="Arial" panose="020B0604020202020204" pitchFamily="34" charset="0"/>
                </a:rPr>
                <a:t>weak 2</a:t>
              </a:r>
            </a:p>
          </p:txBody>
        </p:sp>
      </p:grpSp>
    </p:spTree>
    <p:extLst>
      <p:ext uri="{BB962C8B-B14F-4D97-AF65-F5344CB8AC3E}">
        <p14:creationId xmlns:p14="http://schemas.microsoft.com/office/powerpoint/2010/main" val="8223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a:t>
            </a:r>
          </a:p>
        </p:txBody>
      </p:sp>
      <p:sp>
        <p:nvSpPr>
          <p:cNvPr id="5" name="Rectangle 4"/>
          <p:cNvSpPr/>
          <p:nvPr/>
        </p:nvSpPr>
        <p:spPr bwMode="auto">
          <a:xfrm>
            <a:off x="3810000" y="3276600"/>
            <a:ext cx="533400" cy="381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sp>
        <p:nvSpPr>
          <p:cNvPr id="7" name="Rectangle 6"/>
          <p:cNvSpPr/>
          <p:nvPr/>
        </p:nvSpPr>
        <p:spPr bwMode="auto">
          <a:xfrm>
            <a:off x="5943600" y="3270806"/>
            <a:ext cx="533400" cy="38679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sp>
        <p:nvSpPr>
          <p:cNvPr id="8" name="Rectangle 7"/>
          <p:cNvSpPr/>
          <p:nvPr/>
        </p:nvSpPr>
        <p:spPr bwMode="auto">
          <a:xfrm>
            <a:off x="7010400" y="1752600"/>
            <a:ext cx="533400" cy="1905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sp>
        <p:nvSpPr>
          <p:cNvPr id="9" name="Rectangle 8"/>
          <p:cNvSpPr/>
          <p:nvPr/>
        </p:nvSpPr>
        <p:spPr bwMode="auto">
          <a:xfrm>
            <a:off x="8077200" y="2743200"/>
            <a:ext cx="533400" cy="914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sp>
        <p:nvSpPr>
          <p:cNvPr id="10" name="TextBox 9"/>
          <p:cNvSpPr txBox="1"/>
          <p:nvPr/>
        </p:nvSpPr>
        <p:spPr>
          <a:xfrm>
            <a:off x="3886200" y="4196794"/>
            <a:ext cx="990600" cy="338554"/>
          </a:xfrm>
          <a:prstGeom prst="rect">
            <a:avLst/>
          </a:prstGeom>
          <a:noFill/>
        </p:spPr>
        <p:txBody>
          <a:bodyPr wrap="square" rtlCol="0">
            <a:spAutoFit/>
          </a:bodyPr>
          <a:lstStyle/>
          <a:p>
            <a:r>
              <a:rPr lang="en-US" sz="1600" dirty="0">
                <a:latin typeface="Arial" panose="020B0604020202020204" pitchFamily="34" charset="0"/>
              </a:rPr>
              <a:t>E1</a:t>
            </a:r>
          </a:p>
        </p:txBody>
      </p:sp>
      <p:sp>
        <p:nvSpPr>
          <p:cNvPr id="11" name="TextBox 10"/>
          <p:cNvSpPr txBox="1"/>
          <p:nvPr/>
        </p:nvSpPr>
        <p:spPr>
          <a:xfrm>
            <a:off x="4953000" y="4191000"/>
            <a:ext cx="990600" cy="338554"/>
          </a:xfrm>
          <a:prstGeom prst="rect">
            <a:avLst/>
          </a:prstGeom>
          <a:noFill/>
        </p:spPr>
        <p:txBody>
          <a:bodyPr wrap="square" rtlCol="0">
            <a:spAutoFit/>
          </a:bodyPr>
          <a:lstStyle/>
          <a:p>
            <a:r>
              <a:rPr lang="en-US" sz="1600" dirty="0">
                <a:latin typeface="Arial" panose="020B0604020202020204" pitchFamily="34" charset="0"/>
              </a:rPr>
              <a:t>E2</a:t>
            </a:r>
          </a:p>
        </p:txBody>
      </p:sp>
      <p:sp>
        <p:nvSpPr>
          <p:cNvPr id="12" name="TextBox 11"/>
          <p:cNvSpPr txBox="1"/>
          <p:nvPr/>
        </p:nvSpPr>
        <p:spPr>
          <a:xfrm>
            <a:off x="6019800" y="4191000"/>
            <a:ext cx="990600" cy="338554"/>
          </a:xfrm>
          <a:prstGeom prst="rect">
            <a:avLst/>
          </a:prstGeom>
          <a:noFill/>
        </p:spPr>
        <p:txBody>
          <a:bodyPr wrap="square" rtlCol="0">
            <a:spAutoFit/>
          </a:bodyPr>
          <a:lstStyle/>
          <a:p>
            <a:r>
              <a:rPr lang="en-US" sz="1600" dirty="0">
                <a:latin typeface="Arial" panose="020B0604020202020204" pitchFamily="34" charset="0"/>
              </a:rPr>
              <a:t>E3</a:t>
            </a:r>
          </a:p>
        </p:txBody>
      </p:sp>
      <p:sp>
        <p:nvSpPr>
          <p:cNvPr id="13" name="TextBox 12"/>
          <p:cNvSpPr txBox="1"/>
          <p:nvPr/>
        </p:nvSpPr>
        <p:spPr>
          <a:xfrm>
            <a:off x="7086600" y="4191000"/>
            <a:ext cx="990600" cy="338554"/>
          </a:xfrm>
          <a:prstGeom prst="rect">
            <a:avLst/>
          </a:prstGeom>
          <a:noFill/>
        </p:spPr>
        <p:txBody>
          <a:bodyPr wrap="square" rtlCol="0">
            <a:spAutoFit/>
          </a:bodyPr>
          <a:lstStyle/>
          <a:p>
            <a:r>
              <a:rPr lang="en-US" sz="1600" dirty="0">
                <a:latin typeface="Arial" panose="020B0604020202020204" pitchFamily="34" charset="0"/>
              </a:rPr>
              <a:t>E4</a:t>
            </a:r>
          </a:p>
        </p:txBody>
      </p:sp>
      <p:sp>
        <p:nvSpPr>
          <p:cNvPr id="14" name="TextBox 13"/>
          <p:cNvSpPr txBox="1"/>
          <p:nvPr/>
        </p:nvSpPr>
        <p:spPr>
          <a:xfrm>
            <a:off x="8153400" y="4191000"/>
            <a:ext cx="990600" cy="338554"/>
          </a:xfrm>
          <a:prstGeom prst="rect">
            <a:avLst/>
          </a:prstGeom>
          <a:noFill/>
        </p:spPr>
        <p:txBody>
          <a:bodyPr wrap="square" rtlCol="0">
            <a:spAutoFit/>
          </a:bodyPr>
          <a:lstStyle/>
          <a:p>
            <a:r>
              <a:rPr lang="en-US" sz="1600" dirty="0">
                <a:latin typeface="Arial" panose="020B0604020202020204" pitchFamily="34" charset="0"/>
              </a:rPr>
              <a:t>E5</a:t>
            </a:r>
          </a:p>
        </p:txBody>
      </p:sp>
      <p:sp>
        <p:nvSpPr>
          <p:cNvPr id="15" name="TextBox 14"/>
          <p:cNvSpPr txBox="1"/>
          <p:nvPr/>
        </p:nvSpPr>
        <p:spPr>
          <a:xfrm>
            <a:off x="1676400" y="4114800"/>
            <a:ext cx="1828800" cy="338554"/>
          </a:xfrm>
          <a:prstGeom prst="rect">
            <a:avLst/>
          </a:prstGeom>
          <a:noFill/>
        </p:spPr>
        <p:txBody>
          <a:bodyPr wrap="square" rtlCol="0">
            <a:spAutoFit/>
          </a:bodyPr>
          <a:lstStyle/>
          <a:p>
            <a:r>
              <a:rPr lang="en-US" sz="1600" dirty="0">
                <a:solidFill>
                  <a:srgbClr val="008000"/>
                </a:solidFill>
                <a:latin typeface="Arial" panose="020B0604020202020204" pitchFamily="34" charset="0"/>
              </a:rPr>
              <a:t>Examples:</a:t>
            </a:r>
          </a:p>
        </p:txBody>
      </p:sp>
      <p:sp>
        <p:nvSpPr>
          <p:cNvPr id="16" name="TextBox 15"/>
          <p:cNvSpPr txBox="1"/>
          <p:nvPr/>
        </p:nvSpPr>
        <p:spPr>
          <a:xfrm>
            <a:off x="1676400" y="2819400"/>
            <a:ext cx="1752600" cy="338554"/>
          </a:xfrm>
          <a:prstGeom prst="rect">
            <a:avLst/>
          </a:prstGeom>
          <a:noFill/>
        </p:spPr>
        <p:txBody>
          <a:bodyPr wrap="square" rtlCol="0">
            <a:spAutoFit/>
          </a:bodyPr>
          <a:lstStyle/>
          <a:p>
            <a:r>
              <a:rPr lang="en-US" sz="1600" dirty="0">
                <a:solidFill>
                  <a:srgbClr val="000090"/>
                </a:solidFill>
                <a:latin typeface="Arial" panose="020B0604020202020204" pitchFamily="34" charset="0"/>
              </a:rPr>
              <a:t>Weights:</a:t>
            </a:r>
          </a:p>
        </p:txBody>
      </p:sp>
      <p:sp>
        <p:nvSpPr>
          <p:cNvPr id="20" name="TextBox 19"/>
          <p:cNvSpPr txBox="1"/>
          <p:nvPr/>
        </p:nvSpPr>
        <p:spPr>
          <a:xfrm>
            <a:off x="2209800" y="5257801"/>
            <a:ext cx="8282214" cy="830997"/>
          </a:xfrm>
          <a:prstGeom prst="rect">
            <a:avLst/>
          </a:prstGeom>
          <a:noFill/>
        </p:spPr>
        <p:txBody>
          <a:bodyPr wrap="square" rtlCol="0">
            <a:spAutoFit/>
          </a:bodyPr>
          <a:lstStyle/>
          <a:p>
            <a:pPr marL="342900" indent="-342900">
              <a:buFontTx/>
              <a:buChar char="-"/>
            </a:pPr>
            <a:r>
              <a:rPr lang="en-US" sz="2400" dirty="0">
                <a:solidFill>
                  <a:srgbClr val="0000FF"/>
                </a:solidFill>
                <a:latin typeface="Arial" panose="020B0604020202020204" pitchFamily="34" charset="0"/>
              </a:rPr>
              <a:t>decrease the weight for those we’re getting correct</a:t>
            </a:r>
          </a:p>
          <a:p>
            <a:pPr marL="342900" indent="-342900">
              <a:buFontTx/>
              <a:buChar char="-"/>
            </a:pPr>
            <a:r>
              <a:rPr lang="en-US" sz="2400" dirty="0">
                <a:solidFill>
                  <a:srgbClr val="0000FF"/>
                </a:solidFill>
                <a:latin typeface="Arial" panose="020B0604020202020204" pitchFamily="34" charset="0"/>
              </a:rPr>
              <a:t>increase the weight for those we’re getting incorrect</a:t>
            </a:r>
          </a:p>
        </p:txBody>
      </p:sp>
      <p:sp>
        <p:nvSpPr>
          <p:cNvPr id="21" name="Rectangle 20"/>
          <p:cNvSpPr/>
          <p:nvPr/>
        </p:nvSpPr>
        <p:spPr bwMode="auto">
          <a:xfrm>
            <a:off x="4912659" y="3270806"/>
            <a:ext cx="533400" cy="38679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fontAlgn="base">
              <a:lnSpc>
                <a:spcPct val="80000"/>
              </a:lnSpc>
              <a:spcBef>
                <a:spcPct val="20000"/>
              </a:spcBef>
              <a:spcAft>
                <a:spcPct val="0"/>
              </a:spcAft>
            </a:pPr>
            <a:endParaRPr lang="en-US" sz="2400" b="1">
              <a:latin typeface="Sylfaen" pitchFamily="18" charset="0"/>
              <a:ea typeface="Arial" charset="0"/>
              <a:cs typeface="Arial" charset="0"/>
            </a:endParaRPr>
          </a:p>
        </p:txBody>
      </p:sp>
    </p:spTree>
    <p:extLst>
      <p:ext uri="{BB962C8B-B14F-4D97-AF65-F5344CB8AC3E}">
        <p14:creationId xmlns:p14="http://schemas.microsoft.com/office/powerpoint/2010/main" val="52450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Classifying</a:t>
            </a:r>
          </a:p>
        </p:txBody>
      </p:sp>
      <p:grpSp>
        <p:nvGrpSpPr>
          <p:cNvPr id="4" name="Group 3"/>
          <p:cNvGrpSpPr/>
          <p:nvPr/>
        </p:nvGrpSpPr>
        <p:grpSpPr>
          <a:xfrm>
            <a:off x="3604530" y="3370943"/>
            <a:ext cx="1502723" cy="1371600"/>
            <a:chOff x="5359400" y="4934857"/>
            <a:chExt cx="1502723" cy="1371600"/>
          </a:xfrm>
        </p:grpSpPr>
        <p:pic>
          <p:nvPicPr>
            <p:cNvPr id="5" name="Picture 4"/>
            <p:cNvPicPr>
              <a:picLocks noChangeAspect="1"/>
            </p:cNvPicPr>
            <p:nvPr/>
          </p:nvPicPr>
          <p:blipFill rotWithShape="1">
            <a:blip r:embed="rId2"/>
            <a:srcRect l="5744"/>
            <a:stretch/>
          </p:blipFill>
          <p:spPr>
            <a:xfrm>
              <a:off x="5359400" y="4934857"/>
              <a:ext cx="1502723" cy="1371600"/>
            </a:xfrm>
            <a:prstGeom prst="rect">
              <a:avLst/>
            </a:prstGeom>
          </p:spPr>
        </p:pic>
        <p:sp>
          <p:nvSpPr>
            <p:cNvPr id="6" name="TextBox 5"/>
            <p:cNvSpPr txBox="1"/>
            <p:nvPr/>
          </p:nvSpPr>
          <p:spPr>
            <a:xfrm>
              <a:off x="5483897" y="5334000"/>
              <a:ext cx="1024639" cy="400110"/>
            </a:xfrm>
            <a:prstGeom prst="rect">
              <a:avLst/>
            </a:prstGeom>
            <a:noFill/>
          </p:spPr>
          <p:txBody>
            <a:bodyPr wrap="none" rtlCol="0">
              <a:spAutoFit/>
            </a:bodyPr>
            <a:lstStyle/>
            <a:p>
              <a:r>
                <a:rPr lang="en-US" sz="2000" b="1" dirty="0">
                  <a:latin typeface="Arial" panose="020B0604020202020204" pitchFamily="34" charset="0"/>
                </a:rPr>
                <a:t>weak 2</a:t>
              </a:r>
            </a:p>
          </p:txBody>
        </p:sp>
      </p:grpSp>
      <p:grpSp>
        <p:nvGrpSpPr>
          <p:cNvPr id="7" name="Group 6"/>
          <p:cNvGrpSpPr/>
          <p:nvPr/>
        </p:nvGrpSpPr>
        <p:grpSpPr>
          <a:xfrm>
            <a:off x="3604530" y="1654202"/>
            <a:ext cx="1502723" cy="1371600"/>
            <a:chOff x="5359400" y="4934857"/>
            <a:chExt cx="1502723" cy="1371600"/>
          </a:xfrm>
        </p:grpSpPr>
        <p:pic>
          <p:nvPicPr>
            <p:cNvPr id="8" name="Picture 7"/>
            <p:cNvPicPr>
              <a:picLocks noChangeAspect="1"/>
            </p:cNvPicPr>
            <p:nvPr/>
          </p:nvPicPr>
          <p:blipFill rotWithShape="1">
            <a:blip r:embed="rId2"/>
            <a:srcRect l="5744"/>
            <a:stretch/>
          </p:blipFill>
          <p:spPr>
            <a:xfrm>
              <a:off x="5359400" y="4934857"/>
              <a:ext cx="1502723" cy="1371600"/>
            </a:xfrm>
            <a:prstGeom prst="rect">
              <a:avLst/>
            </a:prstGeom>
          </p:spPr>
        </p:pic>
        <p:sp>
          <p:nvSpPr>
            <p:cNvPr id="9" name="TextBox 8"/>
            <p:cNvSpPr txBox="1"/>
            <p:nvPr/>
          </p:nvSpPr>
          <p:spPr>
            <a:xfrm>
              <a:off x="5483897" y="5334000"/>
              <a:ext cx="1024639" cy="400110"/>
            </a:xfrm>
            <a:prstGeom prst="rect">
              <a:avLst/>
            </a:prstGeom>
            <a:noFill/>
          </p:spPr>
          <p:txBody>
            <a:bodyPr wrap="none" rtlCol="0">
              <a:spAutoFit/>
            </a:bodyPr>
            <a:lstStyle/>
            <a:p>
              <a:r>
                <a:rPr lang="en-US" sz="2000" b="1" dirty="0">
                  <a:latin typeface="Arial" panose="020B0604020202020204" pitchFamily="34" charset="0"/>
                </a:rPr>
                <a:t>weak 1</a:t>
              </a:r>
            </a:p>
          </p:txBody>
        </p:sp>
      </p:grpSp>
      <p:sp>
        <p:nvSpPr>
          <p:cNvPr id="11" name="Rectangle 10"/>
          <p:cNvSpPr/>
          <p:nvPr/>
        </p:nvSpPr>
        <p:spPr bwMode="auto">
          <a:xfrm>
            <a:off x="1828800" y="3570514"/>
            <a:ext cx="609600" cy="381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latin typeface="Arial" pitchFamily="-110" charset="0"/>
            </a:endParaRPr>
          </a:p>
        </p:txBody>
      </p:sp>
      <p:cxnSp>
        <p:nvCxnSpPr>
          <p:cNvPr id="13" name="Straight Arrow Connector 12"/>
          <p:cNvCxnSpPr/>
          <p:nvPr/>
        </p:nvCxnSpPr>
        <p:spPr>
          <a:xfrm flipV="1">
            <a:off x="2590800" y="2515010"/>
            <a:ext cx="838200" cy="105550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590800" y="3839029"/>
            <a:ext cx="8382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590800" y="4160528"/>
            <a:ext cx="990600" cy="185927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83486" y="2177534"/>
            <a:ext cx="1244251" cy="338554"/>
          </a:xfrm>
          <a:prstGeom prst="rect">
            <a:avLst/>
          </a:prstGeom>
          <a:noFill/>
        </p:spPr>
        <p:txBody>
          <a:bodyPr wrap="none" rtlCol="0">
            <a:spAutoFit/>
          </a:bodyPr>
          <a:lstStyle/>
          <a:p>
            <a:r>
              <a:rPr lang="en-US" sz="1600" dirty="0">
                <a:solidFill>
                  <a:srgbClr val="FF6600"/>
                </a:solidFill>
                <a:latin typeface="Arial" panose="020B0604020202020204" pitchFamily="34" charset="0"/>
              </a:rPr>
              <a:t>prediction 1</a:t>
            </a:r>
          </a:p>
        </p:txBody>
      </p:sp>
      <p:sp>
        <p:nvSpPr>
          <p:cNvPr id="19" name="TextBox 18"/>
          <p:cNvSpPr txBox="1"/>
          <p:nvPr/>
        </p:nvSpPr>
        <p:spPr>
          <a:xfrm>
            <a:off x="5983486" y="3975862"/>
            <a:ext cx="1244251" cy="338554"/>
          </a:xfrm>
          <a:prstGeom prst="rect">
            <a:avLst/>
          </a:prstGeom>
          <a:noFill/>
        </p:spPr>
        <p:txBody>
          <a:bodyPr wrap="none" rtlCol="0">
            <a:spAutoFit/>
          </a:bodyPr>
          <a:lstStyle/>
          <a:p>
            <a:r>
              <a:rPr lang="en-US" sz="1600" dirty="0">
                <a:solidFill>
                  <a:srgbClr val="FF6600"/>
                </a:solidFill>
                <a:latin typeface="Arial" panose="020B0604020202020204" pitchFamily="34" charset="0"/>
              </a:rPr>
              <a:t>prediction 2</a:t>
            </a:r>
          </a:p>
        </p:txBody>
      </p:sp>
      <p:cxnSp>
        <p:nvCxnSpPr>
          <p:cNvPr id="22" name="Straight Arrow Connector 21"/>
          <p:cNvCxnSpPr/>
          <p:nvPr/>
        </p:nvCxnSpPr>
        <p:spPr>
          <a:xfrm>
            <a:off x="5334001" y="2362200"/>
            <a:ext cx="531377"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5334001" y="4160529"/>
            <a:ext cx="531377" cy="343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rot="5400000">
            <a:off x="4692751" y="5218706"/>
            <a:ext cx="646331" cy="646331"/>
          </a:xfrm>
          <a:prstGeom prst="rect">
            <a:avLst/>
          </a:prstGeom>
          <a:noFill/>
        </p:spPr>
        <p:txBody>
          <a:bodyPr wrap="none" rtlCol="0">
            <a:spAutoFit/>
          </a:bodyPr>
          <a:lstStyle/>
          <a:p>
            <a:r>
              <a:rPr lang="en-US" sz="3600" dirty="0">
                <a:latin typeface="Arial" panose="020B0604020202020204" pitchFamily="34" charset="0"/>
              </a:rPr>
              <a:t>…</a:t>
            </a:r>
          </a:p>
        </p:txBody>
      </p:sp>
      <p:sp>
        <p:nvSpPr>
          <p:cNvPr id="25" name="TextBox 24"/>
          <p:cNvSpPr txBox="1"/>
          <p:nvPr/>
        </p:nvSpPr>
        <p:spPr>
          <a:xfrm>
            <a:off x="7159752" y="2685872"/>
            <a:ext cx="3279648" cy="1015663"/>
          </a:xfrm>
          <a:prstGeom prst="rect">
            <a:avLst/>
          </a:prstGeom>
          <a:noFill/>
        </p:spPr>
        <p:txBody>
          <a:bodyPr wrap="square" rtlCol="0">
            <a:spAutoFit/>
          </a:bodyPr>
          <a:lstStyle/>
          <a:p>
            <a:r>
              <a:rPr lang="en-US" sz="2000" dirty="0">
                <a:solidFill>
                  <a:srgbClr val="0000FF"/>
                </a:solidFill>
                <a:latin typeface="Arial" panose="020B0604020202020204" pitchFamily="34" charset="0"/>
              </a:rPr>
              <a:t>weighted vote based on how well they classify the training data</a:t>
            </a:r>
          </a:p>
        </p:txBody>
      </p:sp>
      <p:sp>
        <p:nvSpPr>
          <p:cNvPr id="28" name="TextBox 27"/>
          <p:cNvSpPr txBox="1"/>
          <p:nvPr/>
        </p:nvSpPr>
        <p:spPr>
          <a:xfrm>
            <a:off x="7159752" y="4648200"/>
            <a:ext cx="3279648" cy="646331"/>
          </a:xfrm>
          <a:prstGeom prst="rect">
            <a:avLst/>
          </a:prstGeom>
          <a:noFill/>
        </p:spPr>
        <p:txBody>
          <a:bodyPr wrap="square" rtlCol="0">
            <a:spAutoFit/>
          </a:bodyPr>
          <a:lstStyle/>
          <a:p>
            <a:r>
              <a:rPr lang="en-US" dirty="0">
                <a:solidFill>
                  <a:srgbClr val="0000FF"/>
                </a:solidFill>
                <a:latin typeface="Arial" panose="020B0604020202020204" pitchFamily="34" charset="0"/>
              </a:rPr>
              <a:t>weak_2_vote &gt; weak_1_vote since it got more right</a:t>
            </a:r>
          </a:p>
        </p:txBody>
      </p:sp>
    </p:spTree>
    <p:extLst>
      <p:ext uri="{BB962C8B-B14F-4D97-AF65-F5344CB8AC3E}">
        <p14:creationId xmlns:p14="http://schemas.microsoft.com/office/powerpoint/2010/main" val="30271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Notation</a:t>
            </a:r>
          </a:p>
        </p:txBody>
      </p:sp>
      <p:sp>
        <p:nvSpPr>
          <p:cNvPr id="3" name="Content Placeholder 2"/>
          <p:cNvSpPr>
            <a:spLocks noGrp="1"/>
          </p:cNvSpPr>
          <p:nvPr>
            <p:ph idx="1"/>
          </p:nvPr>
        </p:nvSpPr>
        <p:spPr>
          <a:xfrm>
            <a:off x="2136648" y="1600200"/>
            <a:ext cx="8531352" cy="4953000"/>
          </a:xfrm>
        </p:spPr>
        <p:txBody>
          <a:bodyPr>
            <a:normAutofit/>
          </a:bodyPr>
          <a:lstStyle/>
          <a:p>
            <a:pPr marL="0" indent="0">
              <a:buNone/>
            </a:pPr>
            <a:r>
              <a:rPr lang="en-US" i="1" dirty="0"/>
              <a:t>x</a:t>
            </a:r>
            <a:r>
              <a:rPr lang="en-US" i="1" baseline="-25000" dirty="0"/>
              <a:t>i </a:t>
            </a:r>
            <a:r>
              <a:rPr lang="en-US" dirty="0"/>
              <a:t>: example </a:t>
            </a:r>
            <a:r>
              <a:rPr lang="en-US" dirty="0" err="1"/>
              <a:t>i</a:t>
            </a:r>
            <a:r>
              <a:rPr lang="en-US" dirty="0"/>
              <a:t> in the training data</a:t>
            </a:r>
            <a:endParaRPr lang="en-US" i="1" dirty="0"/>
          </a:p>
          <a:p>
            <a:pPr marL="0" indent="0">
              <a:buNone/>
            </a:pPr>
            <a:r>
              <a:rPr lang="en-US" dirty="0"/>
              <a:t> </a:t>
            </a:r>
          </a:p>
          <a:p>
            <a:pPr marL="0" indent="0">
              <a:buNone/>
            </a:pPr>
            <a:r>
              <a:rPr lang="en-US" dirty="0"/>
              <a:t>W</a:t>
            </a:r>
            <a:r>
              <a:rPr lang="en-US" baseline="-25000" dirty="0"/>
              <a:t>i</a:t>
            </a:r>
            <a:r>
              <a:rPr lang="en-US" dirty="0"/>
              <a:t>: weight for example </a:t>
            </a:r>
            <a:r>
              <a:rPr lang="en-US" i="1" dirty="0" err="1"/>
              <a:t>i</a:t>
            </a:r>
            <a:r>
              <a:rPr lang="en-US" dirty="0"/>
              <a:t>, we will enforce:</a:t>
            </a:r>
          </a:p>
          <a:p>
            <a:pPr marL="0" indent="0">
              <a:buNone/>
            </a:pPr>
            <a:endParaRPr lang="en-US" dirty="0"/>
          </a:p>
          <a:p>
            <a:pPr marL="0" indent="0">
              <a:buNone/>
            </a:pPr>
            <a:endParaRPr lang="en-US" dirty="0"/>
          </a:p>
          <a:p>
            <a:pPr marL="0" indent="0">
              <a:buNone/>
            </a:pPr>
            <a:endParaRPr lang="en-US" dirty="0"/>
          </a:p>
          <a:p>
            <a:pPr marL="0" indent="0">
              <a:buNone/>
            </a:pPr>
            <a:r>
              <a:rPr lang="en-US" dirty="0" err="1"/>
              <a:t>classifier</a:t>
            </a:r>
            <a:r>
              <a:rPr lang="en-US" baseline="-25000" dirty="0" err="1"/>
              <a:t>k</a:t>
            </a:r>
            <a:r>
              <a:rPr lang="en-US" dirty="0"/>
              <a:t>(</a:t>
            </a:r>
            <a:r>
              <a:rPr lang="en-US" i="1" dirty="0"/>
              <a:t>x</a:t>
            </a:r>
            <a:r>
              <a:rPr lang="en-US" i="1" baseline="-25000" dirty="0"/>
              <a:t>i</a:t>
            </a:r>
            <a:r>
              <a:rPr lang="en-US" dirty="0"/>
              <a:t>)	 +1/-1 prediction of classifier </a:t>
            </a:r>
            <a:r>
              <a:rPr lang="en-US" i="1" dirty="0"/>
              <a:t>k</a:t>
            </a:r>
            <a:r>
              <a:rPr lang="en-US" dirty="0"/>
              <a:t> example </a:t>
            </a:r>
            <a:r>
              <a:rPr lang="en-US" i="1" dirty="0" err="1"/>
              <a:t>i</a:t>
            </a:r>
            <a:endParaRPr lang="en-US" i="1" dirty="0"/>
          </a:p>
          <a:p>
            <a:pPr marL="0" indent="0">
              <a:buNone/>
            </a:pPr>
            <a:endParaRPr lang="en-US" dirty="0"/>
          </a:p>
          <a:p>
            <a:pPr marL="0" indent="0">
              <a:buNone/>
            </a:pPr>
            <a:endParaRPr lang="en-US" dirty="0"/>
          </a:p>
          <a:p>
            <a:pPr marL="0"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53747752"/>
              </p:ext>
            </p:extLst>
          </p:nvPr>
        </p:nvGraphicFramePr>
        <p:xfrm>
          <a:off x="4724400" y="2133600"/>
          <a:ext cx="858837" cy="457200"/>
        </p:xfrm>
        <a:graphic>
          <a:graphicData uri="http://schemas.openxmlformats.org/presentationml/2006/ole">
            <mc:AlternateContent xmlns:mc="http://schemas.openxmlformats.org/markup-compatibility/2006">
              <mc:Choice xmlns:v="urn:schemas-microsoft-com:vml" Requires="v">
                <p:oleObj spid="_x0000_s8194" name="Equation" r:id="rId3" imgW="406400" imgH="215900" progId="Equation.3">
                  <p:embed/>
                </p:oleObj>
              </mc:Choice>
              <mc:Fallback>
                <p:oleObj name="Equation" r:id="rId3" imgW="406400" imgH="215900" progId="Equation.3">
                  <p:embed/>
                  <p:pic>
                    <p:nvPicPr>
                      <p:cNvPr id="4" name="Object 3"/>
                      <p:cNvPicPr/>
                      <p:nvPr/>
                    </p:nvPicPr>
                    <p:blipFill>
                      <a:blip r:embed="rId4"/>
                      <a:stretch>
                        <a:fillRect/>
                      </a:stretch>
                    </p:blipFill>
                    <p:spPr>
                      <a:xfrm>
                        <a:off x="4724400" y="2133600"/>
                        <a:ext cx="858837" cy="457200"/>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4395788" y="3429000"/>
          <a:ext cx="1395412" cy="673100"/>
        </p:xfrm>
        <a:graphic>
          <a:graphicData uri="http://schemas.openxmlformats.org/presentationml/2006/ole">
            <mc:AlternateContent xmlns:mc="http://schemas.openxmlformats.org/markup-compatibility/2006">
              <mc:Choice xmlns:v="urn:schemas-microsoft-com:vml" Requires="v">
                <p:oleObj spid="_x0000_s8195" name="Equation" r:id="rId5" imgW="660400" imgH="317500" progId="Equation.3">
                  <p:embed/>
                </p:oleObj>
              </mc:Choice>
              <mc:Fallback>
                <p:oleObj name="Equation" r:id="rId5" imgW="660400" imgH="317500" progId="Equation.3">
                  <p:embed/>
                  <p:pic>
                    <p:nvPicPr>
                      <p:cNvPr id="5" name="Object 4"/>
                      <p:cNvPicPr/>
                      <p:nvPr/>
                    </p:nvPicPr>
                    <p:blipFill>
                      <a:blip r:embed="rId6"/>
                      <a:stretch>
                        <a:fillRect/>
                      </a:stretch>
                    </p:blipFill>
                    <p:spPr>
                      <a:xfrm>
                        <a:off x="4395788" y="3429000"/>
                        <a:ext cx="1395412" cy="673100"/>
                      </a:xfrm>
                      <a:prstGeom prst="rect">
                        <a:avLst/>
                      </a:prstGeom>
                    </p:spPr>
                  </p:pic>
                </p:oleObj>
              </mc:Fallback>
            </mc:AlternateContent>
          </a:graphicData>
        </a:graphic>
      </p:graphicFrame>
    </p:spTree>
    <p:extLst>
      <p:ext uri="{BB962C8B-B14F-4D97-AF65-F5344CB8AC3E}">
        <p14:creationId xmlns:p14="http://schemas.microsoft.com/office/powerpoint/2010/main" val="329699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AdaBoost: train</a:t>
            </a:r>
            <a:endParaRPr lang="en-US" dirty="0"/>
          </a:p>
        </p:txBody>
      </p:sp>
      <p:sp>
        <p:nvSpPr>
          <p:cNvPr id="3" name="Content Placeholder 2"/>
          <p:cNvSpPr>
            <a:spLocks noGrp="1"/>
          </p:cNvSpPr>
          <p:nvPr>
            <p:ph idx="1"/>
          </p:nvPr>
        </p:nvSpPr>
        <p:spPr/>
        <p:txBody>
          <a:bodyPr/>
          <a:lstStyle/>
          <a:p>
            <a:r>
              <a:rPr lang="en-US" dirty="0"/>
              <a:t>for k = 1 to iterations:</a:t>
            </a:r>
          </a:p>
          <a:p>
            <a:pPr lvl="1"/>
            <a:r>
              <a:rPr lang="en-US" dirty="0" err="1"/>
              <a:t>classifierk</a:t>
            </a:r>
            <a:r>
              <a:rPr lang="en-US" dirty="0"/>
              <a:t> = learn a weak classifier based on weights</a:t>
            </a:r>
          </a:p>
          <a:p>
            <a:pPr lvl="1"/>
            <a:r>
              <a:rPr lang="en-US" dirty="0"/>
              <a:t>calculate weighted error for this classifier</a:t>
            </a:r>
          </a:p>
          <a:p>
            <a:pPr lvl="1"/>
            <a:endParaRPr lang="en-US" dirty="0"/>
          </a:p>
          <a:p>
            <a:endParaRPr lang="en-US" dirty="0"/>
          </a:p>
          <a:p>
            <a:endParaRPr lang="en-US" dirty="0"/>
          </a:p>
          <a:p>
            <a:pPr lvl="1"/>
            <a:r>
              <a:rPr lang="en-US" dirty="0"/>
              <a:t>calculate “score” for this classifier:</a:t>
            </a:r>
          </a:p>
          <a:p>
            <a:pPr lvl="1"/>
            <a:endParaRPr lang="en-US" dirty="0"/>
          </a:p>
          <a:p>
            <a:pPr lvl="1"/>
            <a:endParaRPr lang="en-US" dirty="0"/>
          </a:p>
          <a:p>
            <a:pPr lvl="1"/>
            <a:endParaRPr lang="en-US" dirty="0"/>
          </a:p>
          <a:p>
            <a:pPr lvl="1"/>
            <a:r>
              <a:rPr lang="en-US" dirty="0"/>
              <a:t>change the example weights</a:t>
            </a:r>
          </a:p>
          <a:p>
            <a:pPr lvl="1"/>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962240542"/>
              </p:ext>
            </p:extLst>
          </p:nvPr>
        </p:nvGraphicFramePr>
        <p:xfrm>
          <a:off x="6172200" y="3568819"/>
          <a:ext cx="2057400" cy="909677"/>
        </p:xfrm>
        <a:graphic>
          <a:graphicData uri="http://schemas.openxmlformats.org/presentationml/2006/ole">
            <mc:AlternateContent xmlns:mc="http://schemas.openxmlformats.org/markup-compatibility/2006">
              <mc:Choice xmlns:v="urn:schemas-microsoft-com:vml" Requires="v">
                <p:oleObj spid="_x0000_s9218" name="Equation" r:id="rId3" imgW="1092200" imgH="482600" progId="Equation.3">
                  <p:embed/>
                </p:oleObj>
              </mc:Choice>
              <mc:Fallback>
                <p:oleObj name="Equation" r:id="rId3" imgW="1092200" imgH="482600" progId="Equation.3">
                  <p:embed/>
                  <p:pic>
                    <p:nvPicPr>
                      <p:cNvPr id="4" name="Object 3"/>
                      <p:cNvPicPr/>
                      <p:nvPr/>
                    </p:nvPicPr>
                    <p:blipFill>
                      <a:blip r:embed="rId4"/>
                      <a:stretch>
                        <a:fillRect/>
                      </a:stretch>
                    </p:blipFill>
                    <p:spPr>
                      <a:xfrm>
                        <a:off x="6172200" y="3568819"/>
                        <a:ext cx="2057400" cy="909677"/>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368974645"/>
              </p:ext>
            </p:extLst>
          </p:nvPr>
        </p:nvGraphicFramePr>
        <p:xfrm>
          <a:off x="3657600" y="2806025"/>
          <a:ext cx="4826000" cy="671512"/>
        </p:xfrm>
        <a:graphic>
          <a:graphicData uri="http://schemas.openxmlformats.org/presentationml/2006/ole">
            <mc:AlternateContent xmlns:mc="http://schemas.openxmlformats.org/markup-compatibility/2006">
              <mc:Choice xmlns:v="urn:schemas-microsoft-com:vml" Requires="v">
                <p:oleObj spid="_x0000_s9219" name="Equation" r:id="rId5" imgW="2286000" imgH="317500" progId="Equation.3">
                  <p:embed/>
                </p:oleObj>
              </mc:Choice>
              <mc:Fallback>
                <p:oleObj name="Equation" r:id="rId5" imgW="2286000" imgH="317500" progId="Equation.3">
                  <p:embed/>
                  <p:pic>
                    <p:nvPicPr>
                      <p:cNvPr id="5" name="Object 4"/>
                      <p:cNvPicPr/>
                      <p:nvPr/>
                    </p:nvPicPr>
                    <p:blipFill>
                      <a:blip r:embed="rId6"/>
                      <a:stretch>
                        <a:fillRect/>
                      </a:stretch>
                    </p:blipFill>
                    <p:spPr>
                      <a:xfrm>
                        <a:off x="3657600" y="2806025"/>
                        <a:ext cx="4826000" cy="671512"/>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537952463"/>
              </p:ext>
            </p:extLst>
          </p:nvPr>
        </p:nvGraphicFramePr>
        <p:xfrm>
          <a:off x="5181600" y="5100618"/>
          <a:ext cx="5443537" cy="833437"/>
        </p:xfrm>
        <a:graphic>
          <a:graphicData uri="http://schemas.openxmlformats.org/presentationml/2006/ole">
            <mc:AlternateContent xmlns:mc="http://schemas.openxmlformats.org/markup-compatibility/2006">
              <mc:Choice xmlns:v="urn:schemas-microsoft-com:vml" Requires="v">
                <p:oleObj spid="_x0000_s9220" name="Equation" r:id="rId7" imgW="2578100" imgH="393700" progId="Equation.3">
                  <p:embed/>
                </p:oleObj>
              </mc:Choice>
              <mc:Fallback>
                <p:oleObj name="Equation" r:id="rId7" imgW="2578100" imgH="393700" progId="Equation.3">
                  <p:embed/>
                  <p:pic>
                    <p:nvPicPr>
                      <p:cNvPr id="6" name="Object 5"/>
                      <p:cNvPicPr/>
                      <p:nvPr/>
                    </p:nvPicPr>
                    <p:blipFill>
                      <a:blip r:embed="rId8"/>
                      <a:stretch>
                        <a:fillRect/>
                      </a:stretch>
                    </p:blipFill>
                    <p:spPr>
                      <a:xfrm>
                        <a:off x="5181600" y="5100618"/>
                        <a:ext cx="5443537" cy="833437"/>
                      </a:xfrm>
                      <a:prstGeom prst="rect">
                        <a:avLst/>
                      </a:prstGeom>
                    </p:spPr>
                  </p:pic>
                </p:oleObj>
              </mc:Fallback>
            </mc:AlternateContent>
          </a:graphicData>
        </a:graphic>
      </p:graphicFrame>
    </p:spTree>
    <p:extLst>
      <p:ext uri="{BB962C8B-B14F-4D97-AF65-F5344CB8AC3E}">
        <p14:creationId xmlns:p14="http://schemas.microsoft.com/office/powerpoint/2010/main" val="294925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AdaBoost: train</a:t>
            </a:r>
            <a:endParaRPr lang="en-US" dirty="0"/>
          </a:p>
        </p:txBody>
      </p:sp>
      <p:sp>
        <p:nvSpPr>
          <p:cNvPr id="3" name="Content Placeholder 2"/>
          <p:cNvSpPr>
            <a:spLocks noGrp="1"/>
          </p:cNvSpPr>
          <p:nvPr>
            <p:ph idx="1"/>
          </p:nvPr>
        </p:nvSpPr>
        <p:spPr/>
        <p:txBody>
          <a:bodyPr/>
          <a:lstStyle/>
          <a:p>
            <a:r>
              <a:rPr lang="en-US"/>
              <a:t>classifierk = learn a weak classifier based on weights</a:t>
            </a:r>
          </a:p>
          <a:p>
            <a:endParaRPr lang="en-US"/>
          </a:p>
          <a:p>
            <a:r>
              <a:rPr lang="en-US"/>
              <a:t>weighted error for this classifier is: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590673517"/>
              </p:ext>
            </p:extLst>
          </p:nvPr>
        </p:nvGraphicFramePr>
        <p:xfrm>
          <a:off x="3505200" y="3200400"/>
          <a:ext cx="4826000" cy="671512"/>
        </p:xfrm>
        <a:graphic>
          <a:graphicData uri="http://schemas.openxmlformats.org/presentationml/2006/ole">
            <mc:AlternateContent xmlns:mc="http://schemas.openxmlformats.org/markup-compatibility/2006">
              <mc:Choice xmlns:v="urn:schemas-microsoft-com:vml" Requires="v">
                <p:oleObj spid="_x0000_s10242" name="Equation" r:id="rId3" imgW="2286000" imgH="317500" progId="Equation.3">
                  <p:embed/>
                </p:oleObj>
              </mc:Choice>
              <mc:Fallback>
                <p:oleObj name="Equation" r:id="rId3" imgW="2286000" imgH="317500" progId="Equation.3">
                  <p:embed/>
                  <p:pic>
                    <p:nvPicPr>
                      <p:cNvPr id="5" name="Object 4"/>
                      <p:cNvPicPr/>
                      <p:nvPr/>
                    </p:nvPicPr>
                    <p:blipFill>
                      <a:blip r:embed="rId4"/>
                      <a:stretch>
                        <a:fillRect/>
                      </a:stretch>
                    </p:blipFill>
                    <p:spPr>
                      <a:xfrm>
                        <a:off x="3505200" y="3200400"/>
                        <a:ext cx="4826000" cy="671512"/>
                      </a:xfrm>
                      <a:prstGeom prst="rect">
                        <a:avLst/>
                      </a:prstGeom>
                    </p:spPr>
                  </p:pic>
                </p:oleObj>
              </mc:Fallback>
            </mc:AlternateContent>
          </a:graphicData>
        </a:graphic>
      </p:graphicFrame>
      <p:sp>
        <p:nvSpPr>
          <p:cNvPr id="7" name="TextBox 6"/>
          <p:cNvSpPr txBox="1"/>
          <p:nvPr/>
        </p:nvSpPr>
        <p:spPr>
          <a:xfrm>
            <a:off x="4267200" y="4114800"/>
            <a:ext cx="3421129" cy="523220"/>
          </a:xfrm>
          <a:prstGeom prst="rect">
            <a:avLst/>
          </a:prstGeom>
          <a:noFill/>
        </p:spPr>
        <p:txBody>
          <a:bodyPr wrap="none" rtlCol="0">
            <a:spAutoFit/>
          </a:bodyPr>
          <a:lstStyle/>
          <a:p>
            <a:r>
              <a:rPr lang="en-US" sz="2800" dirty="0">
                <a:solidFill>
                  <a:srgbClr val="FF0000"/>
                </a:solidFill>
                <a:latin typeface="Arial" panose="020B0604020202020204" pitchFamily="34" charset="0"/>
              </a:rPr>
              <a:t>What does this say?</a:t>
            </a:r>
          </a:p>
        </p:txBody>
      </p:sp>
    </p:spTree>
    <p:extLst>
      <p:ext uri="{BB962C8B-B14F-4D97-AF65-F5344CB8AC3E}">
        <p14:creationId xmlns:p14="http://schemas.microsoft.com/office/powerpoint/2010/main" val="427256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AdaBoost: train</a:t>
            </a:r>
            <a:endParaRPr lang="en-US" dirty="0"/>
          </a:p>
        </p:txBody>
      </p:sp>
      <p:sp>
        <p:nvSpPr>
          <p:cNvPr id="3" name="Content Placeholder 2"/>
          <p:cNvSpPr>
            <a:spLocks noGrp="1"/>
          </p:cNvSpPr>
          <p:nvPr>
            <p:ph idx="1"/>
          </p:nvPr>
        </p:nvSpPr>
        <p:spPr/>
        <p:txBody>
          <a:bodyPr/>
          <a:lstStyle/>
          <a:p>
            <a:r>
              <a:rPr lang="en-US"/>
              <a:t>classifierk = learn a weak classifier based on weights</a:t>
            </a:r>
          </a:p>
          <a:p>
            <a:endParaRPr lang="en-US"/>
          </a:p>
          <a:p>
            <a:r>
              <a:rPr lang="en-US"/>
              <a:t>weighted error for this classifier is:</a:t>
            </a:r>
            <a:endParaRPr lang="en-US" dirty="0"/>
          </a:p>
        </p:txBody>
      </p:sp>
      <p:sp>
        <p:nvSpPr>
          <p:cNvPr id="4" name="TextBox 3"/>
          <p:cNvSpPr txBox="1"/>
          <p:nvPr/>
        </p:nvSpPr>
        <p:spPr>
          <a:xfrm>
            <a:off x="7583757" y="4338936"/>
            <a:ext cx="1184940" cy="369332"/>
          </a:xfrm>
          <a:prstGeom prst="rect">
            <a:avLst/>
          </a:prstGeom>
          <a:noFill/>
        </p:spPr>
        <p:txBody>
          <a:bodyPr wrap="none" rtlCol="0">
            <a:spAutoFit/>
          </a:bodyPr>
          <a:lstStyle/>
          <a:p>
            <a:r>
              <a:rPr lang="en-US" dirty="0">
                <a:solidFill>
                  <a:srgbClr val="FF6600"/>
                </a:solidFill>
                <a:latin typeface="Arial" panose="020B0604020202020204" pitchFamily="34" charset="0"/>
              </a:rPr>
              <a:t>prediction</a:t>
            </a:r>
          </a:p>
        </p:txBody>
      </p:sp>
      <p:sp>
        <p:nvSpPr>
          <p:cNvPr id="6" name="Left Brace 5"/>
          <p:cNvSpPr/>
          <p:nvPr/>
        </p:nvSpPr>
        <p:spPr>
          <a:xfrm rot="16200000">
            <a:off x="8170761" y="3429000"/>
            <a:ext cx="266700" cy="1676400"/>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dirty="0">
              <a:latin typeface="Arial" panose="020B0604020202020204" pitchFamily="34" charset="0"/>
            </a:endParaRPr>
          </a:p>
        </p:txBody>
      </p:sp>
      <p:sp>
        <p:nvSpPr>
          <p:cNvPr id="8" name="Left Brace 7"/>
          <p:cNvSpPr/>
          <p:nvPr/>
        </p:nvSpPr>
        <p:spPr>
          <a:xfrm rot="16200000">
            <a:off x="7712767" y="3372644"/>
            <a:ext cx="266700" cy="3046412"/>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dirty="0">
              <a:latin typeface="Arial" panose="020B0604020202020204" pitchFamily="34" charset="0"/>
            </a:endParaRPr>
          </a:p>
        </p:txBody>
      </p:sp>
      <p:sp>
        <p:nvSpPr>
          <p:cNvPr id="9" name="TextBox 8"/>
          <p:cNvSpPr txBox="1"/>
          <p:nvPr/>
        </p:nvSpPr>
        <p:spPr>
          <a:xfrm>
            <a:off x="6090998" y="5053124"/>
            <a:ext cx="3249608" cy="369332"/>
          </a:xfrm>
          <a:prstGeom prst="rect">
            <a:avLst/>
          </a:prstGeom>
          <a:noFill/>
        </p:spPr>
        <p:txBody>
          <a:bodyPr wrap="none" rtlCol="0">
            <a:spAutoFit/>
          </a:bodyPr>
          <a:lstStyle/>
          <a:p>
            <a:r>
              <a:rPr lang="en-US" dirty="0">
                <a:solidFill>
                  <a:srgbClr val="FF6600"/>
                </a:solidFill>
                <a:latin typeface="Arial" panose="020B0604020202020204" pitchFamily="34" charset="0"/>
              </a:rPr>
              <a:t>did we get the example wrong</a:t>
            </a:r>
          </a:p>
        </p:txBody>
      </p:sp>
      <p:sp>
        <p:nvSpPr>
          <p:cNvPr id="10" name="Left Brace 9"/>
          <p:cNvSpPr/>
          <p:nvPr/>
        </p:nvSpPr>
        <p:spPr>
          <a:xfrm rot="16200000">
            <a:off x="7020314" y="3440603"/>
            <a:ext cx="434788" cy="4571206"/>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dirty="0">
              <a:latin typeface="Arial" panose="020B0604020202020204" pitchFamily="34" charset="0"/>
            </a:endParaRPr>
          </a:p>
        </p:txBody>
      </p:sp>
      <p:sp>
        <p:nvSpPr>
          <p:cNvPr id="11" name="TextBox 10"/>
          <p:cNvSpPr txBox="1"/>
          <p:nvPr/>
        </p:nvSpPr>
        <p:spPr>
          <a:xfrm>
            <a:off x="5027511" y="6019801"/>
            <a:ext cx="3890809" cy="369332"/>
          </a:xfrm>
          <a:prstGeom prst="rect">
            <a:avLst/>
          </a:prstGeom>
          <a:noFill/>
        </p:spPr>
        <p:txBody>
          <a:bodyPr wrap="none" rtlCol="0">
            <a:spAutoFit/>
          </a:bodyPr>
          <a:lstStyle/>
          <a:p>
            <a:r>
              <a:rPr lang="en-US" dirty="0">
                <a:solidFill>
                  <a:srgbClr val="FF6600"/>
                </a:solidFill>
                <a:latin typeface="Arial" panose="020B0604020202020204" pitchFamily="34" charset="0"/>
              </a:rPr>
              <a:t>weighted sum of the errors/mistakes</a:t>
            </a:r>
          </a:p>
        </p:txBody>
      </p:sp>
      <p:sp>
        <p:nvSpPr>
          <p:cNvPr id="12" name="TextBox 11"/>
          <p:cNvSpPr txBox="1"/>
          <p:nvPr/>
        </p:nvSpPr>
        <p:spPr>
          <a:xfrm>
            <a:off x="1769037" y="4400551"/>
            <a:ext cx="2556435" cy="646331"/>
          </a:xfrm>
          <a:prstGeom prst="rect">
            <a:avLst/>
          </a:prstGeom>
          <a:noFill/>
        </p:spPr>
        <p:txBody>
          <a:bodyPr wrap="square" rtlCol="0">
            <a:spAutoFit/>
          </a:bodyPr>
          <a:lstStyle/>
          <a:p>
            <a:r>
              <a:rPr lang="en-US" dirty="0">
                <a:solidFill>
                  <a:srgbClr val="FF0000"/>
                </a:solidFill>
                <a:latin typeface="Arial" panose="020B0604020202020204" pitchFamily="34" charset="0"/>
              </a:rPr>
              <a:t>What is the range of possible values?</a:t>
            </a:r>
          </a:p>
        </p:txBody>
      </p:sp>
      <p:graphicFrame>
        <p:nvGraphicFramePr>
          <p:cNvPr id="13" name="Object 12"/>
          <p:cNvGraphicFramePr>
            <a:graphicFrameLocks noChangeAspect="1"/>
          </p:cNvGraphicFramePr>
          <p:nvPr>
            <p:extLst>
              <p:ext uri="{D42A27DB-BD31-4B8C-83A1-F6EECF244321}">
                <p14:modId xmlns:p14="http://schemas.microsoft.com/office/powerpoint/2010/main" val="2961770906"/>
              </p:ext>
            </p:extLst>
          </p:nvPr>
        </p:nvGraphicFramePr>
        <p:xfrm>
          <a:off x="4560888" y="3643313"/>
          <a:ext cx="4826000" cy="671512"/>
        </p:xfrm>
        <a:graphic>
          <a:graphicData uri="http://schemas.openxmlformats.org/presentationml/2006/ole">
            <mc:AlternateContent xmlns:mc="http://schemas.openxmlformats.org/markup-compatibility/2006">
              <mc:Choice xmlns:v="urn:schemas-microsoft-com:vml" Requires="v">
                <p:oleObj spid="_x0000_s11266" name="Equation" r:id="rId3" imgW="2286000" imgH="317500" progId="Equation.3">
                  <p:embed/>
                </p:oleObj>
              </mc:Choice>
              <mc:Fallback>
                <p:oleObj name="Equation" r:id="rId3" imgW="2286000" imgH="317500" progId="Equation.3">
                  <p:embed/>
                  <p:pic>
                    <p:nvPicPr>
                      <p:cNvPr id="13" name="Object 12"/>
                      <p:cNvPicPr/>
                      <p:nvPr/>
                    </p:nvPicPr>
                    <p:blipFill>
                      <a:blip r:embed="rId4"/>
                      <a:stretch>
                        <a:fillRect/>
                      </a:stretch>
                    </p:blipFill>
                    <p:spPr>
                      <a:xfrm>
                        <a:off x="4560888" y="3643313"/>
                        <a:ext cx="4826000" cy="671512"/>
                      </a:xfrm>
                      <a:prstGeom prst="rect">
                        <a:avLst/>
                      </a:prstGeom>
                    </p:spPr>
                  </p:pic>
                </p:oleObj>
              </mc:Fallback>
            </mc:AlternateContent>
          </a:graphicData>
        </a:graphic>
      </p:graphicFrame>
    </p:spTree>
    <p:extLst>
      <p:ext uri="{BB962C8B-B14F-4D97-AF65-F5344CB8AC3E}">
        <p14:creationId xmlns:p14="http://schemas.microsoft.com/office/powerpoint/2010/main" val="93605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AdaBoost: train</a:t>
            </a:r>
            <a:endParaRPr lang="en-US" dirty="0"/>
          </a:p>
        </p:txBody>
      </p:sp>
      <p:sp>
        <p:nvSpPr>
          <p:cNvPr id="3" name="Content Placeholder 2"/>
          <p:cNvSpPr>
            <a:spLocks noGrp="1"/>
          </p:cNvSpPr>
          <p:nvPr>
            <p:ph idx="1"/>
          </p:nvPr>
        </p:nvSpPr>
        <p:spPr/>
        <p:txBody>
          <a:bodyPr/>
          <a:lstStyle/>
          <a:p>
            <a:r>
              <a:rPr lang="en-US"/>
              <a:t>classifierk = learn a weak classifier based on weights</a:t>
            </a:r>
          </a:p>
          <a:p>
            <a:endParaRPr lang="en-US"/>
          </a:p>
          <a:p>
            <a:r>
              <a:rPr lang="en-US"/>
              <a:t>weighted error for this classifier is:</a:t>
            </a:r>
            <a:endParaRPr lang="en-US" dirty="0"/>
          </a:p>
        </p:txBody>
      </p:sp>
      <p:sp>
        <p:nvSpPr>
          <p:cNvPr id="4" name="TextBox 3"/>
          <p:cNvSpPr txBox="1"/>
          <p:nvPr/>
        </p:nvSpPr>
        <p:spPr>
          <a:xfrm>
            <a:off x="7583757" y="4338936"/>
            <a:ext cx="1184940" cy="369332"/>
          </a:xfrm>
          <a:prstGeom prst="rect">
            <a:avLst/>
          </a:prstGeom>
          <a:noFill/>
        </p:spPr>
        <p:txBody>
          <a:bodyPr wrap="none" rtlCol="0">
            <a:spAutoFit/>
          </a:bodyPr>
          <a:lstStyle/>
          <a:p>
            <a:r>
              <a:rPr lang="en-US" dirty="0">
                <a:solidFill>
                  <a:srgbClr val="FF6600"/>
                </a:solidFill>
                <a:latin typeface="Arial" panose="020B0604020202020204" pitchFamily="34" charset="0"/>
              </a:rPr>
              <a:t>prediction</a:t>
            </a:r>
          </a:p>
        </p:txBody>
      </p:sp>
      <p:sp>
        <p:nvSpPr>
          <p:cNvPr id="6" name="Left Brace 5"/>
          <p:cNvSpPr/>
          <p:nvPr/>
        </p:nvSpPr>
        <p:spPr>
          <a:xfrm rot="16200000">
            <a:off x="8170761" y="3429000"/>
            <a:ext cx="266700" cy="1676400"/>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dirty="0">
              <a:latin typeface="Arial" panose="020B0604020202020204" pitchFamily="34" charset="0"/>
            </a:endParaRPr>
          </a:p>
        </p:txBody>
      </p:sp>
      <p:sp>
        <p:nvSpPr>
          <p:cNvPr id="8" name="Left Brace 7"/>
          <p:cNvSpPr/>
          <p:nvPr/>
        </p:nvSpPr>
        <p:spPr>
          <a:xfrm rot="16200000">
            <a:off x="7712767" y="3372644"/>
            <a:ext cx="266700" cy="3046412"/>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dirty="0">
              <a:latin typeface="Arial" panose="020B0604020202020204" pitchFamily="34" charset="0"/>
            </a:endParaRPr>
          </a:p>
        </p:txBody>
      </p:sp>
      <p:sp>
        <p:nvSpPr>
          <p:cNvPr id="9" name="TextBox 8"/>
          <p:cNvSpPr txBox="1"/>
          <p:nvPr/>
        </p:nvSpPr>
        <p:spPr>
          <a:xfrm>
            <a:off x="6094311" y="5053124"/>
            <a:ext cx="3249608" cy="369332"/>
          </a:xfrm>
          <a:prstGeom prst="rect">
            <a:avLst/>
          </a:prstGeom>
          <a:noFill/>
        </p:spPr>
        <p:txBody>
          <a:bodyPr wrap="none" rtlCol="0">
            <a:spAutoFit/>
          </a:bodyPr>
          <a:lstStyle/>
          <a:p>
            <a:r>
              <a:rPr lang="en-US" dirty="0">
                <a:solidFill>
                  <a:srgbClr val="FF6600"/>
                </a:solidFill>
                <a:latin typeface="Arial" panose="020B0604020202020204" pitchFamily="34" charset="0"/>
              </a:rPr>
              <a:t>did we get the example wrong</a:t>
            </a:r>
          </a:p>
        </p:txBody>
      </p:sp>
      <p:sp>
        <p:nvSpPr>
          <p:cNvPr id="10" name="Left Brace 9"/>
          <p:cNvSpPr/>
          <p:nvPr/>
        </p:nvSpPr>
        <p:spPr>
          <a:xfrm rot="16200000">
            <a:off x="7020314" y="3440603"/>
            <a:ext cx="434788" cy="4571206"/>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dirty="0">
              <a:latin typeface="Arial" panose="020B0604020202020204" pitchFamily="34" charset="0"/>
            </a:endParaRPr>
          </a:p>
        </p:txBody>
      </p:sp>
      <p:sp>
        <p:nvSpPr>
          <p:cNvPr id="11" name="TextBox 10"/>
          <p:cNvSpPr txBox="1"/>
          <p:nvPr/>
        </p:nvSpPr>
        <p:spPr>
          <a:xfrm>
            <a:off x="5027511" y="6019801"/>
            <a:ext cx="3890809" cy="369332"/>
          </a:xfrm>
          <a:prstGeom prst="rect">
            <a:avLst/>
          </a:prstGeom>
          <a:noFill/>
        </p:spPr>
        <p:txBody>
          <a:bodyPr wrap="none" rtlCol="0">
            <a:spAutoFit/>
          </a:bodyPr>
          <a:lstStyle/>
          <a:p>
            <a:r>
              <a:rPr lang="en-US" dirty="0">
                <a:solidFill>
                  <a:srgbClr val="FF6600"/>
                </a:solidFill>
                <a:latin typeface="Arial" panose="020B0604020202020204" pitchFamily="34" charset="0"/>
              </a:rPr>
              <a:t>weighted sum of the errors/mistakes</a:t>
            </a:r>
          </a:p>
        </p:txBody>
      </p:sp>
      <p:sp>
        <p:nvSpPr>
          <p:cNvPr id="12" name="TextBox 11"/>
          <p:cNvSpPr txBox="1"/>
          <p:nvPr/>
        </p:nvSpPr>
        <p:spPr>
          <a:xfrm>
            <a:off x="1769037" y="4400550"/>
            <a:ext cx="2556435" cy="1200329"/>
          </a:xfrm>
          <a:prstGeom prst="rect">
            <a:avLst/>
          </a:prstGeom>
          <a:noFill/>
        </p:spPr>
        <p:txBody>
          <a:bodyPr wrap="square" rtlCol="0">
            <a:spAutoFit/>
          </a:bodyPr>
          <a:lstStyle/>
          <a:p>
            <a:r>
              <a:rPr lang="en-US" dirty="0">
                <a:solidFill>
                  <a:srgbClr val="0000FF"/>
                </a:solidFill>
                <a:latin typeface="Arial" panose="020B0604020202020204" pitchFamily="34" charset="0"/>
              </a:rPr>
              <a:t>Between 0, if we get all examples right, and 1, if we get them all wrong</a:t>
            </a:r>
          </a:p>
        </p:txBody>
      </p:sp>
      <p:graphicFrame>
        <p:nvGraphicFramePr>
          <p:cNvPr id="13" name="Object 12"/>
          <p:cNvGraphicFramePr>
            <a:graphicFrameLocks noChangeAspect="1"/>
          </p:cNvGraphicFramePr>
          <p:nvPr>
            <p:extLst/>
          </p:nvPr>
        </p:nvGraphicFramePr>
        <p:xfrm>
          <a:off x="4560888" y="3643313"/>
          <a:ext cx="4826000" cy="671512"/>
        </p:xfrm>
        <a:graphic>
          <a:graphicData uri="http://schemas.openxmlformats.org/presentationml/2006/ole">
            <mc:AlternateContent xmlns:mc="http://schemas.openxmlformats.org/markup-compatibility/2006">
              <mc:Choice xmlns:v="urn:schemas-microsoft-com:vml" Requires="v">
                <p:oleObj spid="_x0000_s12290" name="Equation" r:id="rId3" imgW="2286000" imgH="317500" progId="Equation.3">
                  <p:embed/>
                </p:oleObj>
              </mc:Choice>
              <mc:Fallback>
                <p:oleObj name="Equation" r:id="rId3" imgW="2286000" imgH="317500" progId="Equation.3">
                  <p:embed/>
                  <p:pic>
                    <p:nvPicPr>
                      <p:cNvPr id="13" name="Object 12"/>
                      <p:cNvPicPr/>
                      <p:nvPr/>
                    </p:nvPicPr>
                    <p:blipFill>
                      <a:blip r:embed="rId4"/>
                      <a:stretch>
                        <a:fillRect/>
                      </a:stretch>
                    </p:blipFill>
                    <p:spPr>
                      <a:xfrm>
                        <a:off x="4560888" y="3643313"/>
                        <a:ext cx="4826000" cy="671512"/>
                      </a:xfrm>
                      <a:prstGeom prst="rect">
                        <a:avLst/>
                      </a:prstGeom>
                    </p:spPr>
                  </p:pic>
                </p:oleObj>
              </mc:Fallback>
            </mc:AlternateContent>
          </a:graphicData>
        </a:graphic>
      </p:graphicFrame>
    </p:spTree>
    <p:extLst>
      <p:ext uri="{BB962C8B-B14F-4D97-AF65-F5344CB8AC3E}">
        <p14:creationId xmlns:p14="http://schemas.microsoft.com/office/powerpoint/2010/main" val="69490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AdaBoost: train</a:t>
            </a:r>
            <a:endParaRPr lang="en-US" dirty="0"/>
          </a:p>
        </p:txBody>
      </p:sp>
      <p:sp>
        <p:nvSpPr>
          <p:cNvPr id="3" name="Content Placeholder 2"/>
          <p:cNvSpPr>
            <a:spLocks noGrp="1"/>
          </p:cNvSpPr>
          <p:nvPr>
            <p:ph idx="1"/>
          </p:nvPr>
        </p:nvSpPr>
        <p:spPr/>
        <p:txBody>
          <a:bodyPr/>
          <a:lstStyle/>
          <a:p>
            <a:r>
              <a:rPr lang="en-US"/>
              <a:t>classifierk = learn a weak classifier based on weights</a:t>
            </a:r>
          </a:p>
          <a:p>
            <a:endParaRPr lang="en-US"/>
          </a:p>
          <a:p>
            <a:r>
              <a:rPr lang="en-US"/>
              <a:t>“score” or weight for this classifier is:</a:t>
            </a:r>
          </a:p>
          <a:p>
            <a:endParaRPr lang="en-US" dirty="0"/>
          </a:p>
        </p:txBody>
      </p:sp>
      <p:graphicFrame>
        <p:nvGraphicFramePr>
          <p:cNvPr id="4" name="Object 3"/>
          <p:cNvGraphicFramePr>
            <a:graphicFrameLocks noChangeAspect="1"/>
          </p:cNvGraphicFramePr>
          <p:nvPr>
            <p:extLst/>
          </p:nvPr>
        </p:nvGraphicFramePr>
        <p:xfrm>
          <a:off x="4433888" y="3362326"/>
          <a:ext cx="2305050" cy="1019175"/>
        </p:xfrm>
        <a:graphic>
          <a:graphicData uri="http://schemas.openxmlformats.org/presentationml/2006/ole">
            <mc:AlternateContent xmlns:mc="http://schemas.openxmlformats.org/markup-compatibility/2006">
              <mc:Choice xmlns:v="urn:schemas-microsoft-com:vml" Requires="v">
                <p:oleObj spid="_x0000_s13314" name="Equation" r:id="rId3" imgW="1092200" imgH="482600" progId="Equation.3">
                  <p:embed/>
                </p:oleObj>
              </mc:Choice>
              <mc:Fallback>
                <p:oleObj name="Equation" r:id="rId3" imgW="1092200" imgH="482600" progId="Equation.3">
                  <p:embed/>
                  <p:pic>
                    <p:nvPicPr>
                      <p:cNvPr id="4" name="Object 3"/>
                      <p:cNvPicPr/>
                      <p:nvPr/>
                    </p:nvPicPr>
                    <p:blipFill>
                      <a:blip r:embed="rId4"/>
                      <a:stretch>
                        <a:fillRect/>
                      </a:stretch>
                    </p:blipFill>
                    <p:spPr>
                      <a:xfrm>
                        <a:off x="4433888" y="3362326"/>
                        <a:ext cx="2305050" cy="1019175"/>
                      </a:xfrm>
                      <a:prstGeom prst="rect">
                        <a:avLst/>
                      </a:prstGeom>
                    </p:spPr>
                  </p:pic>
                </p:oleObj>
              </mc:Fallback>
            </mc:AlternateContent>
          </a:graphicData>
        </a:graphic>
      </p:graphicFrame>
      <p:sp>
        <p:nvSpPr>
          <p:cNvPr id="7" name="TextBox 6"/>
          <p:cNvSpPr txBox="1"/>
          <p:nvPr/>
        </p:nvSpPr>
        <p:spPr>
          <a:xfrm>
            <a:off x="2767107" y="5013690"/>
            <a:ext cx="6858000" cy="369332"/>
          </a:xfrm>
          <a:prstGeom prst="rect">
            <a:avLst/>
          </a:prstGeom>
          <a:noFill/>
        </p:spPr>
        <p:txBody>
          <a:bodyPr wrap="square" rtlCol="0">
            <a:spAutoFit/>
          </a:bodyPr>
          <a:lstStyle/>
          <a:p>
            <a:r>
              <a:rPr lang="en-US" dirty="0">
                <a:solidFill>
                  <a:srgbClr val="FF0000"/>
                </a:solidFill>
                <a:latin typeface="Arial" panose="020B0604020202020204" pitchFamily="34" charset="0"/>
              </a:rPr>
              <a:t>What does this look like (specifically for errors between 0 and 1)?</a:t>
            </a:r>
          </a:p>
        </p:txBody>
      </p:sp>
    </p:spTree>
    <p:extLst>
      <p:ext uri="{BB962C8B-B14F-4D97-AF65-F5344CB8AC3E}">
        <p14:creationId xmlns:p14="http://schemas.microsoft.com/office/powerpoint/2010/main" val="151587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ensemble learning</a:t>
            </a:r>
          </a:p>
        </p:txBody>
      </p:sp>
      <p:grpSp>
        <p:nvGrpSpPr>
          <p:cNvPr id="5" name="Group 37"/>
          <p:cNvGrpSpPr/>
          <p:nvPr/>
        </p:nvGrpSpPr>
        <p:grpSpPr>
          <a:xfrm>
            <a:off x="2136648" y="3409803"/>
            <a:ext cx="1044388" cy="551708"/>
            <a:chOff x="7391399" y="3505200"/>
            <a:chExt cx="1429122" cy="1371600"/>
          </a:xfrm>
          <a:effectLst/>
        </p:grpSpPr>
        <p:sp>
          <p:nvSpPr>
            <p:cNvPr id="6" name="Rounded Rectangle 5"/>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7" name="TextBox 6"/>
            <p:cNvSpPr txBox="1"/>
            <p:nvPr/>
          </p:nvSpPr>
          <p:spPr>
            <a:xfrm>
              <a:off x="7391399" y="3653754"/>
              <a:ext cx="1429122" cy="918195"/>
            </a:xfrm>
            <a:prstGeom prst="rect">
              <a:avLst/>
            </a:prstGeom>
            <a:noFill/>
          </p:spPr>
          <p:txBody>
            <a:bodyPr wrap="none" rtlCol="0">
              <a:spAutoFit/>
            </a:bodyPr>
            <a:lstStyle/>
            <a:p>
              <a:r>
                <a:rPr lang="en-US" dirty="0">
                  <a:latin typeface="Arial" panose="020B0604020202020204" pitchFamily="34" charset="0"/>
                </a:rPr>
                <a:t>model 1</a:t>
              </a:r>
            </a:p>
          </p:txBody>
        </p:sp>
      </p:grpSp>
      <p:grpSp>
        <p:nvGrpSpPr>
          <p:cNvPr id="8" name="Group 37"/>
          <p:cNvGrpSpPr/>
          <p:nvPr/>
        </p:nvGrpSpPr>
        <p:grpSpPr>
          <a:xfrm>
            <a:off x="2130385" y="4495800"/>
            <a:ext cx="1044388" cy="551708"/>
            <a:chOff x="7391399" y="3505200"/>
            <a:chExt cx="1429123" cy="1371600"/>
          </a:xfrm>
          <a:effectLst/>
        </p:grpSpPr>
        <p:sp>
          <p:nvSpPr>
            <p:cNvPr id="9" name="Rounded Rectangle 8"/>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10" name="TextBox 9"/>
            <p:cNvSpPr txBox="1"/>
            <p:nvPr/>
          </p:nvSpPr>
          <p:spPr>
            <a:xfrm>
              <a:off x="7391399" y="3653754"/>
              <a:ext cx="1429123" cy="918195"/>
            </a:xfrm>
            <a:prstGeom prst="rect">
              <a:avLst/>
            </a:prstGeom>
            <a:noFill/>
          </p:spPr>
          <p:txBody>
            <a:bodyPr wrap="none" rtlCol="0">
              <a:spAutoFit/>
            </a:bodyPr>
            <a:lstStyle/>
            <a:p>
              <a:r>
                <a:rPr lang="en-US" dirty="0">
                  <a:latin typeface="Arial" panose="020B0604020202020204" pitchFamily="34" charset="0"/>
                </a:rPr>
                <a:t>model 2</a:t>
              </a:r>
            </a:p>
          </p:txBody>
        </p:sp>
      </p:grpSp>
      <p:sp>
        <p:nvSpPr>
          <p:cNvPr id="14" name="TextBox 13"/>
          <p:cNvSpPr txBox="1"/>
          <p:nvPr/>
        </p:nvSpPr>
        <p:spPr>
          <a:xfrm>
            <a:off x="2175450" y="1752601"/>
            <a:ext cx="7882951" cy="830997"/>
          </a:xfrm>
          <a:prstGeom prst="rect">
            <a:avLst/>
          </a:prstGeom>
          <a:noFill/>
        </p:spPr>
        <p:txBody>
          <a:bodyPr wrap="square" rtlCol="0">
            <a:spAutoFit/>
          </a:bodyPr>
          <a:lstStyle/>
          <a:p>
            <a:r>
              <a:rPr lang="en-US" sz="2400" dirty="0">
                <a:latin typeface="Arial" panose="020B0604020202020204" pitchFamily="34" charset="0"/>
              </a:rPr>
              <a:t>Assume each classifier makes a mistake with some probability (e.g. 0.4, that is a 40% error rate)</a:t>
            </a:r>
          </a:p>
        </p:txBody>
      </p:sp>
      <p:grpSp>
        <p:nvGrpSpPr>
          <p:cNvPr id="16" name="Group 37"/>
          <p:cNvGrpSpPr/>
          <p:nvPr/>
        </p:nvGrpSpPr>
        <p:grpSpPr>
          <a:xfrm>
            <a:off x="2175449" y="5638800"/>
            <a:ext cx="1044388" cy="551708"/>
            <a:chOff x="7391399" y="3505200"/>
            <a:chExt cx="1429123" cy="1371600"/>
          </a:xfrm>
          <a:effectLst/>
        </p:grpSpPr>
        <p:sp>
          <p:nvSpPr>
            <p:cNvPr id="17" name="Rounded Rectangle 16"/>
            <p:cNvSpPr/>
            <p:nvPr/>
          </p:nvSpPr>
          <p:spPr bwMode="auto">
            <a:xfrm>
              <a:off x="7391400" y="3505200"/>
              <a:ext cx="1371600" cy="1371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solidFill>
                  <a:schemeClr val="tx1"/>
                </a:solidFill>
                <a:latin typeface="Arial" pitchFamily="-110" charset="0"/>
              </a:endParaRPr>
            </a:p>
          </p:txBody>
        </p:sp>
        <p:sp>
          <p:nvSpPr>
            <p:cNvPr id="18" name="TextBox 17"/>
            <p:cNvSpPr txBox="1"/>
            <p:nvPr/>
          </p:nvSpPr>
          <p:spPr>
            <a:xfrm>
              <a:off x="7391399" y="3653754"/>
              <a:ext cx="1429123" cy="918195"/>
            </a:xfrm>
            <a:prstGeom prst="rect">
              <a:avLst/>
            </a:prstGeom>
            <a:noFill/>
          </p:spPr>
          <p:txBody>
            <a:bodyPr wrap="none" rtlCol="0">
              <a:spAutoFit/>
            </a:bodyPr>
            <a:lstStyle/>
            <a:p>
              <a:r>
                <a:rPr lang="en-US" dirty="0">
                  <a:latin typeface="Arial" panose="020B0604020202020204" pitchFamily="34" charset="0"/>
                </a:rPr>
                <a:t>model 3</a:t>
              </a:r>
            </a:p>
          </p:txBody>
        </p:sp>
      </p:grpSp>
      <p:sp>
        <p:nvSpPr>
          <p:cNvPr id="19" name="TextBox 18"/>
          <p:cNvSpPr txBox="1"/>
          <p:nvPr/>
        </p:nvSpPr>
        <p:spPr>
          <a:xfrm>
            <a:off x="3657602" y="3647614"/>
            <a:ext cx="6632447" cy="1938992"/>
          </a:xfrm>
          <a:prstGeom prst="rect">
            <a:avLst/>
          </a:prstGeom>
          <a:noFill/>
        </p:spPr>
        <p:txBody>
          <a:bodyPr wrap="square" rtlCol="0">
            <a:spAutoFit/>
          </a:bodyPr>
          <a:lstStyle/>
          <a:p>
            <a:r>
              <a:rPr lang="en-US" sz="2400" dirty="0">
                <a:solidFill>
                  <a:srgbClr val="FF0000"/>
                </a:solidFill>
                <a:latin typeface="Arial" panose="020B0604020202020204" pitchFamily="34" charset="0"/>
              </a:rPr>
              <a:t>Assuming the decisions made between classifiers are independent, what will be the probability that we make a mistake (i.e. error rate) with three classifiers for a binary classification problem?</a:t>
            </a:r>
          </a:p>
        </p:txBody>
      </p:sp>
    </p:spTree>
    <p:extLst>
      <p:ext uri="{BB962C8B-B14F-4D97-AF65-F5344CB8AC3E}">
        <p14:creationId xmlns:p14="http://schemas.microsoft.com/office/powerpoint/2010/main" val="91149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AdaBoost</a:t>
            </a:r>
            <a:r>
              <a:rPr lang="en-US" dirty="0"/>
              <a:t>: train</a:t>
            </a:r>
          </a:p>
        </p:txBody>
      </p:sp>
      <p:graphicFrame>
        <p:nvGraphicFramePr>
          <p:cNvPr id="4" name="Object 3"/>
          <p:cNvGraphicFramePr>
            <a:graphicFrameLocks noChangeAspect="1"/>
          </p:cNvGraphicFramePr>
          <p:nvPr>
            <p:extLst/>
          </p:nvPr>
        </p:nvGraphicFramePr>
        <p:xfrm>
          <a:off x="8229601" y="2847976"/>
          <a:ext cx="2306637" cy="1019175"/>
        </p:xfrm>
        <a:graphic>
          <a:graphicData uri="http://schemas.openxmlformats.org/presentationml/2006/ole">
            <mc:AlternateContent xmlns:mc="http://schemas.openxmlformats.org/markup-compatibility/2006">
              <mc:Choice xmlns:v="urn:schemas-microsoft-com:vml" Requires="v">
                <p:oleObj spid="_x0000_s14338" name="Equation" r:id="rId3" imgW="1092200" imgH="482600" progId="Equation.3">
                  <p:embed/>
                </p:oleObj>
              </mc:Choice>
              <mc:Fallback>
                <p:oleObj name="Equation" r:id="rId3" imgW="1092200" imgH="482600" progId="Equation.3">
                  <p:embed/>
                  <p:pic>
                    <p:nvPicPr>
                      <p:cNvPr id="4" name="Object 3"/>
                      <p:cNvPicPr/>
                      <p:nvPr/>
                    </p:nvPicPr>
                    <p:blipFill>
                      <a:blip r:embed="rId4"/>
                      <a:stretch>
                        <a:fillRect/>
                      </a:stretch>
                    </p:blipFill>
                    <p:spPr>
                      <a:xfrm>
                        <a:off x="8229601" y="2847976"/>
                        <a:ext cx="2306637" cy="1019175"/>
                      </a:xfrm>
                      <a:prstGeom prst="rect">
                        <a:avLst/>
                      </a:prstGeom>
                    </p:spPr>
                  </p:pic>
                </p:oleObj>
              </mc:Fallback>
            </mc:AlternateContent>
          </a:graphicData>
        </a:graphic>
      </p:graphicFrame>
      <p:sp>
        <p:nvSpPr>
          <p:cNvPr id="6" name="TextBox 5"/>
          <p:cNvSpPr txBox="1"/>
          <p:nvPr/>
        </p:nvSpPr>
        <p:spPr>
          <a:xfrm>
            <a:off x="3507877" y="5522832"/>
            <a:ext cx="2422458" cy="646331"/>
          </a:xfrm>
          <a:prstGeom prst="rect">
            <a:avLst/>
          </a:prstGeom>
          <a:noFill/>
        </p:spPr>
        <p:txBody>
          <a:bodyPr wrap="none" rtlCol="0">
            <a:spAutoFit/>
          </a:bodyPr>
          <a:lstStyle/>
          <a:p>
            <a:pPr marL="285750" indent="-285750">
              <a:buFontTx/>
              <a:buChar char="-"/>
            </a:pPr>
            <a:r>
              <a:rPr lang="en-US" dirty="0">
                <a:solidFill>
                  <a:srgbClr val="0000FF"/>
                </a:solidFill>
                <a:latin typeface="Arial" panose="020B0604020202020204" pitchFamily="34" charset="0"/>
              </a:rPr>
              <a:t>ranges from 1 to -1</a:t>
            </a:r>
          </a:p>
          <a:p>
            <a:pPr marL="285750" indent="-285750">
              <a:buFontTx/>
              <a:buChar char="-"/>
            </a:pPr>
            <a:r>
              <a:rPr lang="en-US" dirty="0">
                <a:solidFill>
                  <a:srgbClr val="0000FF"/>
                </a:solidFill>
                <a:latin typeface="Arial" panose="020B0604020202020204" pitchFamily="34" charset="0"/>
              </a:rPr>
              <a:t>errors of 50% = 0</a:t>
            </a:r>
          </a:p>
        </p:txBody>
      </p:sp>
      <p:graphicFrame>
        <p:nvGraphicFramePr>
          <p:cNvPr id="7" name="Chart 6"/>
          <p:cNvGraphicFramePr>
            <a:graphicFrameLocks/>
          </p:cNvGraphicFramePr>
          <p:nvPr>
            <p:extLst/>
          </p:nvPr>
        </p:nvGraphicFramePr>
        <p:xfrm>
          <a:off x="2136648" y="1838325"/>
          <a:ext cx="5940552" cy="364807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77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AdaBoost</a:t>
            </a:r>
            <a:r>
              <a:rPr lang="en-US" dirty="0"/>
              <a:t>: classify</a:t>
            </a:r>
          </a:p>
        </p:txBody>
      </p:sp>
      <p:graphicFrame>
        <p:nvGraphicFramePr>
          <p:cNvPr id="4" name="Object 3"/>
          <p:cNvGraphicFramePr>
            <a:graphicFrameLocks noChangeAspect="1"/>
          </p:cNvGraphicFramePr>
          <p:nvPr>
            <p:extLst/>
          </p:nvPr>
        </p:nvGraphicFramePr>
        <p:xfrm>
          <a:off x="2971800" y="2590800"/>
          <a:ext cx="5549900" cy="1020762"/>
        </p:xfrm>
        <a:graphic>
          <a:graphicData uri="http://schemas.openxmlformats.org/presentationml/2006/ole">
            <mc:AlternateContent xmlns:mc="http://schemas.openxmlformats.org/markup-compatibility/2006">
              <mc:Choice xmlns:v="urn:schemas-microsoft-com:vml" Requires="v">
                <p:oleObj spid="_x0000_s15362" name="Equation" r:id="rId3" imgW="2628900" imgH="482600" progId="Equation.3">
                  <p:embed/>
                </p:oleObj>
              </mc:Choice>
              <mc:Fallback>
                <p:oleObj name="Equation" r:id="rId3" imgW="2628900" imgH="482600" progId="Equation.3">
                  <p:embed/>
                  <p:pic>
                    <p:nvPicPr>
                      <p:cNvPr id="4" name="Object 3"/>
                      <p:cNvPicPr/>
                      <p:nvPr/>
                    </p:nvPicPr>
                    <p:blipFill>
                      <a:blip r:embed="rId4"/>
                      <a:stretch>
                        <a:fillRect/>
                      </a:stretch>
                    </p:blipFill>
                    <p:spPr>
                      <a:xfrm>
                        <a:off x="2971800" y="2590800"/>
                        <a:ext cx="5549900" cy="1020762"/>
                      </a:xfrm>
                      <a:prstGeom prst="rect">
                        <a:avLst/>
                      </a:prstGeom>
                    </p:spPr>
                  </p:pic>
                </p:oleObj>
              </mc:Fallback>
            </mc:AlternateContent>
          </a:graphicData>
        </a:graphic>
      </p:graphicFrame>
      <p:sp>
        <p:nvSpPr>
          <p:cNvPr id="5" name="TextBox 4"/>
          <p:cNvSpPr txBox="1"/>
          <p:nvPr/>
        </p:nvSpPr>
        <p:spPr>
          <a:xfrm>
            <a:off x="4267200" y="4232082"/>
            <a:ext cx="3276600" cy="400110"/>
          </a:xfrm>
          <a:prstGeom prst="rect">
            <a:avLst/>
          </a:prstGeom>
          <a:noFill/>
        </p:spPr>
        <p:txBody>
          <a:bodyPr wrap="square" rtlCol="0">
            <a:spAutoFit/>
          </a:bodyPr>
          <a:lstStyle/>
          <a:p>
            <a:r>
              <a:rPr lang="en-US" sz="2000" dirty="0">
                <a:solidFill>
                  <a:srgbClr val="FF0000"/>
                </a:solidFill>
                <a:latin typeface="Arial" panose="020B0604020202020204" pitchFamily="34" charset="0"/>
              </a:rPr>
              <a:t>What does this do?</a:t>
            </a:r>
          </a:p>
        </p:txBody>
      </p:sp>
    </p:spTree>
    <p:extLst>
      <p:ext uri="{BB962C8B-B14F-4D97-AF65-F5344CB8AC3E}">
        <p14:creationId xmlns:p14="http://schemas.microsoft.com/office/powerpoint/2010/main" val="254571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AdaBoost</a:t>
            </a:r>
            <a:r>
              <a:rPr lang="en-US" dirty="0"/>
              <a:t>: classify</a:t>
            </a:r>
          </a:p>
        </p:txBody>
      </p:sp>
      <p:graphicFrame>
        <p:nvGraphicFramePr>
          <p:cNvPr id="4" name="Object 3"/>
          <p:cNvGraphicFramePr>
            <a:graphicFrameLocks noChangeAspect="1"/>
          </p:cNvGraphicFramePr>
          <p:nvPr>
            <p:extLst/>
          </p:nvPr>
        </p:nvGraphicFramePr>
        <p:xfrm>
          <a:off x="2971800" y="2590800"/>
          <a:ext cx="5549900" cy="1020762"/>
        </p:xfrm>
        <a:graphic>
          <a:graphicData uri="http://schemas.openxmlformats.org/presentationml/2006/ole">
            <mc:AlternateContent xmlns:mc="http://schemas.openxmlformats.org/markup-compatibility/2006">
              <mc:Choice xmlns:v="urn:schemas-microsoft-com:vml" Requires="v">
                <p:oleObj spid="_x0000_s16386" name="Equation" r:id="rId3" imgW="2628900" imgH="482600" progId="Equation.3">
                  <p:embed/>
                </p:oleObj>
              </mc:Choice>
              <mc:Fallback>
                <p:oleObj name="Equation" r:id="rId3" imgW="2628900" imgH="482600" progId="Equation.3">
                  <p:embed/>
                  <p:pic>
                    <p:nvPicPr>
                      <p:cNvPr id="4" name="Object 3"/>
                      <p:cNvPicPr/>
                      <p:nvPr/>
                    </p:nvPicPr>
                    <p:blipFill>
                      <a:blip r:embed="rId4"/>
                      <a:stretch>
                        <a:fillRect/>
                      </a:stretch>
                    </p:blipFill>
                    <p:spPr>
                      <a:xfrm>
                        <a:off x="2971800" y="2590800"/>
                        <a:ext cx="5549900" cy="1020762"/>
                      </a:xfrm>
                      <a:prstGeom prst="rect">
                        <a:avLst/>
                      </a:prstGeom>
                    </p:spPr>
                  </p:pic>
                </p:oleObj>
              </mc:Fallback>
            </mc:AlternateContent>
          </a:graphicData>
        </a:graphic>
      </p:graphicFrame>
      <p:sp>
        <p:nvSpPr>
          <p:cNvPr id="5" name="TextBox 4"/>
          <p:cNvSpPr txBox="1"/>
          <p:nvPr/>
        </p:nvSpPr>
        <p:spPr>
          <a:xfrm>
            <a:off x="3200400" y="4243292"/>
            <a:ext cx="7089648" cy="1323439"/>
          </a:xfrm>
          <a:prstGeom prst="rect">
            <a:avLst/>
          </a:prstGeom>
          <a:noFill/>
        </p:spPr>
        <p:txBody>
          <a:bodyPr wrap="square" rtlCol="0">
            <a:spAutoFit/>
          </a:bodyPr>
          <a:lstStyle/>
          <a:p>
            <a:r>
              <a:rPr lang="en-US" sz="2000" dirty="0">
                <a:solidFill>
                  <a:srgbClr val="0000FF"/>
                </a:solidFill>
                <a:latin typeface="Arial" panose="020B0604020202020204" pitchFamily="34" charset="0"/>
              </a:rPr>
              <a:t>The weighted vote of the learned classifiers weighted by α(remember αvaries from 1 to -1 training error)</a:t>
            </a:r>
          </a:p>
          <a:p>
            <a:endParaRPr lang="en-US" sz="2000" dirty="0">
              <a:solidFill>
                <a:srgbClr val="0000FF"/>
              </a:solidFill>
              <a:latin typeface="Arial" panose="020B0604020202020204" pitchFamily="34" charset="0"/>
            </a:endParaRPr>
          </a:p>
          <a:p>
            <a:r>
              <a:rPr lang="en-US" sz="2000" dirty="0">
                <a:solidFill>
                  <a:srgbClr val="FF0000"/>
                </a:solidFill>
                <a:latin typeface="Arial" panose="020B0604020202020204" pitchFamily="34" charset="0"/>
              </a:rPr>
              <a:t>What happens if a classifier has error &gt;50%</a:t>
            </a:r>
          </a:p>
        </p:txBody>
      </p:sp>
    </p:spTree>
    <p:extLst>
      <p:ext uri="{BB962C8B-B14F-4D97-AF65-F5344CB8AC3E}">
        <p14:creationId xmlns:p14="http://schemas.microsoft.com/office/powerpoint/2010/main" val="301325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AdaBoost</a:t>
            </a:r>
            <a:r>
              <a:rPr lang="en-US" dirty="0"/>
              <a:t>: classify</a:t>
            </a:r>
          </a:p>
        </p:txBody>
      </p:sp>
      <p:graphicFrame>
        <p:nvGraphicFramePr>
          <p:cNvPr id="4" name="Object 3"/>
          <p:cNvGraphicFramePr>
            <a:graphicFrameLocks noChangeAspect="1"/>
          </p:cNvGraphicFramePr>
          <p:nvPr>
            <p:extLst/>
          </p:nvPr>
        </p:nvGraphicFramePr>
        <p:xfrm>
          <a:off x="2971800" y="2590800"/>
          <a:ext cx="5549900" cy="1020762"/>
        </p:xfrm>
        <a:graphic>
          <a:graphicData uri="http://schemas.openxmlformats.org/presentationml/2006/ole">
            <mc:AlternateContent xmlns:mc="http://schemas.openxmlformats.org/markup-compatibility/2006">
              <mc:Choice xmlns:v="urn:schemas-microsoft-com:vml" Requires="v">
                <p:oleObj spid="_x0000_s17410" name="Equation" r:id="rId3" imgW="2628900" imgH="482600" progId="Equation.3">
                  <p:embed/>
                </p:oleObj>
              </mc:Choice>
              <mc:Fallback>
                <p:oleObj name="Equation" r:id="rId3" imgW="2628900" imgH="482600" progId="Equation.3">
                  <p:embed/>
                  <p:pic>
                    <p:nvPicPr>
                      <p:cNvPr id="4" name="Object 3"/>
                      <p:cNvPicPr/>
                      <p:nvPr/>
                    </p:nvPicPr>
                    <p:blipFill>
                      <a:blip r:embed="rId4"/>
                      <a:stretch>
                        <a:fillRect/>
                      </a:stretch>
                    </p:blipFill>
                    <p:spPr>
                      <a:xfrm>
                        <a:off x="2971800" y="2590800"/>
                        <a:ext cx="5549900" cy="1020762"/>
                      </a:xfrm>
                      <a:prstGeom prst="rect">
                        <a:avLst/>
                      </a:prstGeom>
                    </p:spPr>
                  </p:pic>
                </p:oleObj>
              </mc:Fallback>
            </mc:AlternateContent>
          </a:graphicData>
        </a:graphic>
      </p:graphicFrame>
      <p:sp>
        <p:nvSpPr>
          <p:cNvPr id="5" name="TextBox 4"/>
          <p:cNvSpPr txBox="1"/>
          <p:nvPr/>
        </p:nvSpPr>
        <p:spPr>
          <a:xfrm>
            <a:off x="3200400" y="4243292"/>
            <a:ext cx="7089648" cy="1323439"/>
          </a:xfrm>
          <a:prstGeom prst="rect">
            <a:avLst/>
          </a:prstGeom>
          <a:noFill/>
        </p:spPr>
        <p:txBody>
          <a:bodyPr wrap="square" rtlCol="0">
            <a:spAutoFit/>
          </a:bodyPr>
          <a:lstStyle/>
          <a:p>
            <a:r>
              <a:rPr lang="en-US" sz="2000" dirty="0">
                <a:solidFill>
                  <a:srgbClr val="0000FF"/>
                </a:solidFill>
                <a:latin typeface="Arial" panose="020B0604020202020204" pitchFamily="34" charset="0"/>
              </a:rPr>
              <a:t>The weighted vote of the learned classifiers weighted by α(remember αvaries from 1 to -1 training error)</a:t>
            </a:r>
          </a:p>
          <a:p>
            <a:endParaRPr lang="en-US" sz="2000" dirty="0">
              <a:solidFill>
                <a:srgbClr val="0000FF"/>
              </a:solidFill>
              <a:latin typeface="Arial" panose="020B0604020202020204" pitchFamily="34" charset="0"/>
            </a:endParaRPr>
          </a:p>
          <a:p>
            <a:r>
              <a:rPr lang="en-US" sz="2000" dirty="0">
                <a:solidFill>
                  <a:srgbClr val="0000FF"/>
                </a:solidFill>
                <a:latin typeface="Arial" panose="020B0604020202020204" pitchFamily="34" charset="0"/>
              </a:rPr>
              <a:t>We actually vote the opposite!</a:t>
            </a:r>
          </a:p>
        </p:txBody>
      </p:sp>
    </p:spTree>
    <p:extLst>
      <p:ext uri="{BB962C8B-B14F-4D97-AF65-F5344CB8AC3E}">
        <p14:creationId xmlns:p14="http://schemas.microsoft.com/office/powerpoint/2010/main" val="331583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AdaBoost: train, updating the weights</a:t>
            </a:r>
            <a:endParaRPr lang="en-US" dirty="0"/>
          </a:p>
        </p:txBody>
      </p:sp>
      <p:sp>
        <p:nvSpPr>
          <p:cNvPr id="3" name="Content Placeholder 2"/>
          <p:cNvSpPr>
            <a:spLocks noGrp="1"/>
          </p:cNvSpPr>
          <p:nvPr>
            <p:ph idx="1"/>
          </p:nvPr>
        </p:nvSpPr>
        <p:spPr/>
        <p:txBody>
          <a:bodyPr/>
          <a:lstStyle/>
          <a:p>
            <a:r>
              <a:rPr lang="en-US"/>
              <a:t>update the example weights</a:t>
            </a:r>
          </a:p>
          <a:p>
            <a:pPr lvl="1"/>
            <a:endParaRPr lang="en-US"/>
          </a:p>
          <a:p>
            <a:endParaRPr lang="en-US" dirty="0"/>
          </a:p>
        </p:txBody>
      </p:sp>
      <p:graphicFrame>
        <p:nvGraphicFramePr>
          <p:cNvPr id="6" name="Object 5"/>
          <p:cNvGraphicFramePr>
            <a:graphicFrameLocks noChangeAspect="1"/>
          </p:cNvGraphicFramePr>
          <p:nvPr>
            <p:extLst/>
          </p:nvPr>
        </p:nvGraphicFramePr>
        <p:xfrm>
          <a:off x="3078163" y="2214564"/>
          <a:ext cx="5440362" cy="833437"/>
        </p:xfrm>
        <a:graphic>
          <a:graphicData uri="http://schemas.openxmlformats.org/presentationml/2006/ole">
            <mc:AlternateContent xmlns:mc="http://schemas.openxmlformats.org/markup-compatibility/2006">
              <mc:Choice xmlns:v="urn:schemas-microsoft-com:vml" Requires="v">
                <p:oleObj spid="_x0000_s18434" name="Equation" r:id="rId3" imgW="2578100" imgH="393700" progId="Equation.3">
                  <p:embed/>
                </p:oleObj>
              </mc:Choice>
              <mc:Fallback>
                <p:oleObj name="Equation" r:id="rId3" imgW="2578100" imgH="393700" progId="Equation.3">
                  <p:embed/>
                  <p:pic>
                    <p:nvPicPr>
                      <p:cNvPr id="6" name="Object 5"/>
                      <p:cNvPicPr/>
                      <p:nvPr/>
                    </p:nvPicPr>
                    <p:blipFill>
                      <a:blip r:embed="rId4"/>
                      <a:stretch>
                        <a:fillRect/>
                      </a:stretch>
                    </p:blipFill>
                    <p:spPr>
                      <a:xfrm>
                        <a:off x="3078163" y="2214564"/>
                        <a:ext cx="5440362" cy="833437"/>
                      </a:xfrm>
                      <a:prstGeom prst="rect">
                        <a:avLst/>
                      </a:prstGeom>
                    </p:spPr>
                  </p:pic>
                </p:oleObj>
              </mc:Fallback>
            </mc:AlternateContent>
          </a:graphicData>
        </a:graphic>
      </p:graphicFrame>
      <p:sp>
        <p:nvSpPr>
          <p:cNvPr id="7" name="TextBox 6"/>
          <p:cNvSpPr txBox="1"/>
          <p:nvPr/>
        </p:nvSpPr>
        <p:spPr>
          <a:xfrm>
            <a:off x="2286000" y="3276601"/>
            <a:ext cx="3442033" cy="369332"/>
          </a:xfrm>
          <a:prstGeom prst="rect">
            <a:avLst/>
          </a:prstGeom>
          <a:noFill/>
        </p:spPr>
        <p:txBody>
          <a:bodyPr wrap="none" rtlCol="0">
            <a:spAutoFit/>
          </a:bodyPr>
          <a:lstStyle/>
          <a:p>
            <a:r>
              <a:rPr lang="en-US" dirty="0">
                <a:latin typeface="Arial" panose="020B0604020202020204" pitchFamily="34" charset="0"/>
              </a:rPr>
              <a:t>Remember, we want to enforce:</a:t>
            </a:r>
          </a:p>
        </p:txBody>
      </p:sp>
      <p:graphicFrame>
        <p:nvGraphicFramePr>
          <p:cNvPr id="8" name="Object 7"/>
          <p:cNvGraphicFramePr>
            <a:graphicFrameLocks noChangeAspect="1"/>
          </p:cNvGraphicFramePr>
          <p:nvPr>
            <p:extLst>
              <p:ext uri="{D42A27DB-BD31-4B8C-83A1-F6EECF244321}">
                <p14:modId xmlns:p14="http://schemas.microsoft.com/office/powerpoint/2010/main" val="789289043"/>
              </p:ext>
            </p:extLst>
          </p:nvPr>
        </p:nvGraphicFramePr>
        <p:xfrm>
          <a:off x="2974882" y="4343400"/>
          <a:ext cx="1395412" cy="673100"/>
        </p:xfrm>
        <a:graphic>
          <a:graphicData uri="http://schemas.openxmlformats.org/presentationml/2006/ole">
            <mc:AlternateContent xmlns:mc="http://schemas.openxmlformats.org/markup-compatibility/2006">
              <mc:Choice xmlns:v="urn:schemas-microsoft-com:vml" Requires="v">
                <p:oleObj spid="_x0000_s18435" name="Equation" r:id="rId5" imgW="660400" imgH="317500" progId="Equation.3">
                  <p:embed/>
                </p:oleObj>
              </mc:Choice>
              <mc:Fallback>
                <p:oleObj name="Equation" r:id="rId5" imgW="660400" imgH="317500" progId="Equation.3">
                  <p:embed/>
                  <p:pic>
                    <p:nvPicPr>
                      <p:cNvPr id="8" name="Object 7"/>
                      <p:cNvPicPr/>
                      <p:nvPr/>
                    </p:nvPicPr>
                    <p:blipFill>
                      <a:blip r:embed="rId6"/>
                      <a:stretch>
                        <a:fillRect/>
                      </a:stretch>
                    </p:blipFill>
                    <p:spPr>
                      <a:xfrm>
                        <a:off x="2974882" y="4343400"/>
                        <a:ext cx="1395412" cy="673100"/>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3027364" y="3886200"/>
          <a:ext cx="858837" cy="457200"/>
        </p:xfrm>
        <a:graphic>
          <a:graphicData uri="http://schemas.openxmlformats.org/presentationml/2006/ole">
            <mc:AlternateContent xmlns:mc="http://schemas.openxmlformats.org/markup-compatibility/2006">
              <mc:Choice xmlns:v="urn:schemas-microsoft-com:vml" Requires="v">
                <p:oleObj spid="_x0000_s18436" name="Equation" r:id="rId7" imgW="406400" imgH="215900" progId="Equation.3">
                  <p:embed/>
                </p:oleObj>
              </mc:Choice>
              <mc:Fallback>
                <p:oleObj name="Equation" r:id="rId7" imgW="406400" imgH="215900" progId="Equation.3">
                  <p:embed/>
                  <p:pic>
                    <p:nvPicPr>
                      <p:cNvPr id="9" name="Object 8"/>
                      <p:cNvPicPr/>
                      <p:nvPr/>
                    </p:nvPicPr>
                    <p:blipFill>
                      <a:blip r:embed="rId8"/>
                      <a:stretch>
                        <a:fillRect/>
                      </a:stretch>
                    </p:blipFill>
                    <p:spPr>
                      <a:xfrm>
                        <a:off x="3027364" y="3886200"/>
                        <a:ext cx="858837" cy="457200"/>
                      </a:xfrm>
                      <a:prstGeom prst="rect">
                        <a:avLst/>
                      </a:prstGeom>
                    </p:spPr>
                  </p:pic>
                </p:oleObj>
              </mc:Fallback>
            </mc:AlternateContent>
          </a:graphicData>
        </a:graphic>
      </p:graphicFrame>
      <p:sp>
        <p:nvSpPr>
          <p:cNvPr id="10" name="TextBox 9"/>
          <p:cNvSpPr txBox="1"/>
          <p:nvPr/>
        </p:nvSpPr>
        <p:spPr>
          <a:xfrm>
            <a:off x="3060186" y="5181601"/>
            <a:ext cx="6665558" cy="707886"/>
          </a:xfrm>
          <a:prstGeom prst="rect">
            <a:avLst/>
          </a:prstGeom>
          <a:noFill/>
        </p:spPr>
        <p:txBody>
          <a:bodyPr wrap="square" rtlCol="0">
            <a:spAutoFit/>
          </a:bodyPr>
          <a:lstStyle/>
          <a:p>
            <a:r>
              <a:rPr lang="en-US" sz="2000" dirty="0">
                <a:solidFill>
                  <a:srgbClr val="0000FF"/>
                </a:solidFill>
                <a:latin typeface="Arial" panose="020B0604020202020204" pitchFamily="34" charset="0"/>
              </a:rPr>
              <a:t>Z is called the </a:t>
            </a:r>
            <a:r>
              <a:rPr lang="en-US" sz="2000" dirty="0">
                <a:solidFill>
                  <a:srgbClr val="FF6600"/>
                </a:solidFill>
                <a:latin typeface="Arial" panose="020B0604020202020204" pitchFamily="34" charset="0"/>
              </a:rPr>
              <a:t>normalizing constant. </a:t>
            </a:r>
            <a:r>
              <a:rPr lang="en-US" sz="2000" dirty="0">
                <a:solidFill>
                  <a:srgbClr val="0000FF"/>
                </a:solidFill>
                <a:latin typeface="Arial" panose="020B0604020202020204" pitchFamily="34" charset="0"/>
              </a:rPr>
              <a:t>It is used to make sure that the weights sum to 1</a:t>
            </a:r>
          </a:p>
        </p:txBody>
      </p:sp>
      <p:sp>
        <p:nvSpPr>
          <p:cNvPr id="4" name="TextBox 3"/>
          <p:cNvSpPr txBox="1"/>
          <p:nvPr/>
        </p:nvSpPr>
        <p:spPr>
          <a:xfrm>
            <a:off x="4191000" y="6221322"/>
            <a:ext cx="2095445" cy="369332"/>
          </a:xfrm>
          <a:prstGeom prst="rect">
            <a:avLst/>
          </a:prstGeom>
          <a:noFill/>
        </p:spPr>
        <p:txBody>
          <a:bodyPr wrap="none" rtlCol="0">
            <a:spAutoFit/>
          </a:bodyPr>
          <a:lstStyle/>
          <a:p>
            <a:r>
              <a:rPr lang="en-US" dirty="0">
                <a:solidFill>
                  <a:srgbClr val="FF0000"/>
                </a:solidFill>
                <a:latin typeface="Arial" panose="020B0604020202020204" pitchFamily="34" charset="0"/>
              </a:rPr>
              <a:t>What should it be?</a:t>
            </a:r>
          </a:p>
        </p:txBody>
      </p:sp>
    </p:spTree>
    <p:extLst>
      <p:ext uri="{BB962C8B-B14F-4D97-AF65-F5344CB8AC3E}">
        <p14:creationId xmlns:p14="http://schemas.microsoft.com/office/powerpoint/2010/main" val="168294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AdaBoost: train</a:t>
            </a:r>
            <a:endParaRPr lang="en-US" dirty="0"/>
          </a:p>
        </p:txBody>
      </p:sp>
      <p:sp>
        <p:nvSpPr>
          <p:cNvPr id="3" name="Content Placeholder 2"/>
          <p:cNvSpPr>
            <a:spLocks noGrp="1"/>
          </p:cNvSpPr>
          <p:nvPr>
            <p:ph idx="1"/>
          </p:nvPr>
        </p:nvSpPr>
        <p:spPr/>
        <p:txBody>
          <a:bodyPr/>
          <a:lstStyle/>
          <a:p>
            <a:r>
              <a:rPr lang="en-US"/>
              <a:t>update the example weights</a:t>
            </a:r>
          </a:p>
          <a:p>
            <a:pPr lvl="1"/>
            <a:endParaRPr lang="en-US"/>
          </a:p>
          <a:p>
            <a:endParaRPr lang="en-US" dirty="0"/>
          </a:p>
        </p:txBody>
      </p:sp>
      <p:graphicFrame>
        <p:nvGraphicFramePr>
          <p:cNvPr id="6" name="Object 5"/>
          <p:cNvGraphicFramePr>
            <a:graphicFrameLocks noChangeAspect="1"/>
          </p:cNvGraphicFramePr>
          <p:nvPr>
            <p:extLst/>
          </p:nvPr>
        </p:nvGraphicFramePr>
        <p:xfrm>
          <a:off x="3078163" y="2214564"/>
          <a:ext cx="5440362" cy="833437"/>
        </p:xfrm>
        <a:graphic>
          <a:graphicData uri="http://schemas.openxmlformats.org/presentationml/2006/ole">
            <mc:AlternateContent xmlns:mc="http://schemas.openxmlformats.org/markup-compatibility/2006">
              <mc:Choice xmlns:v="urn:schemas-microsoft-com:vml" Requires="v">
                <p:oleObj spid="_x0000_s19458" name="Equation" r:id="rId3" imgW="2578100" imgH="393700" progId="Equation.3">
                  <p:embed/>
                </p:oleObj>
              </mc:Choice>
              <mc:Fallback>
                <p:oleObj name="Equation" r:id="rId3" imgW="2578100" imgH="393700" progId="Equation.3">
                  <p:embed/>
                  <p:pic>
                    <p:nvPicPr>
                      <p:cNvPr id="6" name="Object 5"/>
                      <p:cNvPicPr/>
                      <p:nvPr/>
                    </p:nvPicPr>
                    <p:blipFill>
                      <a:blip r:embed="rId4"/>
                      <a:stretch>
                        <a:fillRect/>
                      </a:stretch>
                    </p:blipFill>
                    <p:spPr>
                      <a:xfrm>
                        <a:off x="3078163" y="2214564"/>
                        <a:ext cx="5440362" cy="833437"/>
                      </a:xfrm>
                      <a:prstGeom prst="rect">
                        <a:avLst/>
                      </a:prstGeom>
                    </p:spPr>
                  </p:pic>
                </p:oleObj>
              </mc:Fallback>
            </mc:AlternateContent>
          </a:graphicData>
        </a:graphic>
      </p:graphicFrame>
      <p:sp>
        <p:nvSpPr>
          <p:cNvPr id="7" name="TextBox 6"/>
          <p:cNvSpPr txBox="1"/>
          <p:nvPr/>
        </p:nvSpPr>
        <p:spPr>
          <a:xfrm>
            <a:off x="2286000" y="3276601"/>
            <a:ext cx="3442033" cy="369332"/>
          </a:xfrm>
          <a:prstGeom prst="rect">
            <a:avLst/>
          </a:prstGeom>
          <a:noFill/>
        </p:spPr>
        <p:txBody>
          <a:bodyPr wrap="none" rtlCol="0">
            <a:spAutoFit/>
          </a:bodyPr>
          <a:lstStyle/>
          <a:p>
            <a:r>
              <a:rPr lang="en-US" dirty="0">
                <a:latin typeface="Arial" panose="020B0604020202020204" pitchFamily="34" charset="0"/>
              </a:rPr>
              <a:t>Remember, we want to enforce:</a:t>
            </a:r>
          </a:p>
        </p:txBody>
      </p:sp>
      <p:graphicFrame>
        <p:nvGraphicFramePr>
          <p:cNvPr id="8" name="Object 7"/>
          <p:cNvGraphicFramePr>
            <a:graphicFrameLocks noChangeAspect="1"/>
          </p:cNvGraphicFramePr>
          <p:nvPr>
            <p:extLst/>
          </p:nvPr>
        </p:nvGraphicFramePr>
        <p:xfrm>
          <a:off x="2974882" y="4343400"/>
          <a:ext cx="1395412" cy="673100"/>
        </p:xfrm>
        <a:graphic>
          <a:graphicData uri="http://schemas.openxmlformats.org/presentationml/2006/ole">
            <mc:AlternateContent xmlns:mc="http://schemas.openxmlformats.org/markup-compatibility/2006">
              <mc:Choice xmlns:v="urn:schemas-microsoft-com:vml" Requires="v">
                <p:oleObj spid="_x0000_s19459" name="Equation" r:id="rId5" imgW="660400" imgH="317500" progId="Equation.3">
                  <p:embed/>
                </p:oleObj>
              </mc:Choice>
              <mc:Fallback>
                <p:oleObj name="Equation" r:id="rId5" imgW="660400" imgH="317500" progId="Equation.3">
                  <p:embed/>
                  <p:pic>
                    <p:nvPicPr>
                      <p:cNvPr id="8" name="Object 7"/>
                      <p:cNvPicPr/>
                      <p:nvPr/>
                    </p:nvPicPr>
                    <p:blipFill>
                      <a:blip r:embed="rId6"/>
                      <a:stretch>
                        <a:fillRect/>
                      </a:stretch>
                    </p:blipFill>
                    <p:spPr>
                      <a:xfrm>
                        <a:off x="2974882" y="4343400"/>
                        <a:ext cx="1395412" cy="673100"/>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3027364" y="3886200"/>
          <a:ext cx="858837" cy="457200"/>
        </p:xfrm>
        <a:graphic>
          <a:graphicData uri="http://schemas.openxmlformats.org/presentationml/2006/ole">
            <mc:AlternateContent xmlns:mc="http://schemas.openxmlformats.org/markup-compatibility/2006">
              <mc:Choice xmlns:v="urn:schemas-microsoft-com:vml" Requires="v">
                <p:oleObj spid="_x0000_s19460" name="Equation" r:id="rId7" imgW="406400" imgH="215900" progId="Equation.3">
                  <p:embed/>
                </p:oleObj>
              </mc:Choice>
              <mc:Fallback>
                <p:oleObj name="Equation" r:id="rId7" imgW="406400" imgH="215900" progId="Equation.3">
                  <p:embed/>
                  <p:pic>
                    <p:nvPicPr>
                      <p:cNvPr id="9" name="Object 8"/>
                      <p:cNvPicPr/>
                      <p:nvPr/>
                    </p:nvPicPr>
                    <p:blipFill>
                      <a:blip r:embed="rId8"/>
                      <a:stretch>
                        <a:fillRect/>
                      </a:stretch>
                    </p:blipFill>
                    <p:spPr>
                      <a:xfrm>
                        <a:off x="3027364" y="3886200"/>
                        <a:ext cx="858837" cy="457200"/>
                      </a:xfrm>
                      <a:prstGeom prst="rect">
                        <a:avLst/>
                      </a:prstGeom>
                    </p:spPr>
                  </p:pic>
                </p:oleObj>
              </mc:Fallback>
            </mc:AlternateContent>
          </a:graphicData>
        </a:graphic>
      </p:graphicFrame>
      <p:sp>
        <p:nvSpPr>
          <p:cNvPr id="10" name="TextBox 9"/>
          <p:cNvSpPr txBox="1"/>
          <p:nvPr/>
        </p:nvSpPr>
        <p:spPr>
          <a:xfrm>
            <a:off x="2438401" y="5184309"/>
            <a:ext cx="5886548" cy="400110"/>
          </a:xfrm>
          <a:prstGeom prst="rect">
            <a:avLst/>
          </a:prstGeom>
          <a:noFill/>
        </p:spPr>
        <p:txBody>
          <a:bodyPr wrap="none" rtlCol="0">
            <a:spAutoFit/>
          </a:bodyPr>
          <a:lstStyle/>
          <a:p>
            <a:r>
              <a:rPr lang="en-US" sz="2000" dirty="0">
                <a:solidFill>
                  <a:srgbClr val="FF6600"/>
                </a:solidFill>
                <a:latin typeface="Arial" panose="020B0604020202020204" pitchFamily="34" charset="0"/>
              </a:rPr>
              <a:t>normalizing constant (i.e. the sum of the “new” </a:t>
            </a:r>
            <a:r>
              <a:rPr lang="en-US" sz="2000" dirty="0" err="1">
                <a:solidFill>
                  <a:srgbClr val="FF6600"/>
                </a:solidFill>
                <a:latin typeface="Arial" panose="020B0604020202020204" pitchFamily="34" charset="0"/>
              </a:rPr>
              <a:t>w</a:t>
            </a:r>
            <a:r>
              <a:rPr lang="en-US" sz="2000" baseline="-25000" dirty="0" err="1">
                <a:solidFill>
                  <a:srgbClr val="FF6600"/>
                </a:solidFill>
                <a:latin typeface="Arial" panose="020B0604020202020204" pitchFamily="34" charset="0"/>
              </a:rPr>
              <a:t>i</a:t>
            </a:r>
            <a:r>
              <a:rPr lang="en-US" sz="2000" dirty="0">
                <a:solidFill>
                  <a:srgbClr val="FF6600"/>
                </a:solidFill>
                <a:latin typeface="Arial" panose="020B0604020202020204" pitchFamily="34" charset="0"/>
              </a:rPr>
              <a:t>):</a:t>
            </a:r>
          </a:p>
        </p:txBody>
      </p:sp>
      <p:graphicFrame>
        <p:nvGraphicFramePr>
          <p:cNvPr id="11" name="Object 10"/>
          <p:cNvGraphicFramePr>
            <a:graphicFrameLocks noChangeAspect="1"/>
          </p:cNvGraphicFramePr>
          <p:nvPr>
            <p:extLst/>
          </p:nvPr>
        </p:nvGraphicFramePr>
        <p:xfrm>
          <a:off x="2787651" y="5737226"/>
          <a:ext cx="5414963" cy="968375"/>
        </p:xfrm>
        <a:graphic>
          <a:graphicData uri="http://schemas.openxmlformats.org/presentationml/2006/ole">
            <mc:AlternateContent xmlns:mc="http://schemas.openxmlformats.org/markup-compatibility/2006">
              <mc:Choice xmlns:v="urn:schemas-microsoft-com:vml" Requires="v">
                <p:oleObj spid="_x0000_s19461" name="Equation" r:id="rId9" imgW="2565400" imgH="457200" progId="Equation.3">
                  <p:embed/>
                </p:oleObj>
              </mc:Choice>
              <mc:Fallback>
                <p:oleObj name="Equation" r:id="rId9" imgW="2565400" imgH="457200" progId="Equation.3">
                  <p:embed/>
                  <p:pic>
                    <p:nvPicPr>
                      <p:cNvPr id="11" name="Object 10"/>
                      <p:cNvPicPr/>
                      <p:nvPr/>
                    </p:nvPicPr>
                    <p:blipFill>
                      <a:blip r:embed="rId10"/>
                      <a:stretch>
                        <a:fillRect/>
                      </a:stretch>
                    </p:blipFill>
                    <p:spPr>
                      <a:xfrm>
                        <a:off x="2787651" y="5737226"/>
                        <a:ext cx="5414963" cy="968375"/>
                      </a:xfrm>
                      <a:prstGeom prst="rect">
                        <a:avLst/>
                      </a:prstGeom>
                      <a:ln>
                        <a:solidFill>
                          <a:srgbClr val="0000FF"/>
                        </a:solidFill>
                      </a:ln>
                    </p:spPr>
                  </p:pic>
                </p:oleObj>
              </mc:Fallback>
            </mc:AlternateContent>
          </a:graphicData>
        </a:graphic>
      </p:graphicFrame>
    </p:spTree>
    <p:extLst>
      <p:ext uri="{BB962C8B-B14F-4D97-AF65-F5344CB8AC3E}">
        <p14:creationId xmlns:p14="http://schemas.microsoft.com/office/powerpoint/2010/main" val="426944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AdaBoost</a:t>
            </a:r>
            <a:r>
              <a:rPr lang="en-US" dirty="0"/>
              <a:t>: train</a:t>
            </a:r>
          </a:p>
        </p:txBody>
      </p:sp>
      <p:sp>
        <p:nvSpPr>
          <p:cNvPr id="3" name="Content Placeholder 2"/>
          <p:cNvSpPr>
            <a:spLocks noGrp="1"/>
          </p:cNvSpPr>
          <p:nvPr>
            <p:ph idx="1"/>
          </p:nvPr>
        </p:nvSpPr>
        <p:spPr>
          <a:xfrm>
            <a:off x="2136648" y="1600200"/>
            <a:ext cx="8153400" cy="685800"/>
          </a:xfrm>
        </p:spPr>
        <p:txBody>
          <a:bodyPr/>
          <a:lstStyle/>
          <a:p>
            <a:pPr marL="0" indent="0">
              <a:buNone/>
            </a:pPr>
            <a:r>
              <a:rPr lang="en-US" dirty="0"/>
              <a:t>update the example weights</a:t>
            </a:r>
          </a:p>
          <a:p>
            <a:pPr marL="320040" lvl="1" indent="0">
              <a:buNone/>
            </a:pPr>
            <a:endParaRPr lang="en-US" dirty="0"/>
          </a:p>
          <a:p>
            <a:pPr marL="0" indent="0">
              <a:buNone/>
            </a:pPr>
            <a:endParaRPr lang="en-US" dirty="0"/>
          </a:p>
        </p:txBody>
      </p:sp>
      <p:graphicFrame>
        <p:nvGraphicFramePr>
          <p:cNvPr id="6" name="Object 5"/>
          <p:cNvGraphicFramePr>
            <a:graphicFrameLocks noChangeAspect="1"/>
          </p:cNvGraphicFramePr>
          <p:nvPr>
            <p:extLst/>
          </p:nvPr>
        </p:nvGraphicFramePr>
        <p:xfrm>
          <a:off x="3078163" y="2214564"/>
          <a:ext cx="5440362" cy="833437"/>
        </p:xfrm>
        <a:graphic>
          <a:graphicData uri="http://schemas.openxmlformats.org/presentationml/2006/ole">
            <mc:AlternateContent xmlns:mc="http://schemas.openxmlformats.org/markup-compatibility/2006">
              <mc:Choice xmlns:v="urn:schemas-microsoft-com:vml" Requires="v">
                <p:oleObj spid="_x0000_s20482" name="Equation" r:id="rId3" imgW="2578100" imgH="393700" progId="Equation.3">
                  <p:embed/>
                </p:oleObj>
              </mc:Choice>
              <mc:Fallback>
                <p:oleObj name="Equation" r:id="rId3" imgW="2578100" imgH="393700" progId="Equation.3">
                  <p:embed/>
                  <p:pic>
                    <p:nvPicPr>
                      <p:cNvPr id="6" name="Object 5"/>
                      <p:cNvPicPr/>
                      <p:nvPr/>
                    </p:nvPicPr>
                    <p:blipFill>
                      <a:blip r:embed="rId4"/>
                      <a:stretch>
                        <a:fillRect/>
                      </a:stretch>
                    </p:blipFill>
                    <p:spPr>
                      <a:xfrm>
                        <a:off x="3078163" y="2214564"/>
                        <a:ext cx="5440362" cy="833437"/>
                      </a:xfrm>
                      <a:prstGeom prst="rect">
                        <a:avLst/>
                      </a:prstGeom>
                    </p:spPr>
                  </p:pic>
                </p:oleObj>
              </mc:Fallback>
            </mc:AlternateContent>
          </a:graphicData>
        </a:graphic>
      </p:graphicFrame>
      <p:sp>
        <p:nvSpPr>
          <p:cNvPr id="4" name="TextBox 3"/>
          <p:cNvSpPr txBox="1"/>
          <p:nvPr/>
        </p:nvSpPr>
        <p:spPr>
          <a:xfrm>
            <a:off x="4038601" y="4142903"/>
            <a:ext cx="2377574" cy="400110"/>
          </a:xfrm>
          <a:prstGeom prst="rect">
            <a:avLst/>
          </a:prstGeom>
          <a:noFill/>
        </p:spPr>
        <p:txBody>
          <a:bodyPr wrap="none" rtlCol="0">
            <a:spAutoFit/>
          </a:bodyPr>
          <a:lstStyle/>
          <a:p>
            <a:r>
              <a:rPr lang="en-US" sz="2000" dirty="0">
                <a:solidFill>
                  <a:srgbClr val="FF0000"/>
                </a:solidFill>
                <a:latin typeface="Arial" panose="020B0604020202020204" pitchFamily="34" charset="0"/>
              </a:rPr>
              <a:t>What does this do?</a:t>
            </a:r>
          </a:p>
        </p:txBody>
      </p:sp>
      <p:sp>
        <p:nvSpPr>
          <p:cNvPr id="5" name="Rectangle 4"/>
          <p:cNvSpPr/>
          <p:nvPr/>
        </p:nvSpPr>
        <p:spPr>
          <a:xfrm>
            <a:off x="5486400" y="2438400"/>
            <a:ext cx="2667000" cy="457200"/>
          </a:xfrm>
          <a:prstGeom prst="rect">
            <a:avLst/>
          </a:prstGeom>
          <a:solidFill>
            <a:srgbClr val="FF0000">
              <a:alpha val="26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ndParaRPr>
          </a:p>
        </p:txBody>
      </p:sp>
    </p:spTree>
    <p:extLst>
      <p:ext uri="{BB962C8B-B14F-4D97-AF65-F5344CB8AC3E}">
        <p14:creationId xmlns:p14="http://schemas.microsoft.com/office/powerpoint/2010/main" val="383448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AdaBoost</a:t>
            </a:r>
            <a:r>
              <a:rPr lang="en-US" dirty="0"/>
              <a:t>: train</a:t>
            </a:r>
          </a:p>
        </p:txBody>
      </p:sp>
      <p:sp>
        <p:nvSpPr>
          <p:cNvPr id="3" name="Content Placeholder 2"/>
          <p:cNvSpPr>
            <a:spLocks noGrp="1"/>
          </p:cNvSpPr>
          <p:nvPr>
            <p:ph idx="1"/>
          </p:nvPr>
        </p:nvSpPr>
        <p:spPr>
          <a:xfrm>
            <a:off x="2136648" y="1600200"/>
            <a:ext cx="8153400" cy="685800"/>
          </a:xfrm>
        </p:spPr>
        <p:txBody>
          <a:bodyPr/>
          <a:lstStyle/>
          <a:p>
            <a:pPr marL="0" indent="0">
              <a:buNone/>
            </a:pPr>
            <a:r>
              <a:rPr lang="en-US" dirty="0"/>
              <a:t>update the example weights</a:t>
            </a:r>
          </a:p>
          <a:p>
            <a:pPr marL="320040" lvl="1" indent="0">
              <a:buNone/>
            </a:pPr>
            <a:endParaRPr lang="en-US" dirty="0"/>
          </a:p>
          <a:p>
            <a:pPr marL="0" indent="0">
              <a:buNone/>
            </a:pP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917102694"/>
              </p:ext>
            </p:extLst>
          </p:nvPr>
        </p:nvGraphicFramePr>
        <p:xfrm>
          <a:off x="3078163" y="2214564"/>
          <a:ext cx="5440362" cy="833437"/>
        </p:xfrm>
        <a:graphic>
          <a:graphicData uri="http://schemas.openxmlformats.org/presentationml/2006/ole">
            <mc:AlternateContent xmlns:mc="http://schemas.openxmlformats.org/markup-compatibility/2006">
              <mc:Choice xmlns:v="urn:schemas-microsoft-com:vml" Requires="v">
                <p:oleObj spid="_x0000_s21506" name="Equation" r:id="rId3" imgW="2578100" imgH="393700" progId="Equation.3">
                  <p:embed/>
                </p:oleObj>
              </mc:Choice>
              <mc:Fallback>
                <p:oleObj name="Equation" r:id="rId3" imgW="2578100" imgH="393700" progId="Equation.3">
                  <p:embed/>
                  <p:pic>
                    <p:nvPicPr>
                      <p:cNvPr id="6" name="Object 5"/>
                      <p:cNvPicPr/>
                      <p:nvPr/>
                    </p:nvPicPr>
                    <p:blipFill>
                      <a:blip r:embed="rId4"/>
                      <a:stretch>
                        <a:fillRect/>
                      </a:stretch>
                    </p:blipFill>
                    <p:spPr>
                      <a:xfrm>
                        <a:off x="3078163" y="2214564"/>
                        <a:ext cx="5440362" cy="833437"/>
                      </a:xfrm>
                      <a:prstGeom prst="rect">
                        <a:avLst/>
                      </a:prstGeom>
                    </p:spPr>
                  </p:pic>
                </p:oleObj>
              </mc:Fallback>
            </mc:AlternateContent>
          </a:graphicData>
        </a:graphic>
      </p:graphicFrame>
      <p:sp>
        <p:nvSpPr>
          <p:cNvPr id="7" name="TextBox 6"/>
          <p:cNvSpPr txBox="1"/>
          <p:nvPr/>
        </p:nvSpPr>
        <p:spPr>
          <a:xfrm>
            <a:off x="5873007" y="3200401"/>
            <a:ext cx="2348720" cy="707886"/>
          </a:xfrm>
          <a:prstGeom prst="rect">
            <a:avLst/>
          </a:prstGeom>
          <a:noFill/>
        </p:spPr>
        <p:txBody>
          <a:bodyPr wrap="none" rtlCol="0">
            <a:spAutoFit/>
          </a:bodyPr>
          <a:lstStyle/>
          <a:p>
            <a:r>
              <a:rPr lang="en-US" sz="2000" dirty="0">
                <a:solidFill>
                  <a:srgbClr val="0000FF"/>
                </a:solidFill>
                <a:latin typeface="Arial" panose="020B0604020202020204" pitchFamily="34" charset="0"/>
              </a:rPr>
              <a:t>correct      positive</a:t>
            </a:r>
          </a:p>
          <a:p>
            <a:r>
              <a:rPr lang="en-US" sz="2000" dirty="0">
                <a:solidFill>
                  <a:srgbClr val="0000FF"/>
                </a:solidFill>
                <a:latin typeface="Arial" panose="020B0604020202020204" pitchFamily="34" charset="0"/>
              </a:rPr>
              <a:t>incorrect   negative</a:t>
            </a:r>
          </a:p>
        </p:txBody>
      </p:sp>
      <p:sp>
        <p:nvSpPr>
          <p:cNvPr id="8" name="Left Brace 7"/>
          <p:cNvSpPr/>
          <p:nvPr/>
        </p:nvSpPr>
        <p:spPr>
          <a:xfrm rot="16200000">
            <a:off x="6717357" y="1893245"/>
            <a:ext cx="205088" cy="2514597"/>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dirty="0">
              <a:latin typeface="Arial" panose="020B0604020202020204" pitchFamily="34" charset="0"/>
            </a:endParaRPr>
          </a:p>
        </p:txBody>
      </p:sp>
      <p:sp>
        <p:nvSpPr>
          <p:cNvPr id="11" name="Left Brace 10"/>
          <p:cNvSpPr/>
          <p:nvPr/>
        </p:nvSpPr>
        <p:spPr>
          <a:xfrm rot="16200000">
            <a:off x="6066056" y="2308742"/>
            <a:ext cx="288491" cy="3733802"/>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dirty="0">
              <a:latin typeface="Arial" panose="020B0604020202020204" pitchFamily="34" charset="0"/>
            </a:endParaRPr>
          </a:p>
        </p:txBody>
      </p:sp>
      <p:sp>
        <p:nvSpPr>
          <p:cNvPr id="12" name="TextBox 11"/>
          <p:cNvSpPr txBox="1"/>
          <p:nvPr/>
        </p:nvSpPr>
        <p:spPr>
          <a:xfrm>
            <a:off x="5262372" y="4495801"/>
            <a:ext cx="1167307" cy="707886"/>
          </a:xfrm>
          <a:prstGeom prst="rect">
            <a:avLst/>
          </a:prstGeom>
          <a:noFill/>
        </p:spPr>
        <p:txBody>
          <a:bodyPr wrap="none" rtlCol="0">
            <a:spAutoFit/>
          </a:bodyPr>
          <a:lstStyle/>
          <a:p>
            <a:r>
              <a:rPr lang="en-US" sz="2000" dirty="0">
                <a:solidFill>
                  <a:srgbClr val="FF0000"/>
                </a:solidFill>
                <a:latin typeface="Arial" panose="020B0604020202020204" pitchFamily="34" charset="0"/>
              </a:rPr>
              <a:t>correct</a:t>
            </a:r>
          </a:p>
          <a:p>
            <a:r>
              <a:rPr lang="en-US" sz="2000" dirty="0">
                <a:solidFill>
                  <a:srgbClr val="FF0000"/>
                </a:solidFill>
                <a:latin typeface="Arial" panose="020B0604020202020204" pitchFamily="34" charset="0"/>
              </a:rPr>
              <a:t>incorrect</a:t>
            </a:r>
          </a:p>
        </p:txBody>
      </p:sp>
      <p:sp>
        <p:nvSpPr>
          <p:cNvPr id="5" name="TextBox 4"/>
          <p:cNvSpPr txBox="1"/>
          <p:nvPr/>
        </p:nvSpPr>
        <p:spPr>
          <a:xfrm>
            <a:off x="6552164" y="4495800"/>
            <a:ext cx="441146" cy="646331"/>
          </a:xfrm>
          <a:prstGeom prst="rect">
            <a:avLst/>
          </a:prstGeom>
          <a:noFill/>
        </p:spPr>
        <p:txBody>
          <a:bodyPr wrap="none" rtlCol="0">
            <a:spAutoFit/>
          </a:bodyPr>
          <a:lstStyle/>
          <a:p>
            <a:r>
              <a:rPr lang="en-US" sz="3600" dirty="0">
                <a:solidFill>
                  <a:srgbClr val="FF0000"/>
                </a:solidFill>
                <a:latin typeface="Arial" panose="020B0604020202020204" pitchFamily="34" charset="0"/>
              </a:rPr>
              <a:t>?</a:t>
            </a:r>
          </a:p>
        </p:txBody>
      </p:sp>
    </p:spTree>
    <p:extLst>
      <p:ext uri="{BB962C8B-B14F-4D97-AF65-F5344CB8AC3E}">
        <p14:creationId xmlns:p14="http://schemas.microsoft.com/office/powerpoint/2010/main" val="380292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AdaBoost: train</a:t>
            </a:r>
            <a:endParaRPr lang="en-US" dirty="0"/>
          </a:p>
        </p:txBody>
      </p:sp>
      <p:sp>
        <p:nvSpPr>
          <p:cNvPr id="3" name="Content Placeholder 2"/>
          <p:cNvSpPr>
            <a:spLocks noGrp="1"/>
          </p:cNvSpPr>
          <p:nvPr>
            <p:ph idx="1"/>
          </p:nvPr>
        </p:nvSpPr>
        <p:spPr/>
        <p:txBody>
          <a:bodyPr/>
          <a:lstStyle/>
          <a:p>
            <a:r>
              <a:rPr lang="en-US"/>
              <a:t>update the example weights</a:t>
            </a:r>
          </a:p>
          <a:p>
            <a:pPr lvl="1"/>
            <a:endParaRPr lang="en-US"/>
          </a:p>
          <a:p>
            <a:endParaRPr lang="en-US" dirty="0"/>
          </a:p>
        </p:txBody>
      </p:sp>
      <p:graphicFrame>
        <p:nvGraphicFramePr>
          <p:cNvPr id="6" name="Object 5"/>
          <p:cNvGraphicFramePr>
            <a:graphicFrameLocks noChangeAspect="1"/>
          </p:cNvGraphicFramePr>
          <p:nvPr>
            <p:extLst/>
          </p:nvPr>
        </p:nvGraphicFramePr>
        <p:xfrm>
          <a:off x="3078163" y="2214564"/>
          <a:ext cx="5440362" cy="833437"/>
        </p:xfrm>
        <a:graphic>
          <a:graphicData uri="http://schemas.openxmlformats.org/presentationml/2006/ole">
            <mc:AlternateContent xmlns:mc="http://schemas.openxmlformats.org/markup-compatibility/2006">
              <mc:Choice xmlns:v="urn:schemas-microsoft-com:vml" Requires="v">
                <p:oleObj spid="_x0000_s22530" name="Equation" r:id="rId3" imgW="2578100" imgH="393700" progId="Equation.3">
                  <p:embed/>
                </p:oleObj>
              </mc:Choice>
              <mc:Fallback>
                <p:oleObj name="Equation" r:id="rId3" imgW="2578100" imgH="393700" progId="Equation.3">
                  <p:embed/>
                  <p:pic>
                    <p:nvPicPr>
                      <p:cNvPr id="6" name="Object 5"/>
                      <p:cNvPicPr/>
                      <p:nvPr/>
                    </p:nvPicPr>
                    <p:blipFill>
                      <a:blip r:embed="rId4"/>
                      <a:stretch>
                        <a:fillRect/>
                      </a:stretch>
                    </p:blipFill>
                    <p:spPr>
                      <a:xfrm>
                        <a:off x="3078163" y="2214564"/>
                        <a:ext cx="5440362" cy="833437"/>
                      </a:xfrm>
                      <a:prstGeom prst="rect">
                        <a:avLst/>
                      </a:prstGeom>
                    </p:spPr>
                  </p:pic>
                </p:oleObj>
              </mc:Fallback>
            </mc:AlternateContent>
          </a:graphicData>
        </a:graphic>
      </p:graphicFrame>
      <p:sp>
        <p:nvSpPr>
          <p:cNvPr id="7" name="TextBox 6"/>
          <p:cNvSpPr txBox="1"/>
          <p:nvPr/>
        </p:nvSpPr>
        <p:spPr>
          <a:xfrm>
            <a:off x="5873007" y="3200401"/>
            <a:ext cx="2133918" cy="646331"/>
          </a:xfrm>
          <a:prstGeom prst="rect">
            <a:avLst/>
          </a:prstGeom>
          <a:noFill/>
        </p:spPr>
        <p:txBody>
          <a:bodyPr wrap="none" rtlCol="0">
            <a:spAutoFit/>
          </a:bodyPr>
          <a:lstStyle/>
          <a:p>
            <a:r>
              <a:rPr lang="en-US" dirty="0">
                <a:solidFill>
                  <a:srgbClr val="0000FF"/>
                </a:solidFill>
                <a:latin typeface="Arial" panose="020B0604020202020204" pitchFamily="34" charset="0"/>
              </a:rPr>
              <a:t>correct      positive</a:t>
            </a:r>
          </a:p>
          <a:p>
            <a:r>
              <a:rPr lang="en-US" dirty="0">
                <a:solidFill>
                  <a:srgbClr val="0000FF"/>
                </a:solidFill>
                <a:latin typeface="Arial" panose="020B0604020202020204" pitchFamily="34" charset="0"/>
              </a:rPr>
              <a:t>incorrect   negative</a:t>
            </a:r>
          </a:p>
        </p:txBody>
      </p:sp>
      <p:sp>
        <p:nvSpPr>
          <p:cNvPr id="8" name="Left Brace 7"/>
          <p:cNvSpPr/>
          <p:nvPr/>
        </p:nvSpPr>
        <p:spPr>
          <a:xfrm rot="16200000">
            <a:off x="6717357" y="1893245"/>
            <a:ext cx="205088" cy="2514597"/>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dirty="0">
              <a:latin typeface="Arial" panose="020B0604020202020204" pitchFamily="34" charset="0"/>
            </a:endParaRPr>
          </a:p>
        </p:txBody>
      </p:sp>
      <p:sp>
        <p:nvSpPr>
          <p:cNvPr id="12" name="TextBox 11"/>
          <p:cNvSpPr txBox="1"/>
          <p:nvPr/>
        </p:nvSpPr>
        <p:spPr>
          <a:xfrm>
            <a:off x="4772272" y="4502057"/>
            <a:ext cx="3000128" cy="646331"/>
          </a:xfrm>
          <a:prstGeom prst="rect">
            <a:avLst/>
          </a:prstGeom>
          <a:noFill/>
        </p:spPr>
        <p:txBody>
          <a:bodyPr wrap="square" rtlCol="0">
            <a:spAutoFit/>
          </a:bodyPr>
          <a:lstStyle/>
          <a:p>
            <a:r>
              <a:rPr lang="en-US" dirty="0">
                <a:solidFill>
                  <a:srgbClr val="0000FF"/>
                </a:solidFill>
                <a:latin typeface="Arial" panose="020B0604020202020204" pitchFamily="34" charset="0"/>
              </a:rPr>
              <a:t>correct		small value</a:t>
            </a:r>
          </a:p>
          <a:p>
            <a:r>
              <a:rPr lang="en-US" dirty="0">
                <a:solidFill>
                  <a:srgbClr val="0000FF"/>
                </a:solidFill>
                <a:latin typeface="Arial" panose="020B0604020202020204" pitchFamily="34" charset="0"/>
              </a:rPr>
              <a:t>incorrect	large value</a:t>
            </a:r>
          </a:p>
        </p:txBody>
      </p:sp>
      <p:sp>
        <p:nvSpPr>
          <p:cNvPr id="4" name="TextBox 3"/>
          <p:cNvSpPr txBox="1"/>
          <p:nvPr/>
        </p:nvSpPr>
        <p:spPr>
          <a:xfrm>
            <a:off x="3019672" y="5562601"/>
            <a:ext cx="6581528" cy="707886"/>
          </a:xfrm>
          <a:prstGeom prst="rect">
            <a:avLst/>
          </a:prstGeom>
          <a:noFill/>
        </p:spPr>
        <p:txBody>
          <a:bodyPr wrap="square" rtlCol="0">
            <a:spAutoFit/>
          </a:bodyPr>
          <a:lstStyle/>
          <a:p>
            <a:r>
              <a:rPr lang="en-US" sz="2000" dirty="0">
                <a:latin typeface="Arial" panose="020B0604020202020204" pitchFamily="34" charset="0"/>
              </a:rPr>
              <a:t>Note: only change weights based on current classifier (not all previous classifiers)</a:t>
            </a:r>
          </a:p>
        </p:txBody>
      </p:sp>
      <p:sp>
        <p:nvSpPr>
          <p:cNvPr id="10" name="Left Brace 9"/>
          <p:cNvSpPr/>
          <p:nvPr/>
        </p:nvSpPr>
        <p:spPr>
          <a:xfrm rot="16200000">
            <a:off x="6066056" y="2308742"/>
            <a:ext cx="288491" cy="3733802"/>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dirty="0">
              <a:latin typeface="Arial" panose="020B0604020202020204" pitchFamily="34" charset="0"/>
            </a:endParaRPr>
          </a:p>
        </p:txBody>
      </p:sp>
    </p:spTree>
    <p:extLst>
      <p:ext uri="{BB962C8B-B14F-4D97-AF65-F5344CB8AC3E}">
        <p14:creationId xmlns:p14="http://schemas.microsoft.com/office/powerpoint/2010/main" val="87863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AdaBoost: train</a:t>
            </a:r>
            <a:endParaRPr lang="en-US" dirty="0"/>
          </a:p>
        </p:txBody>
      </p:sp>
      <p:sp>
        <p:nvSpPr>
          <p:cNvPr id="3" name="Content Placeholder 2"/>
          <p:cNvSpPr>
            <a:spLocks noGrp="1"/>
          </p:cNvSpPr>
          <p:nvPr>
            <p:ph idx="1"/>
          </p:nvPr>
        </p:nvSpPr>
        <p:spPr/>
        <p:txBody>
          <a:bodyPr/>
          <a:lstStyle/>
          <a:p>
            <a:r>
              <a:rPr lang="en-US" dirty="0"/>
              <a:t>update the example weights</a:t>
            </a:r>
          </a:p>
          <a:p>
            <a:pPr lvl="1"/>
            <a:endParaRPr lang="en-US" dirty="0"/>
          </a:p>
          <a:p>
            <a:endParaRPr lang="en-US" dirty="0"/>
          </a:p>
        </p:txBody>
      </p:sp>
      <p:graphicFrame>
        <p:nvGraphicFramePr>
          <p:cNvPr id="6" name="Object 5"/>
          <p:cNvGraphicFramePr>
            <a:graphicFrameLocks noChangeAspect="1"/>
          </p:cNvGraphicFramePr>
          <p:nvPr>
            <p:extLst/>
          </p:nvPr>
        </p:nvGraphicFramePr>
        <p:xfrm>
          <a:off x="3078163" y="2214564"/>
          <a:ext cx="5440362" cy="833437"/>
        </p:xfrm>
        <a:graphic>
          <a:graphicData uri="http://schemas.openxmlformats.org/presentationml/2006/ole">
            <mc:AlternateContent xmlns:mc="http://schemas.openxmlformats.org/markup-compatibility/2006">
              <mc:Choice xmlns:v="urn:schemas-microsoft-com:vml" Requires="v">
                <p:oleObj spid="_x0000_s23554" name="Equation" r:id="rId3" imgW="2578100" imgH="393700" progId="Equation.3">
                  <p:embed/>
                </p:oleObj>
              </mc:Choice>
              <mc:Fallback>
                <p:oleObj name="Equation" r:id="rId3" imgW="2578100" imgH="393700" progId="Equation.3">
                  <p:embed/>
                  <p:pic>
                    <p:nvPicPr>
                      <p:cNvPr id="6" name="Object 5"/>
                      <p:cNvPicPr/>
                      <p:nvPr/>
                    </p:nvPicPr>
                    <p:blipFill>
                      <a:blip r:embed="rId4"/>
                      <a:stretch>
                        <a:fillRect/>
                      </a:stretch>
                    </p:blipFill>
                    <p:spPr>
                      <a:xfrm>
                        <a:off x="3078163" y="2214564"/>
                        <a:ext cx="5440362" cy="833437"/>
                      </a:xfrm>
                      <a:prstGeom prst="rect">
                        <a:avLst/>
                      </a:prstGeom>
                    </p:spPr>
                  </p:pic>
                </p:oleObj>
              </mc:Fallback>
            </mc:AlternateContent>
          </a:graphicData>
        </a:graphic>
      </p:graphicFrame>
      <p:cxnSp>
        <p:nvCxnSpPr>
          <p:cNvPr id="9" name="Straight Arrow Connector 8"/>
          <p:cNvCxnSpPr/>
          <p:nvPr/>
        </p:nvCxnSpPr>
        <p:spPr>
          <a:xfrm flipH="1" flipV="1">
            <a:off x="5257800" y="2895602"/>
            <a:ext cx="914400" cy="60959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800600" y="3505200"/>
            <a:ext cx="2553904" cy="400110"/>
          </a:xfrm>
          <a:prstGeom prst="rect">
            <a:avLst/>
          </a:prstGeom>
          <a:noFill/>
        </p:spPr>
        <p:txBody>
          <a:bodyPr wrap="none" rtlCol="0">
            <a:spAutoFit/>
          </a:bodyPr>
          <a:lstStyle/>
          <a:p>
            <a:r>
              <a:rPr lang="en-US" sz="2000" dirty="0">
                <a:solidFill>
                  <a:srgbClr val="FF0000"/>
                </a:solidFill>
                <a:latin typeface="Arial" panose="020B0604020202020204" pitchFamily="34" charset="0"/>
              </a:rPr>
              <a:t>What does the αdo? </a:t>
            </a:r>
          </a:p>
        </p:txBody>
      </p:sp>
    </p:spTree>
    <p:extLst>
      <p:ext uri="{BB962C8B-B14F-4D97-AF65-F5344CB8AC3E}">
        <p14:creationId xmlns:p14="http://schemas.microsoft.com/office/powerpoint/2010/main" val="164082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Benefits of ensemble learning</a:t>
            </a:r>
            <a:endParaRPr lang="en-US" dirty="0"/>
          </a:p>
        </p:txBody>
      </p:sp>
      <p:sp>
        <p:nvSpPr>
          <p:cNvPr id="4" name="內容版面配置區 3"/>
          <p:cNvSpPr>
            <a:spLocks noGrp="1"/>
          </p:cNvSpPr>
          <p:nvPr>
            <p:ph idx="1"/>
          </p:nvPr>
        </p:nvSpPr>
        <p:spPr/>
        <p:txBody>
          <a:bodyPr/>
          <a:lstStyle/>
          <a:p>
            <a:r>
              <a:rPr lang="en-US" altLang="zh-TW" dirty="0"/>
              <a:t>Assume each classifier makes a mistake with some probability (e.g. 0.4, that is a 40% error rate)</a:t>
            </a:r>
          </a:p>
          <a:p>
            <a:endParaRPr lang="zh-TW" altLang="en-US" dirty="0"/>
          </a:p>
        </p:txBody>
      </p:sp>
      <p:graphicFrame>
        <p:nvGraphicFramePr>
          <p:cNvPr id="22" name="Table 21"/>
          <p:cNvGraphicFramePr>
            <a:graphicFrameLocks noGrp="1"/>
          </p:cNvGraphicFramePr>
          <p:nvPr>
            <p:extLst>
              <p:ext uri="{D42A27DB-BD31-4B8C-83A1-F6EECF244321}">
                <p14:modId xmlns:p14="http://schemas.microsoft.com/office/powerpoint/2010/main" val="4123298028"/>
              </p:ext>
            </p:extLst>
          </p:nvPr>
        </p:nvGraphicFramePr>
        <p:xfrm>
          <a:off x="1905000" y="2987040"/>
          <a:ext cx="6096000" cy="333756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pPr algn="ctr"/>
                      <a:r>
                        <a:rPr lang="en-US" sz="1800" dirty="0">
                          <a:latin typeface="Arial" panose="020B0604020202020204" pitchFamily="34" charset="0"/>
                        </a:rPr>
                        <a:t>model 1</a:t>
                      </a:r>
                      <a:endParaRPr lang="en-US" sz="1800" dirty="0"/>
                    </a:p>
                  </a:txBody>
                  <a:tcPr/>
                </a:tc>
                <a:tc>
                  <a:txBody>
                    <a:bodyPr/>
                    <a:lstStyle/>
                    <a:p>
                      <a:pPr algn="ctr"/>
                      <a:r>
                        <a:rPr lang="en-US" sz="1800" dirty="0">
                          <a:latin typeface="Arial" panose="020B0604020202020204" pitchFamily="34" charset="0"/>
                        </a:rPr>
                        <a:t>model 2</a:t>
                      </a:r>
                      <a:endParaRPr lang="en-US" sz="1800" dirty="0"/>
                    </a:p>
                  </a:txBody>
                  <a:tcPr/>
                </a:tc>
                <a:tc>
                  <a:txBody>
                    <a:bodyPr/>
                    <a:lstStyle/>
                    <a:p>
                      <a:pPr algn="ctr"/>
                      <a:r>
                        <a:rPr lang="en-US" sz="1800" dirty="0">
                          <a:latin typeface="Arial" panose="020B0604020202020204" pitchFamily="34" charset="0"/>
                        </a:rPr>
                        <a:t>model 3</a:t>
                      </a:r>
                      <a:endParaRPr lang="en-US" sz="1800" dirty="0"/>
                    </a:p>
                  </a:txBody>
                  <a:tcPr/>
                </a:tc>
                <a:tc>
                  <a:txBody>
                    <a:bodyPr/>
                    <a:lstStyle/>
                    <a:p>
                      <a:pPr algn="ctr"/>
                      <a:r>
                        <a:rPr lang="en-US" sz="1800" dirty="0" err="1">
                          <a:latin typeface="Arial" panose="020B0604020202020204" pitchFamily="34" charset="0"/>
                        </a:rPr>
                        <a:t>prob</a:t>
                      </a:r>
                      <a:endParaRPr lang="en-US" sz="1800" dirty="0"/>
                    </a:p>
                  </a:txBody>
                  <a:tcP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tc>
                <a:tc>
                  <a:txBody>
                    <a:bodyPr/>
                    <a:lstStyle/>
                    <a:p>
                      <a:pPr algn="ctr"/>
                      <a:r>
                        <a:rPr lang="en-US" sz="1800" dirty="0">
                          <a:latin typeface="Arial" panose="020B0604020202020204" pitchFamily="34" charset="0"/>
                        </a:rPr>
                        <a:t>.6*.6*.6=0.216</a:t>
                      </a:r>
                      <a:endParaRPr lang="en-US" sz="1800" dirty="0"/>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a:cs typeface="Times"/>
                        </a:rPr>
                        <a:t>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.6*.6*.4=0.144</a:t>
                      </a:r>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tc>
                <a:tc>
                  <a:txBody>
                    <a:bodyPr/>
                    <a:lstStyle/>
                    <a:p>
                      <a:pPr algn="ctr"/>
                      <a:r>
                        <a:rPr lang="en-US" sz="1800" dirty="0">
                          <a:solidFill>
                            <a:srgbClr val="FF0000"/>
                          </a:solidFill>
                          <a:latin typeface="Times"/>
                          <a:cs typeface="Times"/>
                        </a:rPr>
                        <a:t>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.6*.4*.6=0.144</a:t>
                      </a:r>
                    </a:p>
                  </a:txBody>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a:cs typeface="Times"/>
                        </a:rPr>
                        <a:t>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a:cs typeface="Times"/>
                        </a:rPr>
                        <a:t>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.6*.4*.4=0.096</a:t>
                      </a:r>
                    </a:p>
                  </a:txBody>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a:cs typeface="Times"/>
                        </a:rPr>
                        <a:t>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.4*.6*.6=0.144</a:t>
                      </a:r>
                    </a:p>
                  </a:txBody>
                  <a:tcP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a:cs typeface="Times"/>
                        </a:rPr>
                        <a:t>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a:cs typeface="Times"/>
                        </a:rPr>
                        <a:t>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.4*.6*.4=0.096</a:t>
                      </a:r>
                    </a:p>
                  </a:txBody>
                  <a:tcPr/>
                </a:tc>
                <a:extLst>
                  <a:ext uri="{0D108BD9-81ED-4DB2-BD59-A6C34878D82A}">
                    <a16:rowId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a:cs typeface="Times"/>
                        </a:rPr>
                        <a:t>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a:cs typeface="Times"/>
                        </a:rPr>
                        <a:t>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.4*.4*.6=0.096</a:t>
                      </a:r>
                    </a:p>
                  </a:txBody>
                  <a:tcPr/>
                </a:tc>
                <a:extLst>
                  <a:ext uri="{0D108BD9-81ED-4DB2-BD59-A6C34878D82A}">
                    <a16:rowId xmlns:a16="http://schemas.microsoft.com/office/drawing/2014/main" val="1000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a:cs typeface="Times"/>
                        </a:rPr>
                        <a:t>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a:cs typeface="Times"/>
                        </a:rPr>
                        <a:t>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a:cs typeface="Times"/>
                        </a:rPr>
                        <a:t>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.4*.4*.4=0.064</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6653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AdaBoost: train</a:t>
            </a:r>
            <a:endParaRPr lang="en-US" dirty="0"/>
          </a:p>
        </p:txBody>
      </p:sp>
      <p:sp>
        <p:nvSpPr>
          <p:cNvPr id="3" name="Content Placeholder 2"/>
          <p:cNvSpPr>
            <a:spLocks noGrp="1"/>
          </p:cNvSpPr>
          <p:nvPr>
            <p:ph idx="1"/>
          </p:nvPr>
        </p:nvSpPr>
        <p:spPr/>
        <p:txBody>
          <a:bodyPr/>
          <a:lstStyle/>
          <a:p>
            <a:r>
              <a:rPr lang="en-US"/>
              <a:t>update the example weights</a:t>
            </a:r>
          </a:p>
          <a:p>
            <a:pPr lvl="1"/>
            <a:endParaRPr lang="en-US"/>
          </a:p>
          <a:p>
            <a:endParaRPr lang="en-US" dirty="0"/>
          </a:p>
        </p:txBody>
      </p:sp>
      <p:graphicFrame>
        <p:nvGraphicFramePr>
          <p:cNvPr id="6" name="Object 5"/>
          <p:cNvGraphicFramePr>
            <a:graphicFrameLocks noChangeAspect="1"/>
          </p:cNvGraphicFramePr>
          <p:nvPr>
            <p:extLst/>
          </p:nvPr>
        </p:nvGraphicFramePr>
        <p:xfrm>
          <a:off x="3078163" y="2214564"/>
          <a:ext cx="5440362" cy="833437"/>
        </p:xfrm>
        <a:graphic>
          <a:graphicData uri="http://schemas.openxmlformats.org/presentationml/2006/ole">
            <mc:AlternateContent xmlns:mc="http://schemas.openxmlformats.org/markup-compatibility/2006">
              <mc:Choice xmlns:v="urn:schemas-microsoft-com:vml" Requires="v">
                <p:oleObj spid="_x0000_s24578" name="Equation" r:id="rId3" imgW="2578100" imgH="393700" progId="Equation.3">
                  <p:embed/>
                </p:oleObj>
              </mc:Choice>
              <mc:Fallback>
                <p:oleObj name="Equation" r:id="rId3" imgW="2578100" imgH="393700" progId="Equation.3">
                  <p:embed/>
                  <p:pic>
                    <p:nvPicPr>
                      <p:cNvPr id="6" name="Object 5"/>
                      <p:cNvPicPr/>
                      <p:nvPr/>
                    </p:nvPicPr>
                    <p:blipFill>
                      <a:blip r:embed="rId4"/>
                      <a:stretch>
                        <a:fillRect/>
                      </a:stretch>
                    </p:blipFill>
                    <p:spPr>
                      <a:xfrm>
                        <a:off x="3078163" y="2214564"/>
                        <a:ext cx="5440362" cy="833437"/>
                      </a:xfrm>
                      <a:prstGeom prst="rect">
                        <a:avLst/>
                      </a:prstGeom>
                    </p:spPr>
                  </p:pic>
                </p:oleObj>
              </mc:Fallback>
            </mc:AlternateContent>
          </a:graphicData>
        </a:graphic>
      </p:graphicFrame>
      <p:sp>
        <p:nvSpPr>
          <p:cNvPr id="10" name="TextBox 9"/>
          <p:cNvSpPr txBox="1"/>
          <p:nvPr/>
        </p:nvSpPr>
        <p:spPr>
          <a:xfrm>
            <a:off x="4800600" y="3505200"/>
            <a:ext cx="2553904" cy="400110"/>
          </a:xfrm>
          <a:prstGeom prst="rect">
            <a:avLst/>
          </a:prstGeom>
          <a:noFill/>
        </p:spPr>
        <p:txBody>
          <a:bodyPr wrap="none" rtlCol="0">
            <a:spAutoFit/>
          </a:bodyPr>
          <a:lstStyle/>
          <a:p>
            <a:r>
              <a:rPr lang="en-US" sz="2000" dirty="0">
                <a:solidFill>
                  <a:srgbClr val="FF0000"/>
                </a:solidFill>
                <a:latin typeface="Arial" panose="020B0604020202020204" pitchFamily="34" charset="0"/>
              </a:rPr>
              <a:t>What does the αdo? </a:t>
            </a:r>
          </a:p>
        </p:txBody>
      </p:sp>
      <p:sp>
        <p:nvSpPr>
          <p:cNvPr id="7" name="TextBox 6"/>
          <p:cNvSpPr txBox="1"/>
          <p:nvPr/>
        </p:nvSpPr>
        <p:spPr>
          <a:xfrm>
            <a:off x="2441448" y="4028421"/>
            <a:ext cx="7848600" cy="1323439"/>
          </a:xfrm>
          <a:prstGeom prst="rect">
            <a:avLst/>
          </a:prstGeom>
          <a:noFill/>
        </p:spPr>
        <p:txBody>
          <a:bodyPr wrap="square" rtlCol="0">
            <a:spAutoFit/>
          </a:bodyPr>
          <a:lstStyle/>
          <a:p>
            <a:r>
              <a:rPr lang="en-US" sz="2000" dirty="0">
                <a:solidFill>
                  <a:srgbClr val="0000FF"/>
                </a:solidFill>
                <a:latin typeface="Arial" panose="020B0604020202020204" pitchFamily="34" charset="0"/>
              </a:rPr>
              <a:t>If the classifier was good (&lt;50% error)αis positive:</a:t>
            </a:r>
          </a:p>
          <a:p>
            <a:r>
              <a:rPr lang="en-US" sz="2000" dirty="0">
                <a:solidFill>
                  <a:srgbClr val="0000FF"/>
                </a:solidFill>
                <a:latin typeface="Arial" panose="020B0604020202020204" pitchFamily="34" charset="0"/>
              </a:rPr>
              <a:t>	trust classifier output and move as normal</a:t>
            </a:r>
          </a:p>
          <a:p>
            <a:r>
              <a:rPr lang="en-US" sz="2000" dirty="0">
                <a:solidFill>
                  <a:srgbClr val="0000FF"/>
                </a:solidFill>
                <a:latin typeface="Arial" panose="020B0604020202020204" pitchFamily="34" charset="0"/>
              </a:rPr>
              <a:t>If the classifier was back (&gt;50% error)αis negative</a:t>
            </a:r>
          </a:p>
          <a:p>
            <a:r>
              <a:rPr lang="en-US" sz="2000" dirty="0">
                <a:solidFill>
                  <a:srgbClr val="0000FF"/>
                </a:solidFill>
                <a:latin typeface="Arial" panose="020B0604020202020204" pitchFamily="34" charset="0"/>
              </a:rPr>
              <a:t>	classifier is so bad, consider opposite prediction of 	classifier</a:t>
            </a:r>
          </a:p>
        </p:txBody>
      </p:sp>
      <p:cxnSp>
        <p:nvCxnSpPr>
          <p:cNvPr id="8" name="Straight Arrow Connector 7"/>
          <p:cNvCxnSpPr/>
          <p:nvPr/>
        </p:nvCxnSpPr>
        <p:spPr>
          <a:xfrm flipH="1" flipV="1">
            <a:off x="5257800" y="2895602"/>
            <a:ext cx="914400" cy="60959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262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AdaBoost: train</a:t>
            </a:r>
            <a:endParaRPr lang="en-US" dirty="0"/>
          </a:p>
        </p:txBody>
      </p:sp>
      <p:sp>
        <p:nvSpPr>
          <p:cNvPr id="3" name="Content Placeholder 2"/>
          <p:cNvSpPr>
            <a:spLocks noGrp="1"/>
          </p:cNvSpPr>
          <p:nvPr>
            <p:ph idx="1"/>
          </p:nvPr>
        </p:nvSpPr>
        <p:spPr/>
        <p:txBody>
          <a:bodyPr/>
          <a:lstStyle/>
          <a:p>
            <a:r>
              <a:rPr lang="en-US" dirty="0"/>
              <a:t>update the example weights</a:t>
            </a:r>
          </a:p>
          <a:p>
            <a:pPr lvl="1"/>
            <a:endParaRPr lang="en-US" dirty="0"/>
          </a:p>
          <a:p>
            <a:endParaRPr lang="en-US" dirty="0"/>
          </a:p>
        </p:txBody>
      </p:sp>
      <p:graphicFrame>
        <p:nvGraphicFramePr>
          <p:cNvPr id="6" name="Object 5"/>
          <p:cNvGraphicFramePr>
            <a:graphicFrameLocks noChangeAspect="1"/>
          </p:cNvGraphicFramePr>
          <p:nvPr>
            <p:extLst/>
          </p:nvPr>
        </p:nvGraphicFramePr>
        <p:xfrm>
          <a:off x="3078163" y="2214564"/>
          <a:ext cx="5440362" cy="833437"/>
        </p:xfrm>
        <a:graphic>
          <a:graphicData uri="http://schemas.openxmlformats.org/presentationml/2006/ole">
            <mc:AlternateContent xmlns:mc="http://schemas.openxmlformats.org/markup-compatibility/2006">
              <mc:Choice xmlns:v="urn:schemas-microsoft-com:vml" Requires="v">
                <p:oleObj spid="_x0000_s25602" name="Equation" r:id="rId3" imgW="2578100" imgH="393700" progId="Equation.3">
                  <p:embed/>
                </p:oleObj>
              </mc:Choice>
              <mc:Fallback>
                <p:oleObj name="Equation" r:id="rId3" imgW="2578100" imgH="393700" progId="Equation.3">
                  <p:embed/>
                  <p:pic>
                    <p:nvPicPr>
                      <p:cNvPr id="6" name="Object 5"/>
                      <p:cNvPicPr/>
                      <p:nvPr/>
                    </p:nvPicPr>
                    <p:blipFill>
                      <a:blip r:embed="rId4"/>
                      <a:stretch>
                        <a:fillRect/>
                      </a:stretch>
                    </p:blipFill>
                    <p:spPr>
                      <a:xfrm>
                        <a:off x="3078163" y="2214564"/>
                        <a:ext cx="5440362" cy="833437"/>
                      </a:xfrm>
                      <a:prstGeom prst="rect">
                        <a:avLst/>
                      </a:prstGeom>
                    </p:spPr>
                  </p:pic>
                </p:oleObj>
              </mc:Fallback>
            </mc:AlternateContent>
          </a:graphicData>
        </a:graphic>
      </p:graphicFrame>
      <p:sp>
        <p:nvSpPr>
          <p:cNvPr id="7" name="TextBox 6"/>
          <p:cNvSpPr txBox="1"/>
          <p:nvPr/>
        </p:nvSpPr>
        <p:spPr>
          <a:xfrm>
            <a:off x="5873007" y="3200401"/>
            <a:ext cx="2133918" cy="646331"/>
          </a:xfrm>
          <a:prstGeom prst="rect">
            <a:avLst/>
          </a:prstGeom>
          <a:noFill/>
        </p:spPr>
        <p:txBody>
          <a:bodyPr wrap="none" rtlCol="0">
            <a:spAutoFit/>
          </a:bodyPr>
          <a:lstStyle/>
          <a:p>
            <a:r>
              <a:rPr lang="en-US" dirty="0">
                <a:solidFill>
                  <a:srgbClr val="0000FF"/>
                </a:solidFill>
                <a:latin typeface="Arial" panose="020B0604020202020204" pitchFamily="34" charset="0"/>
              </a:rPr>
              <a:t>correct      positive</a:t>
            </a:r>
          </a:p>
          <a:p>
            <a:r>
              <a:rPr lang="en-US" dirty="0">
                <a:solidFill>
                  <a:srgbClr val="0000FF"/>
                </a:solidFill>
                <a:latin typeface="Arial" panose="020B0604020202020204" pitchFamily="34" charset="0"/>
              </a:rPr>
              <a:t>incorrect   negative</a:t>
            </a:r>
          </a:p>
        </p:txBody>
      </p:sp>
      <p:sp>
        <p:nvSpPr>
          <p:cNvPr id="8" name="Left Brace 7"/>
          <p:cNvSpPr/>
          <p:nvPr/>
        </p:nvSpPr>
        <p:spPr>
          <a:xfrm rot="16200000">
            <a:off x="6717357" y="1893245"/>
            <a:ext cx="205088" cy="2514597"/>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dirty="0">
              <a:latin typeface="Arial" panose="020B0604020202020204" pitchFamily="34" charset="0"/>
            </a:endParaRPr>
          </a:p>
        </p:txBody>
      </p:sp>
      <p:sp>
        <p:nvSpPr>
          <p:cNvPr id="11" name="Left Brace 10"/>
          <p:cNvSpPr/>
          <p:nvPr/>
        </p:nvSpPr>
        <p:spPr>
          <a:xfrm rot="16200000">
            <a:off x="5989856" y="2232542"/>
            <a:ext cx="288490" cy="3886202"/>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dirty="0">
              <a:latin typeface="Arial" panose="020B0604020202020204" pitchFamily="34" charset="0"/>
            </a:endParaRPr>
          </a:p>
        </p:txBody>
      </p:sp>
      <p:sp>
        <p:nvSpPr>
          <p:cNvPr id="12" name="TextBox 11"/>
          <p:cNvSpPr txBox="1"/>
          <p:nvPr/>
        </p:nvSpPr>
        <p:spPr>
          <a:xfrm>
            <a:off x="4772272" y="4502057"/>
            <a:ext cx="3000128" cy="646331"/>
          </a:xfrm>
          <a:prstGeom prst="rect">
            <a:avLst/>
          </a:prstGeom>
          <a:noFill/>
        </p:spPr>
        <p:txBody>
          <a:bodyPr wrap="square" rtlCol="0">
            <a:spAutoFit/>
          </a:bodyPr>
          <a:lstStyle/>
          <a:p>
            <a:r>
              <a:rPr lang="en-US" dirty="0">
                <a:solidFill>
                  <a:srgbClr val="0000FF"/>
                </a:solidFill>
                <a:latin typeface="Arial" panose="020B0604020202020204" pitchFamily="34" charset="0"/>
              </a:rPr>
              <a:t>correct		small value</a:t>
            </a:r>
          </a:p>
          <a:p>
            <a:r>
              <a:rPr lang="en-US" dirty="0">
                <a:solidFill>
                  <a:srgbClr val="0000FF"/>
                </a:solidFill>
                <a:latin typeface="Arial" panose="020B0604020202020204" pitchFamily="34" charset="0"/>
              </a:rPr>
              <a:t>incorrect	large value</a:t>
            </a:r>
          </a:p>
        </p:txBody>
      </p:sp>
      <p:cxnSp>
        <p:nvCxnSpPr>
          <p:cNvPr id="9" name="Straight Arrow Connector 8"/>
          <p:cNvCxnSpPr/>
          <p:nvPr/>
        </p:nvCxnSpPr>
        <p:spPr>
          <a:xfrm flipV="1">
            <a:off x="4343400" y="2895600"/>
            <a:ext cx="838200" cy="243745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12428" y="5638801"/>
            <a:ext cx="5849678" cy="707886"/>
          </a:xfrm>
          <a:prstGeom prst="rect">
            <a:avLst/>
          </a:prstGeom>
          <a:noFill/>
        </p:spPr>
        <p:txBody>
          <a:bodyPr wrap="none" rtlCol="0">
            <a:spAutoFit/>
          </a:bodyPr>
          <a:lstStyle/>
          <a:p>
            <a:r>
              <a:rPr lang="en-US" sz="2000" dirty="0">
                <a:solidFill>
                  <a:srgbClr val="0000FF"/>
                </a:solidFill>
                <a:latin typeface="Arial" panose="020B0604020202020204" pitchFamily="34" charset="0"/>
              </a:rPr>
              <a:t>If the classifier was good (&lt;50% error)αis positive</a:t>
            </a:r>
          </a:p>
          <a:p>
            <a:r>
              <a:rPr lang="en-US" sz="2000" dirty="0">
                <a:solidFill>
                  <a:srgbClr val="0000FF"/>
                </a:solidFill>
                <a:latin typeface="Arial" panose="020B0604020202020204" pitchFamily="34" charset="0"/>
              </a:rPr>
              <a:t>If the classifier was back (&gt;50% error)αis negative</a:t>
            </a:r>
          </a:p>
        </p:txBody>
      </p:sp>
    </p:spTree>
    <p:extLst>
      <p:ext uri="{BB962C8B-B14F-4D97-AF65-F5344CB8AC3E}">
        <p14:creationId xmlns:p14="http://schemas.microsoft.com/office/powerpoint/2010/main" val="343802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AdaBoost justification</a:t>
            </a:r>
            <a:endParaRPr lang="en-US" dirty="0"/>
          </a:p>
        </p:txBody>
      </p:sp>
      <p:sp>
        <p:nvSpPr>
          <p:cNvPr id="3" name="Content Placeholder 2"/>
          <p:cNvSpPr>
            <a:spLocks noGrp="1"/>
          </p:cNvSpPr>
          <p:nvPr>
            <p:ph idx="1"/>
          </p:nvPr>
        </p:nvSpPr>
        <p:spPr/>
        <p:txBody>
          <a:bodyPr/>
          <a:lstStyle/>
          <a:p>
            <a:r>
              <a:rPr lang="en-US"/>
              <a:t>update the example weights</a:t>
            </a:r>
          </a:p>
          <a:p>
            <a:pPr lvl="1"/>
            <a:endParaRPr lang="en-US"/>
          </a:p>
          <a:p>
            <a:endParaRPr lang="en-US" dirty="0"/>
          </a:p>
        </p:txBody>
      </p:sp>
      <p:graphicFrame>
        <p:nvGraphicFramePr>
          <p:cNvPr id="6" name="Object 5"/>
          <p:cNvGraphicFramePr>
            <a:graphicFrameLocks noChangeAspect="1"/>
          </p:cNvGraphicFramePr>
          <p:nvPr>
            <p:extLst/>
          </p:nvPr>
        </p:nvGraphicFramePr>
        <p:xfrm>
          <a:off x="3078163" y="2214564"/>
          <a:ext cx="5440362" cy="833437"/>
        </p:xfrm>
        <a:graphic>
          <a:graphicData uri="http://schemas.openxmlformats.org/presentationml/2006/ole">
            <mc:AlternateContent xmlns:mc="http://schemas.openxmlformats.org/markup-compatibility/2006">
              <mc:Choice xmlns:v="urn:schemas-microsoft-com:vml" Requires="v">
                <p:oleObj spid="_x0000_s26626" name="Equation" r:id="rId3" imgW="2578100" imgH="393700" progId="Equation.3">
                  <p:embed/>
                </p:oleObj>
              </mc:Choice>
              <mc:Fallback>
                <p:oleObj name="Equation" r:id="rId3" imgW="2578100" imgH="393700" progId="Equation.3">
                  <p:embed/>
                  <p:pic>
                    <p:nvPicPr>
                      <p:cNvPr id="6" name="Object 5"/>
                      <p:cNvPicPr/>
                      <p:nvPr/>
                    </p:nvPicPr>
                    <p:blipFill>
                      <a:blip r:embed="rId4"/>
                      <a:stretch>
                        <a:fillRect/>
                      </a:stretch>
                    </p:blipFill>
                    <p:spPr>
                      <a:xfrm>
                        <a:off x="3078163" y="2214564"/>
                        <a:ext cx="5440362" cy="833437"/>
                      </a:xfrm>
                      <a:prstGeom prst="rect">
                        <a:avLst/>
                      </a:prstGeom>
                    </p:spPr>
                  </p:pic>
                </p:oleObj>
              </mc:Fallback>
            </mc:AlternateContent>
          </a:graphicData>
        </a:graphic>
      </p:graphicFrame>
      <p:sp>
        <p:nvSpPr>
          <p:cNvPr id="8" name="Left Brace 7"/>
          <p:cNvSpPr/>
          <p:nvPr/>
        </p:nvSpPr>
        <p:spPr>
          <a:xfrm rot="16200000">
            <a:off x="5981702" y="1333500"/>
            <a:ext cx="381001" cy="3809998"/>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dirty="0">
              <a:latin typeface="Arial" panose="020B0604020202020204" pitchFamily="34" charset="0"/>
            </a:endParaRPr>
          </a:p>
        </p:txBody>
      </p:sp>
      <p:sp>
        <p:nvSpPr>
          <p:cNvPr id="5" name="TextBox 4"/>
          <p:cNvSpPr txBox="1"/>
          <p:nvPr/>
        </p:nvSpPr>
        <p:spPr>
          <a:xfrm>
            <a:off x="3276601" y="3733801"/>
            <a:ext cx="5044971" cy="369332"/>
          </a:xfrm>
          <a:prstGeom prst="rect">
            <a:avLst/>
          </a:prstGeom>
          <a:noFill/>
        </p:spPr>
        <p:txBody>
          <a:bodyPr wrap="none" rtlCol="0">
            <a:spAutoFit/>
          </a:bodyPr>
          <a:lstStyle/>
          <a:p>
            <a:r>
              <a:rPr lang="en-US" dirty="0">
                <a:solidFill>
                  <a:srgbClr val="FF0000"/>
                </a:solidFill>
                <a:latin typeface="Arial" panose="020B0604020202020204" pitchFamily="34" charset="0"/>
              </a:rPr>
              <a:t>Does this look like anything we’ve seen before?</a:t>
            </a:r>
          </a:p>
        </p:txBody>
      </p:sp>
    </p:spTree>
    <p:extLst>
      <p:ext uri="{BB962C8B-B14F-4D97-AF65-F5344CB8AC3E}">
        <p14:creationId xmlns:p14="http://schemas.microsoft.com/office/powerpoint/2010/main" val="348690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AdaBoost justification</a:t>
            </a:r>
            <a:endParaRPr lang="en-US" dirty="0"/>
          </a:p>
        </p:txBody>
      </p:sp>
      <p:sp>
        <p:nvSpPr>
          <p:cNvPr id="3" name="Content Placeholder 2"/>
          <p:cNvSpPr>
            <a:spLocks noGrp="1"/>
          </p:cNvSpPr>
          <p:nvPr>
            <p:ph idx="1"/>
          </p:nvPr>
        </p:nvSpPr>
        <p:spPr/>
        <p:txBody>
          <a:bodyPr/>
          <a:lstStyle/>
          <a:p>
            <a:r>
              <a:rPr lang="en-US" dirty="0"/>
              <a:t>update the example weights</a:t>
            </a:r>
          </a:p>
          <a:p>
            <a:pPr lvl="1"/>
            <a:endParaRPr lang="en-US" dirty="0"/>
          </a:p>
          <a:p>
            <a:endParaRPr lang="en-US" dirty="0"/>
          </a:p>
        </p:txBody>
      </p:sp>
      <p:graphicFrame>
        <p:nvGraphicFramePr>
          <p:cNvPr id="6" name="Object 5"/>
          <p:cNvGraphicFramePr>
            <a:graphicFrameLocks noChangeAspect="1"/>
          </p:cNvGraphicFramePr>
          <p:nvPr>
            <p:extLst/>
          </p:nvPr>
        </p:nvGraphicFramePr>
        <p:xfrm>
          <a:off x="3078163" y="2214564"/>
          <a:ext cx="5440362" cy="833437"/>
        </p:xfrm>
        <a:graphic>
          <a:graphicData uri="http://schemas.openxmlformats.org/presentationml/2006/ole">
            <mc:AlternateContent xmlns:mc="http://schemas.openxmlformats.org/markup-compatibility/2006">
              <mc:Choice xmlns:v="urn:schemas-microsoft-com:vml" Requires="v">
                <p:oleObj spid="_x0000_s27650" name="Equation" r:id="rId3" imgW="2578100" imgH="393700" progId="Equation.3">
                  <p:embed/>
                </p:oleObj>
              </mc:Choice>
              <mc:Fallback>
                <p:oleObj name="Equation" r:id="rId3" imgW="2578100" imgH="393700" progId="Equation.3">
                  <p:embed/>
                  <p:pic>
                    <p:nvPicPr>
                      <p:cNvPr id="6" name="Object 5"/>
                      <p:cNvPicPr/>
                      <p:nvPr/>
                    </p:nvPicPr>
                    <p:blipFill>
                      <a:blip r:embed="rId4"/>
                      <a:stretch>
                        <a:fillRect/>
                      </a:stretch>
                    </p:blipFill>
                    <p:spPr>
                      <a:xfrm>
                        <a:off x="3078163" y="2214564"/>
                        <a:ext cx="5440362" cy="833437"/>
                      </a:xfrm>
                      <a:prstGeom prst="rect">
                        <a:avLst/>
                      </a:prstGeom>
                    </p:spPr>
                  </p:pic>
                </p:oleObj>
              </mc:Fallback>
            </mc:AlternateContent>
          </a:graphicData>
        </a:graphic>
      </p:graphicFrame>
      <p:sp>
        <p:nvSpPr>
          <p:cNvPr id="8" name="Left Brace 7"/>
          <p:cNvSpPr/>
          <p:nvPr/>
        </p:nvSpPr>
        <p:spPr>
          <a:xfrm rot="16200000">
            <a:off x="5981702" y="1333500"/>
            <a:ext cx="381001" cy="3809998"/>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dirty="0">
              <a:latin typeface="Arial" panose="020B0604020202020204" pitchFamily="34" charset="0"/>
            </a:endParaRPr>
          </a:p>
        </p:txBody>
      </p:sp>
      <p:sp>
        <p:nvSpPr>
          <p:cNvPr id="5" name="TextBox 4"/>
          <p:cNvSpPr txBox="1"/>
          <p:nvPr/>
        </p:nvSpPr>
        <p:spPr>
          <a:xfrm>
            <a:off x="5257800" y="3502968"/>
            <a:ext cx="1928733" cy="369332"/>
          </a:xfrm>
          <a:prstGeom prst="rect">
            <a:avLst/>
          </a:prstGeom>
          <a:noFill/>
        </p:spPr>
        <p:txBody>
          <a:bodyPr wrap="none" rtlCol="0">
            <a:spAutoFit/>
          </a:bodyPr>
          <a:lstStyle/>
          <a:p>
            <a:r>
              <a:rPr lang="en-US" dirty="0">
                <a:solidFill>
                  <a:srgbClr val="0000FF"/>
                </a:solidFill>
                <a:latin typeface="Arial" panose="020B0604020202020204" pitchFamily="34" charset="0"/>
              </a:rPr>
              <a:t>Exponential loss!</a:t>
            </a:r>
          </a:p>
        </p:txBody>
      </p:sp>
      <p:graphicFrame>
        <p:nvGraphicFramePr>
          <p:cNvPr id="7" name="Object 6"/>
          <p:cNvGraphicFramePr>
            <a:graphicFrameLocks noChangeAspect="1"/>
          </p:cNvGraphicFramePr>
          <p:nvPr>
            <p:extLst/>
          </p:nvPr>
        </p:nvGraphicFramePr>
        <p:xfrm>
          <a:off x="5181601" y="4159250"/>
          <a:ext cx="2354263" cy="412750"/>
        </p:xfrm>
        <a:graphic>
          <a:graphicData uri="http://schemas.openxmlformats.org/presentationml/2006/ole">
            <mc:AlternateContent xmlns:mc="http://schemas.openxmlformats.org/markup-compatibility/2006">
              <mc:Choice xmlns:v="urn:schemas-microsoft-com:vml" Requires="v">
                <p:oleObj spid="_x0000_s27651" name="Equation" r:id="rId5" imgW="1155700" imgH="203200" progId="Equation.3">
                  <p:embed/>
                </p:oleObj>
              </mc:Choice>
              <mc:Fallback>
                <p:oleObj name="Equation" r:id="rId5" imgW="1155700" imgH="203200" progId="Equation.3">
                  <p:embed/>
                  <p:pic>
                    <p:nvPicPr>
                      <p:cNvPr id="7" name="Object 6"/>
                      <p:cNvPicPr/>
                      <p:nvPr/>
                    </p:nvPicPr>
                    <p:blipFill>
                      <a:blip r:embed="rId6"/>
                      <a:stretch>
                        <a:fillRect/>
                      </a:stretch>
                    </p:blipFill>
                    <p:spPr>
                      <a:xfrm>
                        <a:off x="5181601" y="4159250"/>
                        <a:ext cx="2354263" cy="412750"/>
                      </a:xfrm>
                      <a:prstGeom prst="rect">
                        <a:avLst/>
                      </a:prstGeom>
                    </p:spPr>
                  </p:pic>
                </p:oleObj>
              </mc:Fallback>
            </mc:AlternateContent>
          </a:graphicData>
        </a:graphic>
      </p:graphicFrame>
      <p:sp>
        <p:nvSpPr>
          <p:cNvPr id="4" name="TextBox 3"/>
          <p:cNvSpPr txBox="1"/>
          <p:nvPr/>
        </p:nvSpPr>
        <p:spPr>
          <a:xfrm>
            <a:off x="2438400" y="5257801"/>
            <a:ext cx="7543800" cy="707886"/>
          </a:xfrm>
          <a:prstGeom prst="rect">
            <a:avLst/>
          </a:prstGeom>
          <a:noFill/>
        </p:spPr>
        <p:txBody>
          <a:bodyPr wrap="square" rtlCol="0">
            <a:spAutoFit/>
          </a:bodyPr>
          <a:lstStyle/>
          <a:p>
            <a:r>
              <a:rPr lang="en-US" sz="2000" dirty="0" err="1">
                <a:solidFill>
                  <a:srgbClr val="0000FF"/>
                </a:solidFill>
                <a:latin typeface="Arial" panose="020B0604020202020204" pitchFamily="34" charset="0"/>
              </a:rPr>
              <a:t>AdaBoost</a:t>
            </a:r>
            <a:r>
              <a:rPr lang="en-US" sz="2000" dirty="0">
                <a:solidFill>
                  <a:srgbClr val="0000FF"/>
                </a:solidFill>
                <a:latin typeface="Arial" panose="020B0604020202020204" pitchFamily="34" charset="0"/>
              </a:rPr>
              <a:t> turns out to be another approach for minimizing the exponential loss!</a:t>
            </a:r>
          </a:p>
        </p:txBody>
      </p:sp>
    </p:spTree>
    <p:extLst>
      <p:ext uri="{BB962C8B-B14F-4D97-AF65-F5344CB8AC3E}">
        <p14:creationId xmlns:p14="http://schemas.microsoft.com/office/powerpoint/2010/main" val="398593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defRPr/>
            </a:pPr>
            <a:r>
              <a:rPr lang="en-US" dirty="0">
                <a:cs typeface="+mj-cs"/>
              </a:rPr>
              <a:t>Other boosting variants</a:t>
            </a:r>
          </a:p>
        </p:txBody>
      </p:sp>
      <p:sp>
        <p:nvSpPr>
          <p:cNvPr id="17416" name="Text Box 8"/>
          <p:cNvSpPr txBox="1">
            <a:spLocks noChangeArrowheads="1"/>
          </p:cNvSpPr>
          <p:nvPr/>
        </p:nvSpPr>
        <p:spPr bwMode="auto">
          <a:xfrm>
            <a:off x="5867401" y="2438401"/>
            <a:ext cx="67197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Arial" panose="020B0604020202020204" pitchFamily="34" charset="0"/>
              </a:rPr>
              <a:t>Loss</a:t>
            </a:r>
          </a:p>
        </p:txBody>
      </p:sp>
      <p:grpSp>
        <p:nvGrpSpPr>
          <p:cNvPr id="20483" name="Group 45"/>
          <p:cNvGrpSpPr>
            <a:grpSpLocks/>
          </p:cNvGrpSpPr>
          <p:nvPr/>
        </p:nvGrpSpPr>
        <p:grpSpPr bwMode="auto">
          <a:xfrm>
            <a:off x="3492501" y="2133603"/>
            <a:ext cx="5241929" cy="4637094"/>
            <a:chOff x="1240" y="1344"/>
            <a:chExt cx="3302" cy="2921"/>
          </a:xfrm>
        </p:grpSpPr>
        <p:sp>
          <p:nvSpPr>
            <p:cNvPr id="17430" name="Text Box 22"/>
            <p:cNvSpPr txBox="1">
              <a:spLocks noChangeArrowheads="1"/>
            </p:cNvSpPr>
            <p:nvPr/>
          </p:nvSpPr>
          <p:spPr bwMode="auto">
            <a:xfrm>
              <a:off x="3360" y="4032"/>
              <a:ext cx="593"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Arial" panose="020B0604020202020204" pitchFamily="34" charset="0"/>
                </a:rPr>
                <a:t>Correct</a:t>
              </a:r>
            </a:p>
          </p:txBody>
        </p:sp>
        <p:sp>
          <p:nvSpPr>
            <p:cNvPr id="17415" name="Line 7"/>
            <p:cNvSpPr>
              <a:spLocks noChangeShapeType="1"/>
            </p:cNvSpPr>
            <p:nvPr/>
          </p:nvSpPr>
          <p:spPr bwMode="auto">
            <a:xfrm flipH="1" flipV="1">
              <a:off x="2664" y="1344"/>
              <a:ext cx="0" cy="216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400" dirty="0">
                <a:latin typeface="Arial" panose="020B0604020202020204" pitchFamily="34" charset="0"/>
              </a:endParaRPr>
            </a:p>
          </p:txBody>
        </p:sp>
        <p:sp>
          <p:nvSpPr>
            <p:cNvPr id="17413" name="Text Box 5"/>
            <p:cNvSpPr txBox="1">
              <a:spLocks noChangeArrowheads="1"/>
            </p:cNvSpPr>
            <p:nvPr/>
          </p:nvSpPr>
          <p:spPr bwMode="auto">
            <a:xfrm>
              <a:off x="4167" y="3561"/>
              <a:ext cx="375"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Arial" panose="020B0604020202020204" pitchFamily="34" charset="0"/>
                </a:rPr>
                <a:t>loss</a:t>
              </a:r>
            </a:p>
          </p:txBody>
        </p:sp>
        <p:sp>
          <p:nvSpPr>
            <p:cNvPr id="17414" name="Line 6"/>
            <p:cNvSpPr>
              <a:spLocks noChangeShapeType="1"/>
            </p:cNvSpPr>
            <p:nvPr/>
          </p:nvSpPr>
          <p:spPr bwMode="auto">
            <a:xfrm>
              <a:off x="1240" y="3526"/>
              <a:ext cx="3201"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400" dirty="0">
                <a:latin typeface="Arial" panose="020B0604020202020204" pitchFamily="34" charset="0"/>
              </a:endParaRPr>
            </a:p>
          </p:txBody>
        </p:sp>
        <p:sp>
          <p:nvSpPr>
            <p:cNvPr id="17417" name="Rectangle 9"/>
            <p:cNvSpPr>
              <a:spLocks noChangeArrowheads="1"/>
            </p:cNvSpPr>
            <p:nvPr/>
          </p:nvSpPr>
          <p:spPr bwMode="auto">
            <a:xfrm>
              <a:off x="1784" y="3455"/>
              <a:ext cx="136" cy="71"/>
            </a:xfrm>
            <a:prstGeom prst="rect">
              <a:avLst/>
            </a:prstGeom>
            <a:solidFill>
              <a:schemeClr val="accent1"/>
            </a:solidFill>
            <a:ln w="9525">
              <a:solidFill>
                <a:schemeClr val="accent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dirty="0">
                <a:latin typeface="Arial" panose="020B0604020202020204" pitchFamily="34" charset="0"/>
              </a:endParaRPr>
            </a:p>
          </p:txBody>
        </p:sp>
        <p:sp>
          <p:nvSpPr>
            <p:cNvPr id="17418" name="Rectangle 10"/>
            <p:cNvSpPr>
              <a:spLocks noChangeArrowheads="1"/>
            </p:cNvSpPr>
            <p:nvPr/>
          </p:nvSpPr>
          <p:spPr bwMode="auto">
            <a:xfrm>
              <a:off x="2329" y="3455"/>
              <a:ext cx="136" cy="71"/>
            </a:xfrm>
            <a:prstGeom prst="rect">
              <a:avLst/>
            </a:prstGeom>
            <a:solidFill>
              <a:schemeClr val="accent1"/>
            </a:solidFill>
            <a:ln w="9525">
              <a:solidFill>
                <a:schemeClr val="accent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dirty="0">
                <a:latin typeface="Arial" panose="020B0604020202020204" pitchFamily="34" charset="0"/>
              </a:endParaRPr>
            </a:p>
          </p:txBody>
        </p:sp>
        <p:sp>
          <p:nvSpPr>
            <p:cNvPr id="17419" name="Rectangle 11"/>
            <p:cNvSpPr>
              <a:spLocks noChangeArrowheads="1"/>
            </p:cNvSpPr>
            <p:nvPr/>
          </p:nvSpPr>
          <p:spPr bwMode="auto">
            <a:xfrm>
              <a:off x="2670" y="3350"/>
              <a:ext cx="136" cy="176"/>
            </a:xfrm>
            <a:prstGeom prst="rect">
              <a:avLst/>
            </a:prstGeom>
            <a:solidFill>
              <a:schemeClr val="accent1"/>
            </a:solidFill>
            <a:ln w="9525">
              <a:solidFill>
                <a:schemeClr val="accent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dirty="0">
                <a:latin typeface="Arial" panose="020B0604020202020204" pitchFamily="34" charset="0"/>
              </a:endParaRPr>
            </a:p>
          </p:txBody>
        </p:sp>
        <p:sp>
          <p:nvSpPr>
            <p:cNvPr id="17420" name="Rectangle 12"/>
            <p:cNvSpPr>
              <a:spLocks noChangeArrowheads="1"/>
            </p:cNvSpPr>
            <p:nvPr/>
          </p:nvSpPr>
          <p:spPr bwMode="auto">
            <a:xfrm>
              <a:off x="2806" y="3103"/>
              <a:ext cx="137" cy="423"/>
            </a:xfrm>
            <a:prstGeom prst="rect">
              <a:avLst/>
            </a:prstGeom>
            <a:solidFill>
              <a:schemeClr val="accent1"/>
            </a:solidFill>
            <a:ln w="9525">
              <a:solidFill>
                <a:schemeClr val="accent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dirty="0">
                <a:latin typeface="Arial" panose="020B0604020202020204" pitchFamily="34" charset="0"/>
              </a:endParaRPr>
            </a:p>
          </p:txBody>
        </p:sp>
        <p:sp>
          <p:nvSpPr>
            <p:cNvPr id="17421" name="Rectangle 13"/>
            <p:cNvSpPr>
              <a:spLocks noChangeArrowheads="1"/>
            </p:cNvSpPr>
            <p:nvPr/>
          </p:nvSpPr>
          <p:spPr bwMode="auto">
            <a:xfrm>
              <a:off x="3623" y="3455"/>
              <a:ext cx="137" cy="71"/>
            </a:xfrm>
            <a:prstGeom prst="rect">
              <a:avLst/>
            </a:prstGeom>
            <a:solidFill>
              <a:schemeClr val="accent1"/>
            </a:solidFill>
            <a:ln w="9525">
              <a:solidFill>
                <a:schemeClr val="accent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dirty="0">
                <a:latin typeface="Arial" panose="020B0604020202020204" pitchFamily="34" charset="0"/>
              </a:endParaRPr>
            </a:p>
          </p:txBody>
        </p:sp>
        <p:sp>
          <p:nvSpPr>
            <p:cNvPr id="17422" name="Rectangle 14"/>
            <p:cNvSpPr>
              <a:spLocks noChangeArrowheads="1"/>
            </p:cNvSpPr>
            <p:nvPr/>
          </p:nvSpPr>
          <p:spPr bwMode="auto">
            <a:xfrm>
              <a:off x="2943" y="3244"/>
              <a:ext cx="135" cy="282"/>
            </a:xfrm>
            <a:prstGeom prst="rect">
              <a:avLst/>
            </a:prstGeom>
            <a:solidFill>
              <a:schemeClr val="accent1"/>
            </a:solidFill>
            <a:ln w="9525">
              <a:solidFill>
                <a:schemeClr val="accent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dirty="0">
                <a:latin typeface="Arial" panose="020B0604020202020204" pitchFamily="34" charset="0"/>
              </a:endParaRPr>
            </a:p>
          </p:txBody>
        </p:sp>
        <p:sp>
          <p:nvSpPr>
            <p:cNvPr id="17423" name="Rectangle 15"/>
            <p:cNvSpPr>
              <a:spLocks noChangeArrowheads="1"/>
            </p:cNvSpPr>
            <p:nvPr/>
          </p:nvSpPr>
          <p:spPr bwMode="auto">
            <a:xfrm>
              <a:off x="3078" y="2997"/>
              <a:ext cx="137" cy="529"/>
            </a:xfrm>
            <a:prstGeom prst="rect">
              <a:avLst/>
            </a:prstGeom>
            <a:solidFill>
              <a:schemeClr val="accent1"/>
            </a:solidFill>
            <a:ln w="9525">
              <a:solidFill>
                <a:schemeClr val="accent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dirty="0">
                <a:latin typeface="Arial" panose="020B0604020202020204" pitchFamily="34" charset="0"/>
              </a:endParaRPr>
            </a:p>
          </p:txBody>
        </p:sp>
        <p:sp>
          <p:nvSpPr>
            <p:cNvPr id="17424" name="Rectangle 16"/>
            <p:cNvSpPr>
              <a:spLocks noChangeArrowheads="1"/>
            </p:cNvSpPr>
            <p:nvPr/>
          </p:nvSpPr>
          <p:spPr bwMode="auto">
            <a:xfrm>
              <a:off x="3351" y="3350"/>
              <a:ext cx="136" cy="176"/>
            </a:xfrm>
            <a:prstGeom prst="rect">
              <a:avLst/>
            </a:prstGeom>
            <a:solidFill>
              <a:schemeClr val="accent1"/>
            </a:solidFill>
            <a:ln w="9525">
              <a:solidFill>
                <a:schemeClr val="accent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dirty="0">
                <a:latin typeface="Arial" panose="020B0604020202020204" pitchFamily="34" charset="0"/>
              </a:endParaRPr>
            </a:p>
          </p:txBody>
        </p:sp>
        <p:sp>
          <p:nvSpPr>
            <p:cNvPr id="17425" name="Rectangle 17"/>
            <p:cNvSpPr>
              <a:spLocks noChangeArrowheads="1"/>
            </p:cNvSpPr>
            <p:nvPr/>
          </p:nvSpPr>
          <p:spPr bwMode="auto">
            <a:xfrm>
              <a:off x="3215" y="3244"/>
              <a:ext cx="136" cy="282"/>
            </a:xfrm>
            <a:prstGeom prst="rect">
              <a:avLst/>
            </a:prstGeom>
            <a:solidFill>
              <a:schemeClr val="accent1"/>
            </a:solidFill>
            <a:ln w="9525">
              <a:solidFill>
                <a:schemeClr val="accent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dirty="0">
                <a:latin typeface="Arial" panose="020B0604020202020204" pitchFamily="34" charset="0"/>
              </a:endParaRPr>
            </a:p>
          </p:txBody>
        </p:sp>
        <p:sp>
          <p:nvSpPr>
            <p:cNvPr id="17426" name="Rectangle 18"/>
            <p:cNvSpPr>
              <a:spLocks noChangeArrowheads="1"/>
            </p:cNvSpPr>
            <p:nvPr/>
          </p:nvSpPr>
          <p:spPr bwMode="auto">
            <a:xfrm>
              <a:off x="3760" y="3350"/>
              <a:ext cx="136" cy="176"/>
            </a:xfrm>
            <a:prstGeom prst="rect">
              <a:avLst/>
            </a:prstGeom>
            <a:solidFill>
              <a:schemeClr val="accent1"/>
            </a:solidFill>
            <a:ln w="9525">
              <a:solidFill>
                <a:schemeClr val="accent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dirty="0">
                <a:latin typeface="Arial" panose="020B0604020202020204" pitchFamily="34" charset="0"/>
              </a:endParaRPr>
            </a:p>
          </p:txBody>
        </p:sp>
        <p:sp>
          <p:nvSpPr>
            <p:cNvPr id="17427" name="AutoShape 19"/>
            <p:cNvSpPr>
              <a:spLocks/>
            </p:cNvSpPr>
            <p:nvPr/>
          </p:nvSpPr>
          <p:spPr bwMode="auto">
            <a:xfrm rot="16199711" flipV="1">
              <a:off x="3316" y="3074"/>
              <a:ext cx="176" cy="1362"/>
            </a:xfrm>
            <a:prstGeom prst="leftBrace">
              <a:avLst>
                <a:gd name="adj1" fmla="val 64489"/>
                <a:gd name="adj2" fmla="val 50000"/>
              </a:avLst>
            </a:prstGeom>
            <a:noFill/>
            <a:ln w="9525">
              <a:solidFill>
                <a:schemeClr val="accent2"/>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dirty="0">
                <a:latin typeface="Arial" panose="020B0604020202020204" pitchFamily="34" charset="0"/>
              </a:endParaRPr>
            </a:p>
          </p:txBody>
        </p:sp>
        <p:sp>
          <p:nvSpPr>
            <p:cNvPr id="17428" name="AutoShape 20"/>
            <p:cNvSpPr>
              <a:spLocks/>
            </p:cNvSpPr>
            <p:nvPr/>
          </p:nvSpPr>
          <p:spPr bwMode="auto">
            <a:xfrm rot="16199711" flipV="1">
              <a:off x="1872" y="2968"/>
              <a:ext cx="176" cy="1362"/>
            </a:xfrm>
            <a:prstGeom prst="leftBrace">
              <a:avLst>
                <a:gd name="adj1" fmla="val 64489"/>
                <a:gd name="adj2" fmla="val 50000"/>
              </a:avLst>
            </a:prstGeom>
            <a:noFill/>
            <a:ln w="9525">
              <a:solidFill>
                <a:srgbClr val="FF0066"/>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dirty="0">
                <a:latin typeface="Arial" panose="020B0604020202020204" pitchFamily="34" charset="0"/>
              </a:endParaRPr>
            </a:p>
          </p:txBody>
        </p:sp>
        <p:sp>
          <p:nvSpPr>
            <p:cNvPr id="17429" name="Text Box 21"/>
            <p:cNvSpPr txBox="1">
              <a:spLocks noChangeArrowheads="1"/>
            </p:cNvSpPr>
            <p:nvPr/>
          </p:nvSpPr>
          <p:spPr bwMode="auto">
            <a:xfrm>
              <a:off x="1669" y="3773"/>
              <a:ext cx="690"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solidFill>
                    <a:srgbClr val="FF0066"/>
                  </a:solidFill>
                  <a:latin typeface="Arial" panose="020B0604020202020204" pitchFamily="34" charset="0"/>
                </a:rPr>
                <a:t>Mistakes</a:t>
              </a:r>
            </a:p>
          </p:txBody>
        </p:sp>
      </p:grpSp>
      <p:grpSp>
        <p:nvGrpSpPr>
          <p:cNvPr id="17454" name="Group 46"/>
          <p:cNvGrpSpPr>
            <a:grpSpLocks/>
          </p:cNvGrpSpPr>
          <p:nvPr/>
        </p:nvGrpSpPr>
        <p:grpSpPr bwMode="auto">
          <a:xfrm>
            <a:off x="1828800" y="3124201"/>
            <a:ext cx="7467600" cy="2474913"/>
            <a:chOff x="192" y="1968"/>
            <a:chExt cx="4704" cy="1559"/>
          </a:xfrm>
        </p:grpSpPr>
        <p:sp>
          <p:nvSpPr>
            <p:cNvPr id="17437" name="Freeform 29"/>
            <p:cNvSpPr>
              <a:spLocks/>
            </p:cNvSpPr>
            <p:nvPr/>
          </p:nvSpPr>
          <p:spPr bwMode="auto">
            <a:xfrm flipH="1">
              <a:off x="576" y="1968"/>
              <a:ext cx="4320" cy="1559"/>
            </a:xfrm>
            <a:custGeom>
              <a:avLst/>
              <a:gdLst>
                <a:gd name="T0" fmla="*/ 0 w 5312"/>
                <a:gd name="T1" fmla="*/ 2124 h 2124"/>
                <a:gd name="T2" fmla="*/ 1528 w 5312"/>
                <a:gd name="T3" fmla="*/ 1908 h 2124"/>
                <a:gd name="T4" fmla="*/ 2624 w 5312"/>
                <a:gd name="T5" fmla="*/ 1156 h 2124"/>
                <a:gd name="T6" fmla="*/ 3744 w 5312"/>
                <a:gd name="T7" fmla="*/ 180 h 2124"/>
                <a:gd name="T8" fmla="*/ 5312 w 5312"/>
                <a:gd name="T9" fmla="*/ 76 h 2124"/>
              </a:gdLst>
              <a:ahLst/>
              <a:cxnLst>
                <a:cxn ang="0">
                  <a:pos x="T0" y="T1"/>
                </a:cxn>
                <a:cxn ang="0">
                  <a:pos x="T2" y="T3"/>
                </a:cxn>
                <a:cxn ang="0">
                  <a:pos x="T4" y="T5"/>
                </a:cxn>
                <a:cxn ang="0">
                  <a:pos x="T6" y="T7"/>
                </a:cxn>
                <a:cxn ang="0">
                  <a:pos x="T8" y="T9"/>
                </a:cxn>
              </a:cxnLst>
              <a:rect l="0" t="0" r="r" b="b"/>
              <a:pathLst>
                <a:path w="5312" h="2124">
                  <a:moveTo>
                    <a:pt x="0" y="2124"/>
                  </a:moveTo>
                  <a:cubicBezTo>
                    <a:pt x="253" y="2088"/>
                    <a:pt x="1091" y="2069"/>
                    <a:pt x="1528" y="1908"/>
                  </a:cubicBezTo>
                  <a:cubicBezTo>
                    <a:pt x="1965" y="1747"/>
                    <a:pt x="2255" y="1444"/>
                    <a:pt x="2624" y="1156"/>
                  </a:cubicBezTo>
                  <a:cubicBezTo>
                    <a:pt x="2993" y="868"/>
                    <a:pt x="3296" y="360"/>
                    <a:pt x="3744" y="180"/>
                  </a:cubicBezTo>
                  <a:cubicBezTo>
                    <a:pt x="4192" y="0"/>
                    <a:pt x="4985" y="98"/>
                    <a:pt x="5312" y="76"/>
                  </a:cubicBezTo>
                </a:path>
              </a:pathLst>
            </a:custGeom>
            <a:noFill/>
            <a:ln w="28575" cap="flat" cmpd="sng">
              <a:solidFill>
                <a:srgbClr val="FF99FF"/>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a:defRPr/>
              </a:pPr>
              <a:endParaRPr lang="en-US" sz="1400" dirty="0">
                <a:latin typeface="Arial" panose="020B0604020202020204" pitchFamily="34" charset="0"/>
              </a:endParaRPr>
            </a:p>
          </p:txBody>
        </p:sp>
        <p:sp>
          <p:nvSpPr>
            <p:cNvPr id="17440" name="Text Box 32"/>
            <p:cNvSpPr txBox="1">
              <a:spLocks noChangeArrowheads="1"/>
            </p:cNvSpPr>
            <p:nvPr/>
          </p:nvSpPr>
          <p:spPr bwMode="auto">
            <a:xfrm>
              <a:off x="192" y="2016"/>
              <a:ext cx="884"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err="1">
                  <a:solidFill>
                    <a:srgbClr val="FF99FF"/>
                  </a:solidFill>
                  <a:latin typeface="Arial" panose="020B0604020202020204" pitchFamily="34" charset="0"/>
                </a:rPr>
                <a:t>Brownboost</a:t>
              </a:r>
              <a:endParaRPr lang="en-US" dirty="0">
                <a:solidFill>
                  <a:srgbClr val="FF99FF"/>
                </a:solidFill>
                <a:latin typeface="Arial" panose="020B0604020202020204" pitchFamily="34" charset="0"/>
              </a:endParaRPr>
            </a:p>
          </p:txBody>
        </p:sp>
      </p:grpSp>
      <p:grpSp>
        <p:nvGrpSpPr>
          <p:cNvPr id="17455" name="Group 47"/>
          <p:cNvGrpSpPr>
            <a:grpSpLocks/>
          </p:cNvGrpSpPr>
          <p:nvPr/>
        </p:nvGrpSpPr>
        <p:grpSpPr bwMode="auto">
          <a:xfrm>
            <a:off x="2133600" y="1828801"/>
            <a:ext cx="7105650" cy="3743325"/>
            <a:chOff x="384" y="1152"/>
            <a:chExt cx="4476" cy="2358"/>
          </a:xfrm>
        </p:grpSpPr>
        <p:sp>
          <p:nvSpPr>
            <p:cNvPr id="17436" name="Freeform 28"/>
            <p:cNvSpPr>
              <a:spLocks/>
            </p:cNvSpPr>
            <p:nvPr/>
          </p:nvSpPr>
          <p:spPr bwMode="auto">
            <a:xfrm flipH="1">
              <a:off x="1392" y="1296"/>
              <a:ext cx="3468" cy="2214"/>
            </a:xfrm>
            <a:custGeom>
              <a:avLst/>
              <a:gdLst>
                <a:gd name="T0" fmla="*/ 0 w 4264"/>
                <a:gd name="T1" fmla="*/ 3016 h 3016"/>
                <a:gd name="T2" fmla="*/ 1528 w 4264"/>
                <a:gd name="T3" fmla="*/ 2800 h 3016"/>
                <a:gd name="T4" fmla="*/ 2624 w 4264"/>
                <a:gd name="T5" fmla="*/ 2048 h 3016"/>
                <a:gd name="T6" fmla="*/ 3544 w 4264"/>
                <a:gd name="T7" fmla="*/ 1024 h 3016"/>
                <a:gd name="T8" fmla="*/ 4264 w 4264"/>
                <a:gd name="T9" fmla="*/ 0 h 3016"/>
              </a:gdLst>
              <a:ahLst/>
              <a:cxnLst>
                <a:cxn ang="0">
                  <a:pos x="T0" y="T1"/>
                </a:cxn>
                <a:cxn ang="0">
                  <a:pos x="T2" y="T3"/>
                </a:cxn>
                <a:cxn ang="0">
                  <a:pos x="T4" y="T5"/>
                </a:cxn>
                <a:cxn ang="0">
                  <a:pos x="T6" y="T7"/>
                </a:cxn>
                <a:cxn ang="0">
                  <a:pos x="T8" y="T9"/>
                </a:cxn>
              </a:cxnLst>
              <a:rect l="0" t="0" r="r" b="b"/>
              <a:pathLst>
                <a:path w="4264" h="3016">
                  <a:moveTo>
                    <a:pt x="0" y="3016"/>
                  </a:moveTo>
                  <a:cubicBezTo>
                    <a:pt x="253" y="2980"/>
                    <a:pt x="1091" y="2961"/>
                    <a:pt x="1528" y="2800"/>
                  </a:cubicBezTo>
                  <a:cubicBezTo>
                    <a:pt x="1965" y="2639"/>
                    <a:pt x="2288" y="2344"/>
                    <a:pt x="2624" y="2048"/>
                  </a:cubicBezTo>
                  <a:cubicBezTo>
                    <a:pt x="2960" y="1752"/>
                    <a:pt x="3271" y="1365"/>
                    <a:pt x="3544" y="1024"/>
                  </a:cubicBezTo>
                  <a:cubicBezTo>
                    <a:pt x="3817" y="683"/>
                    <a:pt x="4114" y="213"/>
                    <a:pt x="4264" y="0"/>
                  </a:cubicBezTo>
                </a:path>
              </a:pathLst>
            </a:custGeom>
            <a:noFill/>
            <a:ln w="28575" cap="flat" cmpd="sng">
              <a:solidFill>
                <a:schemeClr val="accent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a:defRPr/>
              </a:pPr>
              <a:endParaRPr lang="en-US" sz="1400" dirty="0">
                <a:latin typeface="Arial" panose="020B0604020202020204" pitchFamily="34" charset="0"/>
              </a:endParaRPr>
            </a:p>
          </p:txBody>
        </p:sp>
        <p:sp>
          <p:nvSpPr>
            <p:cNvPr id="17441" name="Text Box 33"/>
            <p:cNvSpPr txBox="1">
              <a:spLocks noChangeArrowheads="1"/>
            </p:cNvSpPr>
            <p:nvPr/>
          </p:nvSpPr>
          <p:spPr bwMode="auto">
            <a:xfrm>
              <a:off x="384" y="1152"/>
              <a:ext cx="787"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err="1">
                  <a:solidFill>
                    <a:schemeClr val="accent1"/>
                  </a:solidFill>
                  <a:latin typeface="Arial" panose="020B0604020202020204" pitchFamily="34" charset="0"/>
                </a:rPr>
                <a:t>Logitboost</a:t>
              </a:r>
              <a:endParaRPr lang="en-US" dirty="0">
                <a:solidFill>
                  <a:schemeClr val="accent1"/>
                </a:solidFill>
                <a:latin typeface="Arial" panose="020B0604020202020204" pitchFamily="34" charset="0"/>
              </a:endParaRPr>
            </a:p>
          </p:txBody>
        </p:sp>
      </p:grpSp>
      <p:grpSp>
        <p:nvGrpSpPr>
          <p:cNvPr id="17456" name="Group 48"/>
          <p:cNvGrpSpPr>
            <a:grpSpLocks/>
          </p:cNvGrpSpPr>
          <p:nvPr/>
        </p:nvGrpSpPr>
        <p:grpSpPr bwMode="auto">
          <a:xfrm>
            <a:off x="4775201" y="1517650"/>
            <a:ext cx="4494213" cy="4076700"/>
            <a:chOff x="2064" y="960"/>
            <a:chExt cx="2831" cy="2568"/>
          </a:xfrm>
        </p:grpSpPr>
        <p:sp>
          <p:nvSpPr>
            <p:cNvPr id="17435" name="Freeform 27"/>
            <p:cNvSpPr>
              <a:spLocks/>
            </p:cNvSpPr>
            <p:nvPr/>
          </p:nvSpPr>
          <p:spPr bwMode="auto">
            <a:xfrm flipH="1">
              <a:off x="2208" y="1296"/>
              <a:ext cx="2687" cy="2232"/>
            </a:xfrm>
            <a:custGeom>
              <a:avLst/>
              <a:gdLst>
                <a:gd name="T0" fmla="*/ 0 w 3304"/>
                <a:gd name="T1" fmla="*/ 3040 h 3040"/>
                <a:gd name="T2" fmla="*/ 1528 w 3304"/>
                <a:gd name="T3" fmla="*/ 2824 h 3040"/>
                <a:gd name="T4" fmla="*/ 2624 w 3304"/>
                <a:gd name="T5" fmla="*/ 2072 h 3040"/>
                <a:gd name="T6" fmla="*/ 3152 w 3304"/>
                <a:gd name="T7" fmla="*/ 1120 h 3040"/>
                <a:gd name="T8" fmla="*/ 3304 w 3304"/>
                <a:gd name="T9" fmla="*/ 0 h 3040"/>
              </a:gdLst>
              <a:ahLst/>
              <a:cxnLst>
                <a:cxn ang="0">
                  <a:pos x="T0" y="T1"/>
                </a:cxn>
                <a:cxn ang="0">
                  <a:pos x="T2" y="T3"/>
                </a:cxn>
                <a:cxn ang="0">
                  <a:pos x="T4" y="T5"/>
                </a:cxn>
                <a:cxn ang="0">
                  <a:pos x="T6" y="T7"/>
                </a:cxn>
                <a:cxn ang="0">
                  <a:pos x="T8" y="T9"/>
                </a:cxn>
              </a:cxnLst>
              <a:rect l="0" t="0" r="r" b="b"/>
              <a:pathLst>
                <a:path w="3304" h="3040">
                  <a:moveTo>
                    <a:pt x="0" y="3040"/>
                  </a:moveTo>
                  <a:cubicBezTo>
                    <a:pt x="253" y="3004"/>
                    <a:pt x="1091" y="2985"/>
                    <a:pt x="1528" y="2824"/>
                  </a:cubicBezTo>
                  <a:cubicBezTo>
                    <a:pt x="1965" y="2663"/>
                    <a:pt x="2353" y="2356"/>
                    <a:pt x="2624" y="2072"/>
                  </a:cubicBezTo>
                  <a:cubicBezTo>
                    <a:pt x="2895" y="1788"/>
                    <a:pt x="3039" y="1465"/>
                    <a:pt x="3152" y="1120"/>
                  </a:cubicBezTo>
                  <a:cubicBezTo>
                    <a:pt x="3265" y="775"/>
                    <a:pt x="3272" y="233"/>
                    <a:pt x="3304" y="0"/>
                  </a:cubicBezTo>
                </a:path>
              </a:pathLst>
            </a:custGeom>
            <a:noFill/>
            <a:ln w="28575" cap="flat" cmpd="sng">
              <a:solidFill>
                <a:schemeClr val="accent2"/>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a:defRPr/>
              </a:pPr>
              <a:endParaRPr lang="en-US" sz="1400" dirty="0">
                <a:latin typeface="Arial" panose="020B0604020202020204" pitchFamily="34" charset="0"/>
              </a:endParaRPr>
            </a:p>
          </p:txBody>
        </p:sp>
        <p:sp>
          <p:nvSpPr>
            <p:cNvPr id="17442" name="Text Box 34"/>
            <p:cNvSpPr txBox="1">
              <a:spLocks noChangeArrowheads="1"/>
            </p:cNvSpPr>
            <p:nvPr/>
          </p:nvSpPr>
          <p:spPr bwMode="auto">
            <a:xfrm>
              <a:off x="2064" y="1008"/>
              <a:ext cx="855"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err="1">
                  <a:latin typeface="Arial" panose="020B0604020202020204" pitchFamily="34" charset="0"/>
                </a:rPr>
                <a:t>Adaboost</a:t>
              </a:r>
              <a:r>
                <a:rPr lang="en-US" dirty="0">
                  <a:latin typeface="Arial" panose="020B0604020202020204" pitchFamily="34" charset="0"/>
                </a:rPr>
                <a:t> =</a:t>
              </a:r>
            </a:p>
          </p:txBody>
        </p:sp>
        <p:graphicFrame>
          <p:nvGraphicFramePr>
            <p:cNvPr id="20494" name="Object 39"/>
            <p:cNvGraphicFramePr>
              <a:graphicFrameLocks noChangeAspect="1"/>
            </p:cNvGraphicFramePr>
            <p:nvPr/>
          </p:nvGraphicFramePr>
          <p:xfrm>
            <a:off x="3024" y="960"/>
            <a:ext cx="816" cy="363"/>
          </p:xfrm>
          <a:graphic>
            <a:graphicData uri="http://schemas.openxmlformats.org/presentationml/2006/ole">
              <mc:AlternateContent xmlns:mc="http://schemas.openxmlformats.org/markup-compatibility/2006">
                <mc:Choice xmlns:v="urn:schemas-microsoft-com:vml" Requires="v">
                  <p:oleObj spid="_x0000_s28674" name="Equation" r:id="rId4" imgW="457200" imgH="203200" progId="Equation.3">
                    <p:embed/>
                  </p:oleObj>
                </mc:Choice>
                <mc:Fallback>
                  <p:oleObj name="Equation" r:id="rId4" imgW="457200" imgH="203200" progId="Equation.3">
                    <p:embed/>
                    <p:pic>
                      <p:nvPicPr>
                        <p:cNvPr id="20494" name="Object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 y="960"/>
                          <a:ext cx="816" cy="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grpSp>
        <p:nvGrpSpPr>
          <p:cNvPr id="17458" name="Group 50"/>
          <p:cNvGrpSpPr>
            <a:grpSpLocks/>
          </p:cNvGrpSpPr>
          <p:nvPr/>
        </p:nvGrpSpPr>
        <p:grpSpPr bwMode="auto">
          <a:xfrm>
            <a:off x="1974850" y="2588"/>
            <a:ext cx="6235700" cy="944"/>
            <a:chOff x="284" y="2588"/>
            <a:chExt cx="3928" cy="944"/>
          </a:xfrm>
        </p:grpSpPr>
        <p:sp>
          <p:nvSpPr>
            <p:cNvPr id="17431" name="Line 23"/>
            <p:cNvSpPr>
              <a:spLocks noChangeShapeType="1"/>
            </p:cNvSpPr>
            <p:nvPr/>
          </p:nvSpPr>
          <p:spPr bwMode="auto">
            <a:xfrm>
              <a:off x="2672" y="3532"/>
              <a:ext cx="1540" cy="0"/>
            </a:xfrm>
            <a:prstGeom prst="line">
              <a:avLst/>
            </a:prstGeom>
            <a:noFill/>
            <a:ln w="28575">
              <a:solidFill>
                <a:srgbClr val="FF006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400" dirty="0">
                <a:latin typeface="Arial" panose="020B0604020202020204" pitchFamily="34" charset="0"/>
              </a:endParaRPr>
            </a:p>
          </p:txBody>
        </p:sp>
        <p:sp>
          <p:nvSpPr>
            <p:cNvPr id="17433" name="Line 25"/>
            <p:cNvSpPr>
              <a:spLocks noChangeShapeType="1"/>
            </p:cNvSpPr>
            <p:nvPr/>
          </p:nvSpPr>
          <p:spPr bwMode="auto">
            <a:xfrm flipV="1">
              <a:off x="2664" y="2755"/>
              <a:ext cx="0" cy="775"/>
            </a:xfrm>
            <a:prstGeom prst="line">
              <a:avLst/>
            </a:prstGeom>
            <a:noFill/>
            <a:ln w="28575">
              <a:solidFill>
                <a:srgbClr val="FF006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400" dirty="0">
                <a:latin typeface="Arial" panose="020B0604020202020204" pitchFamily="34" charset="0"/>
              </a:endParaRPr>
            </a:p>
          </p:txBody>
        </p:sp>
        <p:sp>
          <p:nvSpPr>
            <p:cNvPr id="17434" name="Line 26"/>
            <p:cNvSpPr>
              <a:spLocks noChangeShapeType="1"/>
            </p:cNvSpPr>
            <p:nvPr/>
          </p:nvSpPr>
          <p:spPr bwMode="auto">
            <a:xfrm>
              <a:off x="1036" y="2752"/>
              <a:ext cx="1632" cy="0"/>
            </a:xfrm>
            <a:prstGeom prst="line">
              <a:avLst/>
            </a:prstGeom>
            <a:noFill/>
            <a:ln w="28575">
              <a:solidFill>
                <a:srgbClr val="FF006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400" dirty="0">
                <a:latin typeface="Arial" panose="020B0604020202020204" pitchFamily="34" charset="0"/>
              </a:endParaRPr>
            </a:p>
          </p:txBody>
        </p:sp>
        <p:sp>
          <p:nvSpPr>
            <p:cNvPr id="17439" name="Text Box 31"/>
            <p:cNvSpPr txBox="1">
              <a:spLocks noChangeArrowheads="1"/>
            </p:cNvSpPr>
            <p:nvPr/>
          </p:nvSpPr>
          <p:spPr bwMode="auto">
            <a:xfrm>
              <a:off x="284" y="2588"/>
              <a:ext cx="625"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solidFill>
                    <a:srgbClr val="FF0000"/>
                  </a:solidFill>
                  <a:latin typeface="Arial" panose="020B0604020202020204" pitchFamily="34" charset="0"/>
                </a:rPr>
                <a:t>0-1 loss</a:t>
              </a:r>
            </a:p>
          </p:txBody>
        </p:sp>
      </p:grpSp>
    </p:spTree>
    <p:extLst>
      <p:ext uri="{BB962C8B-B14F-4D97-AF65-F5344CB8AC3E}">
        <p14:creationId xmlns:p14="http://schemas.microsoft.com/office/powerpoint/2010/main" val="165057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Oval 1"/>
          <p:cNvSpPr>
            <a:spLocks noChangeArrowheads="1"/>
          </p:cNvSpPr>
          <p:nvPr/>
        </p:nvSpPr>
        <p:spPr bwMode="auto">
          <a:xfrm>
            <a:off x="4572000" y="28956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58" name="Oval 2"/>
          <p:cNvSpPr>
            <a:spLocks noChangeArrowheads="1"/>
          </p:cNvSpPr>
          <p:nvPr/>
        </p:nvSpPr>
        <p:spPr bwMode="auto">
          <a:xfrm>
            <a:off x="4876800" y="28194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59" name="Oval 3"/>
          <p:cNvSpPr>
            <a:spLocks noChangeArrowheads="1"/>
          </p:cNvSpPr>
          <p:nvPr/>
        </p:nvSpPr>
        <p:spPr bwMode="auto">
          <a:xfrm>
            <a:off x="5105400" y="30480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60" name="Oval 4"/>
          <p:cNvSpPr>
            <a:spLocks noChangeArrowheads="1"/>
          </p:cNvSpPr>
          <p:nvPr/>
        </p:nvSpPr>
        <p:spPr bwMode="auto">
          <a:xfrm>
            <a:off x="4343400" y="33528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61" name="Oval 5"/>
          <p:cNvSpPr>
            <a:spLocks noChangeArrowheads="1"/>
          </p:cNvSpPr>
          <p:nvPr/>
        </p:nvSpPr>
        <p:spPr bwMode="auto">
          <a:xfrm>
            <a:off x="4876800" y="37338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62" name="Oval 6"/>
          <p:cNvSpPr>
            <a:spLocks noChangeArrowheads="1"/>
          </p:cNvSpPr>
          <p:nvPr/>
        </p:nvSpPr>
        <p:spPr bwMode="auto">
          <a:xfrm>
            <a:off x="5257800" y="34290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63" name="Oval 7"/>
          <p:cNvSpPr>
            <a:spLocks noChangeArrowheads="1"/>
          </p:cNvSpPr>
          <p:nvPr/>
        </p:nvSpPr>
        <p:spPr bwMode="auto">
          <a:xfrm>
            <a:off x="4114800" y="38100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64" name="Oval 8"/>
          <p:cNvSpPr>
            <a:spLocks noChangeArrowheads="1"/>
          </p:cNvSpPr>
          <p:nvPr/>
        </p:nvSpPr>
        <p:spPr bwMode="auto">
          <a:xfrm>
            <a:off x="4572000" y="33528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65" name="Oval 9"/>
          <p:cNvSpPr>
            <a:spLocks noChangeArrowheads="1"/>
          </p:cNvSpPr>
          <p:nvPr/>
        </p:nvSpPr>
        <p:spPr bwMode="auto">
          <a:xfrm>
            <a:off x="4876800" y="32766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66" name="Oval 10"/>
          <p:cNvSpPr>
            <a:spLocks noChangeArrowheads="1"/>
          </p:cNvSpPr>
          <p:nvPr/>
        </p:nvSpPr>
        <p:spPr bwMode="auto">
          <a:xfrm>
            <a:off x="4953000" y="35052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67" name="Oval 11"/>
          <p:cNvSpPr>
            <a:spLocks noChangeArrowheads="1"/>
          </p:cNvSpPr>
          <p:nvPr/>
        </p:nvSpPr>
        <p:spPr bwMode="auto">
          <a:xfrm>
            <a:off x="4419600" y="37338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68" name="Oval 12"/>
          <p:cNvSpPr>
            <a:spLocks noChangeArrowheads="1"/>
          </p:cNvSpPr>
          <p:nvPr/>
        </p:nvSpPr>
        <p:spPr bwMode="auto">
          <a:xfrm>
            <a:off x="4038600" y="34290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69" name="Oval 13"/>
          <p:cNvSpPr>
            <a:spLocks noChangeArrowheads="1"/>
          </p:cNvSpPr>
          <p:nvPr/>
        </p:nvSpPr>
        <p:spPr bwMode="auto">
          <a:xfrm>
            <a:off x="4114800" y="28956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70" name="Oval 14"/>
          <p:cNvSpPr>
            <a:spLocks noChangeArrowheads="1"/>
          </p:cNvSpPr>
          <p:nvPr/>
        </p:nvSpPr>
        <p:spPr bwMode="auto">
          <a:xfrm>
            <a:off x="4648200" y="40386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71" name="Oval 15"/>
          <p:cNvSpPr>
            <a:spLocks noChangeArrowheads="1"/>
          </p:cNvSpPr>
          <p:nvPr/>
        </p:nvSpPr>
        <p:spPr bwMode="auto">
          <a:xfrm>
            <a:off x="4267200" y="31242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72" name="Oval 16"/>
          <p:cNvSpPr>
            <a:spLocks noChangeArrowheads="1"/>
          </p:cNvSpPr>
          <p:nvPr/>
        </p:nvSpPr>
        <p:spPr bwMode="auto">
          <a:xfrm>
            <a:off x="5029200" y="38862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73" name="Oval 17"/>
          <p:cNvSpPr>
            <a:spLocks noChangeArrowheads="1"/>
          </p:cNvSpPr>
          <p:nvPr/>
        </p:nvSpPr>
        <p:spPr bwMode="auto">
          <a:xfrm>
            <a:off x="3810000" y="32004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74" name="Oval 18"/>
          <p:cNvSpPr>
            <a:spLocks noChangeArrowheads="1"/>
          </p:cNvSpPr>
          <p:nvPr/>
        </p:nvSpPr>
        <p:spPr bwMode="auto">
          <a:xfrm>
            <a:off x="4343400" y="27432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75" name="Oval 19"/>
          <p:cNvSpPr>
            <a:spLocks noChangeArrowheads="1"/>
          </p:cNvSpPr>
          <p:nvPr/>
        </p:nvSpPr>
        <p:spPr bwMode="auto">
          <a:xfrm>
            <a:off x="5943600" y="34290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76" name="Oval 20"/>
          <p:cNvSpPr>
            <a:spLocks noChangeArrowheads="1"/>
          </p:cNvSpPr>
          <p:nvPr/>
        </p:nvSpPr>
        <p:spPr bwMode="auto">
          <a:xfrm>
            <a:off x="5867400" y="28956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77" name="Oval 21"/>
          <p:cNvSpPr>
            <a:spLocks noChangeArrowheads="1"/>
          </p:cNvSpPr>
          <p:nvPr/>
        </p:nvSpPr>
        <p:spPr bwMode="auto">
          <a:xfrm>
            <a:off x="5638800" y="3886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78" name="Oval 22"/>
          <p:cNvSpPr>
            <a:spLocks noChangeArrowheads="1"/>
          </p:cNvSpPr>
          <p:nvPr/>
        </p:nvSpPr>
        <p:spPr bwMode="auto">
          <a:xfrm>
            <a:off x="5867400" y="4114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79" name="Oval 23"/>
          <p:cNvSpPr>
            <a:spLocks noChangeArrowheads="1"/>
          </p:cNvSpPr>
          <p:nvPr/>
        </p:nvSpPr>
        <p:spPr bwMode="auto">
          <a:xfrm>
            <a:off x="6400800" y="3352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80" name="Oval 24"/>
          <p:cNvSpPr>
            <a:spLocks noChangeArrowheads="1"/>
          </p:cNvSpPr>
          <p:nvPr/>
        </p:nvSpPr>
        <p:spPr bwMode="auto">
          <a:xfrm>
            <a:off x="6172200" y="3886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81" name="Oval 25"/>
          <p:cNvSpPr>
            <a:spLocks noChangeArrowheads="1"/>
          </p:cNvSpPr>
          <p:nvPr/>
        </p:nvSpPr>
        <p:spPr bwMode="auto">
          <a:xfrm>
            <a:off x="2667000" y="32004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82" name="Oval 26"/>
          <p:cNvSpPr>
            <a:spLocks noChangeArrowheads="1"/>
          </p:cNvSpPr>
          <p:nvPr/>
        </p:nvSpPr>
        <p:spPr bwMode="auto">
          <a:xfrm>
            <a:off x="2590800" y="26670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83" name="Oval 27"/>
          <p:cNvSpPr>
            <a:spLocks noChangeArrowheads="1"/>
          </p:cNvSpPr>
          <p:nvPr/>
        </p:nvSpPr>
        <p:spPr bwMode="auto">
          <a:xfrm>
            <a:off x="2590800" y="3886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84" name="Oval 28"/>
          <p:cNvSpPr>
            <a:spLocks noChangeArrowheads="1"/>
          </p:cNvSpPr>
          <p:nvPr/>
        </p:nvSpPr>
        <p:spPr bwMode="auto">
          <a:xfrm>
            <a:off x="3124200" y="3124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85" name="Oval 29"/>
          <p:cNvSpPr>
            <a:spLocks noChangeArrowheads="1"/>
          </p:cNvSpPr>
          <p:nvPr/>
        </p:nvSpPr>
        <p:spPr bwMode="auto">
          <a:xfrm>
            <a:off x="2895600" y="36576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86" name="Oval 30"/>
          <p:cNvSpPr>
            <a:spLocks noChangeArrowheads="1"/>
          </p:cNvSpPr>
          <p:nvPr/>
        </p:nvSpPr>
        <p:spPr bwMode="auto">
          <a:xfrm>
            <a:off x="3581400" y="45720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87" name="Oval 31"/>
          <p:cNvSpPr>
            <a:spLocks noChangeArrowheads="1"/>
          </p:cNvSpPr>
          <p:nvPr/>
        </p:nvSpPr>
        <p:spPr bwMode="auto">
          <a:xfrm>
            <a:off x="3505200" y="40386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88" name="Oval 32"/>
          <p:cNvSpPr>
            <a:spLocks noChangeArrowheads="1"/>
          </p:cNvSpPr>
          <p:nvPr/>
        </p:nvSpPr>
        <p:spPr bwMode="auto">
          <a:xfrm>
            <a:off x="3505200" y="5257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89" name="Oval 33"/>
          <p:cNvSpPr>
            <a:spLocks noChangeArrowheads="1"/>
          </p:cNvSpPr>
          <p:nvPr/>
        </p:nvSpPr>
        <p:spPr bwMode="auto">
          <a:xfrm>
            <a:off x="4038600" y="4495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90" name="Oval 34"/>
          <p:cNvSpPr>
            <a:spLocks noChangeArrowheads="1"/>
          </p:cNvSpPr>
          <p:nvPr/>
        </p:nvSpPr>
        <p:spPr bwMode="auto">
          <a:xfrm>
            <a:off x="3810000" y="5029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91" name="Oval 35"/>
          <p:cNvSpPr>
            <a:spLocks noChangeArrowheads="1"/>
          </p:cNvSpPr>
          <p:nvPr/>
        </p:nvSpPr>
        <p:spPr bwMode="auto">
          <a:xfrm>
            <a:off x="4800600" y="4876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92" name="Oval 36"/>
          <p:cNvSpPr>
            <a:spLocks noChangeArrowheads="1"/>
          </p:cNvSpPr>
          <p:nvPr/>
        </p:nvSpPr>
        <p:spPr bwMode="auto">
          <a:xfrm>
            <a:off x="4648200" y="4495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93" name="Oval 37"/>
          <p:cNvSpPr>
            <a:spLocks noChangeArrowheads="1"/>
          </p:cNvSpPr>
          <p:nvPr/>
        </p:nvSpPr>
        <p:spPr bwMode="auto">
          <a:xfrm>
            <a:off x="4343400" y="5029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94" name="Oval 38"/>
          <p:cNvSpPr>
            <a:spLocks noChangeArrowheads="1"/>
          </p:cNvSpPr>
          <p:nvPr/>
        </p:nvSpPr>
        <p:spPr bwMode="auto">
          <a:xfrm>
            <a:off x="5257800" y="48006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95" name="Oval 39"/>
          <p:cNvSpPr>
            <a:spLocks noChangeArrowheads="1"/>
          </p:cNvSpPr>
          <p:nvPr/>
        </p:nvSpPr>
        <p:spPr bwMode="auto">
          <a:xfrm>
            <a:off x="5029200" y="53340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96" name="Oval 40"/>
          <p:cNvSpPr>
            <a:spLocks noChangeArrowheads="1"/>
          </p:cNvSpPr>
          <p:nvPr/>
        </p:nvSpPr>
        <p:spPr bwMode="auto">
          <a:xfrm>
            <a:off x="3581400" y="2209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97" name="Oval 41"/>
          <p:cNvSpPr>
            <a:spLocks noChangeArrowheads="1"/>
          </p:cNvSpPr>
          <p:nvPr/>
        </p:nvSpPr>
        <p:spPr bwMode="auto">
          <a:xfrm>
            <a:off x="4343400" y="2209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98" name="Oval 42"/>
          <p:cNvSpPr>
            <a:spLocks noChangeArrowheads="1"/>
          </p:cNvSpPr>
          <p:nvPr/>
        </p:nvSpPr>
        <p:spPr bwMode="auto">
          <a:xfrm>
            <a:off x="3505200" y="28956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499" name="Oval 43"/>
          <p:cNvSpPr>
            <a:spLocks noChangeArrowheads="1"/>
          </p:cNvSpPr>
          <p:nvPr/>
        </p:nvSpPr>
        <p:spPr bwMode="auto">
          <a:xfrm>
            <a:off x="4038600" y="21336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500" name="Oval 44"/>
          <p:cNvSpPr>
            <a:spLocks noChangeArrowheads="1"/>
          </p:cNvSpPr>
          <p:nvPr/>
        </p:nvSpPr>
        <p:spPr bwMode="auto">
          <a:xfrm>
            <a:off x="3810000" y="26670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501" name="Oval 45"/>
          <p:cNvSpPr>
            <a:spLocks noChangeArrowheads="1"/>
          </p:cNvSpPr>
          <p:nvPr/>
        </p:nvSpPr>
        <p:spPr bwMode="auto">
          <a:xfrm>
            <a:off x="5334000" y="21336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502" name="Oval 46"/>
          <p:cNvSpPr>
            <a:spLocks noChangeArrowheads="1"/>
          </p:cNvSpPr>
          <p:nvPr/>
        </p:nvSpPr>
        <p:spPr bwMode="auto">
          <a:xfrm>
            <a:off x="4724400" y="2362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503" name="Oval 47"/>
          <p:cNvSpPr>
            <a:spLocks noChangeArrowheads="1"/>
          </p:cNvSpPr>
          <p:nvPr/>
        </p:nvSpPr>
        <p:spPr bwMode="auto">
          <a:xfrm>
            <a:off x="5257800" y="28194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504" name="Oval 48"/>
          <p:cNvSpPr>
            <a:spLocks noChangeArrowheads="1"/>
          </p:cNvSpPr>
          <p:nvPr/>
        </p:nvSpPr>
        <p:spPr bwMode="auto">
          <a:xfrm>
            <a:off x="5791200" y="20574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505" name="Oval 49"/>
          <p:cNvSpPr>
            <a:spLocks noChangeArrowheads="1"/>
          </p:cNvSpPr>
          <p:nvPr/>
        </p:nvSpPr>
        <p:spPr bwMode="auto">
          <a:xfrm>
            <a:off x="5562600" y="2590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506" name="Oval 50"/>
          <p:cNvSpPr>
            <a:spLocks noChangeArrowheads="1"/>
          </p:cNvSpPr>
          <p:nvPr/>
        </p:nvSpPr>
        <p:spPr bwMode="auto">
          <a:xfrm>
            <a:off x="2971800" y="45720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507" name="Oval 51"/>
          <p:cNvSpPr>
            <a:spLocks noChangeArrowheads="1"/>
          </p:cNvSpPr>
          <p:nvPr/>
        </p:nvSpPr>
        <p:spPr bwMode="auto">
          <a:xfrm>
            <a:off x="2895600" y="40386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508" name="Oval 52"/>
          <p:cNvSpPr>
            <a:spLocks noChangeArrowheads="1"/>
          </p:cNvSpPr>
          <p:nvPr/>
        </p:nvSpPr>
        <p:spPr bwMode="auto">
          <a:xfrm>
            <a:off x="3429000" y="3505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509" name="Oval 53"/>
          <p:cNvSpPr>
            <a:spLocks noChangeArrowheads="1"/>
          </p:cNvSpPr>
          <p:nvPr/>
        </p:nvSpPr>
        <p:spPr bwMode="auto">
          <a:xfrm>
            <a:off x="3200400" y="5029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510" name="Oval 54"/>
          <p:cNvSpPr>
            <a:spLocks noChangeArrowheads="1"/>
          </p:cNvSpPr>
          <p:nvPr/>
        </p:nvSpPr>
        <p:spPr bwMode="auto">
          <a:xfrm>
            <a:off x="4953000" y="1981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511" name="Oval 55"/>
          <p:cNvSpPr>
            <a:spLocks noChangeArrowheads="1"/>
          </p:cNvSpPr>
          <p:nvPr/>
        </p:nvSpPr>
        <p:spPr bwMode="auto">
          <a:xfrm>
            <a:off x="5943600" y="2590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512" name="Oval 56"/>
          <p:cNvSpPr>
            <a:spLocks noChangeArrowheads="1"/>
          </p:cNvSpPr>
          <p:nvPr/>
        </p:nvSpPr>
        <p:spPr bwMode="auto">
          <a:xfrm>
            <a:off x="5715000" y="3124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513" name="Oval 57"/>
          <p:cNvSpPr>
            <a:spLocks noChangeArrowheads="1"/>
          </p:cNvSpPr>
          <p:nvPr/>
        </p:nvSpPr>
        <p:spPr bwMode="auto">
          <a:xfrm>
            <a:off x="5181600" y="4267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514" name="Oval 58"/>
          <p:cNvSpPr>
            <a:spLocks noChangeArrowheads="1"/>
          </p:cNvSpPr>
          <p:nvPr/>
        </p:nvSpPr>
        <p:spPr bwMode="auto">
          <a:xfrm>
            <a:off x="5410200" y="4495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515" name="Oval 59"/>
          <p:cNvSpPr>
            <a:spLocks noChangeArrowheads="1"/>
          </p:cNvSpPr>
          <p:nvPr/>
        </p:nvSpPr>
        <p:spPr bwMode="auto">
          <a:xfrm>
            <a:off x="5486400" y="4114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19527" name="Rectangle 71"/>
          <p:cNvSpPr>
            <a:spLocks noGrp="1" noChangeArrowheads="1"/>
          </p:cNvSpPr>
          <p:nvPr>
            <p:ph type="title"/>
          </p:nvPr>
        </p:nvSpPr>
        <p:spPr>
          <a:ln/>
        </p:spPr>
        <p:txBody>
          <a:bodyPr/>
          <a:lstStyle/>
          <a:p>
            <a:pPr>
              <a:lnSpc>
                <a:spcPct val="93000"/>
              </a:lnSpc>
              <a:buClr>
                <a:srgbClr val="0000F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chemeClr val="tx2">
                    <a:lumMod val="75000"/>
                  </a:schemeClr>
                </a:solidFill>
              </a:rPr>
              <a:t>Boosting example</a:t>
            </a:r>
          </a:p>
        </p:txBody>
      </p:sp>
      <p:sp>
        <p:nvSpPr>
          <p:cNvPr id="5" name="TextBox 4"/>
          <p:cNvSpPr txBox="1"/>
          <p:nvPr/>
        </p:nvSpPr>
        <p:spPr>
          <a:xfrm>
            <a:off x="5794023" y="5900888"/>
            <a:ext cx="4030270" cy="400110"/>
          </a:xfrm>
          <a:prstGeom prst="rect">
            <a:avLst/>
          </a:prstGeom>
          <a:noFill/>
        </p:spPr>
        <p:txBody>
          <a:bodyPr wrap="none" rtlCol="0">
            <a:spAutoFit/>
          </a:bodyPr>
          <a:lstStyle/>
          <a:p>
            <a:r>
              <a:rPr lang="en-US" sz="2000" dirty="0">
                <a:latin typeface="Arial" panose="020B0604020202020204" pitchFamily="34" charset="0"/>
              </a:rPr>
              <a:t>Start with equal weighted data set</a:t>
            </a:r>
          </a:p>
        </p:txBody>
      </p:sp>
    </p:spTree>
    <p:extLst>
      <p:ext uri="{BB962C8B-B14F-4D97-AF65-F5344CB8AC3E}">
        <p14:creationId xmlns:p14="http://schemas.microsoft.com/office/powerpoint/2010/main" val="40080015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ln/>
        </p:spPr>
        <p:txBody>
          <a:bodyPr/>
          <a:lstStyle/>
          <a:p>
            <a:pPr>
              <a:lnSpc>
                <a:spcPct val="93000"/>
              </a:lnSpc>
              <a:buClr>
                <a:srgbClr val="0000F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594740"/>
                </a:solidFill>
              </a:rPr>
              <a:t>Boosting example</a:t>
            </a:r>
          </a:p>
        </p:txBody>
      </p:sp>
      <p:sp>
        <p:nvSpPr>
          <p:cNvPr id="20482" name="Oval 2"/>
          <p:cNvSpPr>
            <a:spLocks noChangeArrowheads="1"/>
          </p:cNvSpPr>
          <p:nvPr/>
        </p:nvSpPr>
        <p:spPr bwMode="auto">
          <a:xfrm>
            <a:off x="4572000" y="28956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483" name="Oval 3"/>
          <p:cNvSpPr>
            <a:spLocks noChangeArrowheads="1"/>
          </p:cNvSpPr>
          <p:nvPr/>
        </p:nvSpPr>
        <p:spPr bwMode="auto">
          <a:xfrm>
            <a:off x="4876800" y="28194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484" name="Oval 4"/>
          <p:cNvSpPr>
            <a:spLocks noChangeArrowheads="1"/>
          </p:cNvSpPr>
          <p:nvPr/>
        </p:nvSpPr>
        <p:spPr bwMode="auto">
          <a:xfrm>
            <a:off x="5105400" y="30480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485" name="Oval 5"/>
          <p:cNvSpPr>
            <a:spLocks noChangeArrowheads="1"/>
          </p:cNvSpPr>
          <p:nvPr/>
        </p:nvSpPr>
        <p:spPr bwMode="auto">
          <a:xfrm>
            <a:off x="4343400" y="33528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486" name="Oval 6"/>
          <p:cNvSpPr>
            <a:spLocks noChangeArrowheads="1"/>
          </p:cNvSpPr>
          <p:nvPr/>
        </p:nvSpPr>
        <p:spPr bwMode="auto">
          <a:xfrm>
            <a:off x="4876800" y="37338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487" name="Oval 7"/>
          <p:cNvSpPr>
            <a:spLocks noChangeArrowheads="1"/>
          </p:cNvSpPr>
          <p:nvPr/>
        </p:nvSpPr>
        <p:spPr bwMode="auto">
          <a:xfrm>
            <a:off x="5257800" y="34290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488" name="Oval 8"/>
          <p:cNvSpPr>
            <a:spLocks noChangeArrowheads="1"/>
          </p:cNvSpPr>
          <p:nvPr/>
        </p:nvSpPr>
        <p:spPr bwMode="auto">
          <a:xfrm>
            <a:off x="4114800" y="38100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489" name="Oval 9"/>
          <p:cNvSpPr>
            <a:spLocks noChangeArrowheads="1"/>
          </p:cNvSpPr>
          <p:nvPr/>
        </p:nvSpPr>
        <p:spPr bwMode="auto">
          <a:xfrm>
            <a:off x="4572000" y="33528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490" name="Oval 10"/>
          <p:cNvSpPr>
            <a:spLocks noChangeArrowheads="1"/>
          </p:cNvSpPr>
          <p:nvPr/>
        </p:nvSpPr>
        <p:spPr bwMode="auto">
          <a:xfrm>
            <a:off x="4876800" y="32766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491" name="Oval 11"/>
          <p:cNvSpPr>
            <a:spLocks noChangeArrowheads="1"/>
          </p:cNvSpPr>
          <p:nvPr/>
        </p:nvSpPr>
        <p:spPr bwMode="auto">
          <a:xfrm>
            <a:off x="4953000" y="35052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492" name="Oval 12"/>
          <p:cNvSpPr>
            <a:spLocks noChangeArrowheads="1"/>
          </p:cNvSpPr>
          <p:nvPr/>
        </p:nvSpPr>
        <p:spPr bwMode="auto">
          <a:xfrm>
            <a:off x="4419600" y="37338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493" name="Oval 13"/>
          <p:cNvSpPr>
            <a:spLocks noChangeArrowheads="1"/>
          </p:cNvSpPr>
          <p:nvPr/>
        </p:nvSpPr>
        <p:spPr bwMode="auto">
          <a:xfrm>
            <a:off x="4038600" y="34290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494" name="Oval 14"/>
          <p:cNvSpPr>
            <a:spLocks noChangeArrowheads="1"/>
          </p:cNvSpPr>
          <p:nvPr/>
        </p:nvSpPr>
        <p:spPr bwMode="auto">
          <a:xfrm>
            <a:off x="4114800" y="28956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495" name="Oval 15"/>
          <p:cNvSpPr>
            <a:spLocks noChangeArrowheads="1"/>
          </p:cNvSpPr>
          <p:nvPr/>
        </p:nvSpPr>
        <p:spPr bwMode="auto">
          <a:xfrm>
            <a:off x="4648200" y="40386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496" name="Oval 16"/>
          <p:cNvSpPr>
            <a:spLocks noChangeArrowheads="1"/>
          </p:cNvSpPr>
          <p:nvPr/>
        </p:nvSpPr>
        <p:spPr bwMode="auto">
          <a:xfrm>
            <a:off x="4267200" y="31242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497" name="Oval 17"/>
          <p:cNvSpPr>
            <a:spLocks noChangeArrowheads="1"/>
          </p:cNvSpPr>
          <p:nvPr/>
        </p:nvSpPr>
        <p:spPr bwMode="auto">
          <a:xfrm>
            <a:off x="5029200" y="38862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498" name="Oval 18"/>
          <p:cNvSpPr>
            <a:spLocks noChangeArrowheads="1"/>
          </p:cNvSpPr>
          <p:nvPr/>
        </p:nvSpPr>
        <p:spPr bwMode="auto">
          <a:xfrm>
            <a:off x="3810000" y="32004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499" name="Oval 19"/>
          <p:cNvSpPr>
            <a:spLocks noChangeArrowheads="1"/>
          </p:cNvSpPr>
          <p:nvPr/>
        </p:nvSpPr>
        <p:spPr bwMode="auto">
          <a:xfrm>
            <a:off x="4343400" y="27432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00" name="Oval 20"/>
          <p:cNvSpPr>
            <a:spLocks noChangeArrowheads="1"/>
          </p:cNvSpPr>
          <p:nvPr/>
        </p:nvSpPr>
        <p:spPr bwMode="auto">
          <a:xfrm>
            <a:off x="5943600" y="34290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01" name="Oval 21"/>
          <p:cNvSpPr>
            <a:spLocks noChangeArrowheads="1"/>
          </p:cNvSpPr>
          <p:nvPr/>
        </p:nvSpPr>
        <p:spPr bwMode="auto">
          <a:xfrm>
            <a:off x="5867400" y="28956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02" name="Oval 22"/>
          <p:cNvSpPr>
            <a:spLocks noChangeArrowheads="1"/>
          </p:cNvSpPr>
          <p:nvPr/>
        </p:nvSpPr>
        <p:spPr bwMode="auto">
          <a:xfrm>
            <a:off x="5638800" y="3886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03" name="Oval 23"/>
          <p:cNvSpPr>
            <a:spLocks noChangeArrowheads="1"/>
          </p:cNvSpPr>
          <p:nvPr/>
        </p:nvSpPr>
        <p:spPr bwMode="auto">
          <a:xfrm>
            <a:off x="5867400" y="4114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04" name="Oval 24"/>
          <p:cNvSpPr>
            <a:spLocks noChangeArrowheads="1"/>
          </p:cNvSpPr>
          <p:nvPr/>
        </p:nvSpPr>
        <p:spPr bwMode="auto">
          <a:xfrm>
            <a:off x="6400800" y="3352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05" name="Oval 25"/>
          <p:cNvSpPr>
            <a:spLocks noChangeArrowheads="1"/>
          </p:cNvSpPr>
          <p:nvPr/>
        </p:nvSpPr>
        <p:spPr bwMode="auto">
          <a:xfrm>
            <a:off x="6172200" y="3886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06" name="Oval 26"/>
          <p:cNvSpPr>
            <a:spLocks noChangeArrowheads="1"/>
          </p:cNvSpPr>
          <p:nvPr/>
        </p:nvSpPr>
        <p:spPr bwMode="auto">
          <a:xfrm>
            <a:off x="2667000" y="32004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07" name="Oval 27"/>
          <p:cNvSpPr>
            <a:spLocks noChangeArrowheads="1"/>
          </p:cNvSpPr>
          <p:nvPr/>
        </p:nvSpPr>
        <p:spPr bwMode="auto">
          <a:xfrm>
            <a:off x="2590800" y="26670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08" name="Oval 28"/>
          <p:cNvSpPr>
            <a:spLocks noChangeArrowheads="1"/>
          </p:cNvSpPr>
          <p:nvPr/>
        </p:nvSpPr>
        <p:spPr bwMode="auto">
          <a:xfrm>
            <a:off x="2590800" y="3886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09" name="Oval 29"/>
          <p:cNvSpPr>
            <a:spLocks noChangeArrowheads="1"/>
          </p:cNvSpPr>
          <p:nvPr/>
        </p:nvSpPr>
        <p:spPr bwMode="auto">
          <a:xfrm>
            <a:off x="3124200" y="3124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10" name="Oval 30"/>
          <p:cNvSpPr>
            <a:spLocks noChangeArrowheads="1"/>
          </p:cNvSpPr>
          <p:nvPr/>
        </p:nvSpPr>
        <p:spPr bwMode="auto">
          <a:xfrm>
            <a:off x="2895600" y="36576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11" name="Oval 31"/>
          <p:cNvSpPr>
            <a:spLocks noChangeArrowheads="1"/>
          </p:cNvSpPr>
          <p:nvPr/>
        </p:nvSpPr>
        <p:spPr bwMode="auto">
          <a:xfrm>
            <a:off x="3581400" y="45720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12" name="Oval 32"/>
          <p:cNvSpPr>
            <a:spLocks noChangeArrowheads="1"/>
          </p:cNvSpPr>
          <p:nvPr/>
        </p:nvSpPr>
        <p:spPr bwMode="auto">
          <a:xfrm>
            <a:off x="3505200" y="40386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13" name="Oval 33"/>
          <p:cNvSpPr>
            <a:spLocks noChangeArrowheads="1"/>
          </p:cNvSpPr>
          <p:nvPr/>
        </p:nvSpPr>
        <p:spPr bwMode="auto">
          <a:xfrm>
            <a:off x="3505200" y="5257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14" name="Oval 34"/>
          <p:cNvSpPr>
            <a:spLocks noChangeArrowheads="1"/>
          </p:cNvSpPr>
          <p:nvPr/>
        </p:nvSpPr>
        <p:spPr bwMode="auto">
          <a:xfrm>
            <a:off x="4038600" y="4495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15" name="Oval 35"/>
          <p:cNvSpPr>
            <a:spLocks noChangeArrowheads="1"/>
          </p:cNvSpPr>
          <p:nvPr/>
        </p:nvSpPr>
        <p:spPr bwMode="auto">
          <a:xfrm>
            <a:off x="3810000" y="5029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16" name="Oval 36"/>
          <p:cNvSpPr>
            <a:spLocks noChangeArrowheads="1"/>
          </p:cNvSpPr>
          <p:nvPr/>
        </p:nvSpPr>
        <p:spPr bwMode="auto">
          <a:xfrm>
            <a:off x="4800600" y="4876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17" name="Oval 37"/>
          <p:cNvSpPr>
            <a:spLocks noChangeArrowheads="1"/>
          </p:cNvSpPr>
          <p:nvPr/>
        </p:nvSpPr>
        <p:spPr bwMode="auto">
          <a:xfrm>
            <a:off x="4648200" y="4495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18" name="Oval 38"/>
          <p:cNvSpPr>
            <a:spLocks noChangeArrowheads="1"/>
          </p:cNvSpPr>
          <p:nvPr/>
        </p:nvSpPr>
        <p:spPr bwMode="auto">
          <a:xfrm>
            <a:off x="4343400" y="5029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19" name="Oval 39"/>
          <p:cNvSpPr>
            <a:spLocks noChangeArrowheads="1"/>
          </p:cNvSpPr>
          <p:nvPr/>
        </p:nvSpPr>
        <p:spPr bwMode="auto">
          <a:xfrm>
            <a:off x="5257800" y="48006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20" name="Oval 40"/>
          <p:cNvSpPr>
            <a:spLocks noChangeArrowheads="1"/>
          </p:cNvSpPr>
          <p:nvPr/>
        </p:nvSpPr>
        <p:spPr bwMode="auto">
          <a:xfrm>
            <a:off x="5029200" y="53340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21" name="Oval 41"/>
          <p:cNvSpPr>
            <a:spLocks noChangeArrowheads="1"/>
          </p:cNvSpPr>
          <p:nvPr/>
        </p:nvSpPr>
        <p:spPr bwMode="auto">
          <a:xfrm>
            <a:off x="3581400" y="2209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22" name="Oval 42"/>
          <p:cNvSpPr>
            <a:spLocks noChangeArrowheads="1"/>
          </p:cNvSpPr>
          <p:nvPr/>
        </p:nvSpPr>
        <p:spPr bwMode="auto">
          <a:xfrm>
            <a:off x="4343400" y="2209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23" name="Oval 43"/>
          <p:cNvSpPr>
            <a:spLocks noChangeArrowheads="1"/>
          </p:cNvSpPr>
          <p:nvPr/>
        </p:nvSpPr>
        <p:spPr bwMode="auto">
          <a:xfrm>
            <a:off x="3505200" y="28956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24" name="Oval 44"/>
          <p:cNvSpPr>
            <a:spLocks noChangeArrowheads="1"/>
          </p:cNvSpPr>
          <p:nvPr/>
        </p:nvSpPr>
        <p:spPr bwMode="auto">
          <a:xfrm>
            <a:off x="4038600" y="21336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25" name="Oval 45"/>
          <p:cNvSpPr>
            <a:spLocks noChangeArrowheads="1"/>
          </p:cNvSpPr>
          <p:nvPr/>
        </p:nvSpPr>
        <p:spPr bwMode="auto">
          <a:xfrm>
            <a:off x="3810000" y="26670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26" name="Oval 46"/>
          <p:cNvSpPr>
            <a:spLocks noChangeArrowheads="1"/>
          </p:cNvSpPr>
          <p:nvPr/>
        </p:nvSpPr>
        <p:spPr bwMode="auto">
          <a:xfrm>
            <a:off x="5334000" y="21336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27" name="Oval 47"/>
          <p:cNvSpPr>
            <a:spLocks noChangeArrowheads="1"/>
          </p:cNvSpPr>
          <p:nvPr/>
        </p:nvSpPr>
        <p:spPr bwMode="auto">
          <a:xfrm>
            <a:off x="4724400" y="2362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28" name="Oval 48"/>
          <p:cNvSpPr>
            <a:spLocks noChangeArrowheads="1"/>
          </p:cNvSpPr>
          <p:nvPr/>
        </p:nvSpPr>
        <p:spPr bwMode="auto">
          <a:xfrm>
            <a:off x="5257800" y="28194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29" name="Oval 49"/>
          <p:cNvSpPr>
            <a:spLocks noChangeArrowheads="1"/>
          </p:cNvSpPr>
          <p:nvPr/>
        </p:nvSpPr>
        <p:spPr bwMode="auto">
          <a:xfrm>
            <a:off x="5791200" y="20574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30" name="Oval 50"/>
          <p:cNvSpPr>
            <a:spLocks noChangeArrowheads="1"/>
          </p:cNvSpPr>
          <p:nvPr/>
        </p:nvSpPr>
        <p:spPr bwMode="auto">
          <a:xfrm>
            <a:off x="5562600" y="2590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31" name="Oval 51"/>
          <p:cNvSpPr>
            <a:spLocks noChangeArrowheads="1"/>
          </p:cNvSpPr>
          <p:nvPr/>
        </p:nvSpPr>
        <p:spPr bwMode="auto">
          <a:xfrm>
            <a:off x="2971800" y="45720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32" name="Oval 52"/>
          <p:cNvSpPr>
            <a:spLocks noChangeArrowheads="1"/>
          </p:cNvSpPr>
          <p:nvPr/>
        </p:nvSpPr>
        <p:spPr bwMode="auto">
          <a:xfrm>
            <a:off x="2895600" y="40386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33" name="Oval 53"/>
          <p:cNvSpPr>
            <a:spLocks noChangeArrowheads="1"/>
          </p:cNvSpPr>
          <p:nvPr/>
        </p:nvSpPr>
        <p:spPr bwMode="auto">
          <a:xfrm>
            <a:off x="3429000" y="3505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34" name="Oval 54"/>
          <p:cNvSpPr>
            <a:spLocks noChangeArrowheads="1"/>
          </p:cNvSpPr>
          <p:nvPr/>
        </p:nvSpPr>
        <p:spPr bwMode="auto">
          <a:xfrm>
            <a:off x="3200400" y="5029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35" name="Oval 55"/>
          <p:cNvSpPr>
            <a:spLocks noChangeArrowheads="1"/>
          </p:cNvSpPr>
          <p:nvPr/>
        </p:nvSpPr>
        <p:spPr bwMode="auto">
          <a:xfrm>
            <a:off x="4953000" y="1981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36" name="Oval 56"/>
          <p:cNvSpPr>
            <a:spLocks noChangeArrowheads="1"/>
          </p:cNvSpPr>
          <p:nvPr/>
        </p:nvSpPr>
        <p:spPr bwMode="auto">
          <a:xfrm>
            <a:off x="5943600" y="2590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37" name="Oval 57"/>
          <p:cNvSpPr>
            <a:spLocks noChangeArrowheads="1"/>
          </p:cNvSpPr>
          <p:nvPr/>
        </p:nvSpPr>
        <p:spPr bwMode="auto">
          <a:xfrm>
            <a:off x="5715000" y="3124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38" name="Oval 58"/>
          <p:cNvSpPr>
            <a:spLocks noChangeArrowheads="1"/>
          </p:cNvSpPr>
          <p:nvPr/>
        </p:nvSpPr>
        <p:spPr bwMode="auto">
          <a:xfrm>
            <a:off x="5181600" y="4267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39" name="Oval 59"/>
          <p:cNvSpPr>
            <a:spLocks noChangeArrowheads="1"/>
          </p:cNvSpPr>
          <p:nvPr/>
        </p:nvSpPr>
        <p:spPr bwMode="auto">
          <a:xfrm>
            <a:off x="5410200" y="4495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40" name="Oval 60"/>
          <p:cNvSpPr>
            <a:spLocks noChangeArrowheads="1"/>
          </p:cNvSpPr>
          <p:nvPr/>
        </p:nvSpPr>
        <p:spPr bwMode="auto">
          <a:xfrm>
            <a:off x="5486400" y="4114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0542" name="Line 62"/>
          <p:cNvSpPr>
            <a:spLocks noChangeShapeType="1"/>
          </p:cNvSpPr>
          <p:nvPr/>
        </p:nvSpPr>
        <p:spPr bwMode="auto">
          <a:xfrm>
            <a:off x="4572000" y="1447800"/>
            <a:ext cx="1588" cy="4572000"/>
          </a:xfrm>
          <a:prstGeom prst="line">
            <a:avLst/>
          </a:prstGeom>
          <a:noFill/>
          <a:ln w="936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latin typeface="Arial" panose="020B0604020202020204" pitchFamily="34" charset="0"/>
            </a:endParaRPr>
          </a:p>
        </p:txBody>
      </p:sp>
      <p:sp>
        <p:nvSpPr>
          <p:cNvPr id="20543" name="AutoShape 63"/>
          <p:cNvSpPr>
            <a:spLocks noChangeArrowheads="1"/>
          </p:cNvSpPr>
          <p:nvPr/>
        </p:nvSpPr>
        <p:spPr bwMode="auto">
          <a:xfrm>
            <a:off x="3505201" y="6096000"/>
            <a:ext cx="3599360" cy="352149"/>
          </a:xfrm>
          <a:prstGeom prst="roundRect">
            <a:avLst>
              <a:gd name="adj" fmla="val 431"/>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0000" tIns="46800" rIns="90000" bIns="46800">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latin typeface="Arial" panose="020B0604020202020204" pitchFamily="34" charset="0"/>
              </a:rPr>
              <a:t>h =&gt; p(error) = 0.5  it is at chance</a:t>
            </a:r>
          </a:p>
        </p:txBody>
      </p:sp>
      <p:sp>
        <p:nvSpPr>
          <p:cNvPr id="20555" name="Line 75"/>
          <p:cNvSpPr>
            <a:spLocks noChangeShapeType="1"/>
          </p:cNvSpPr>
          <p:nvPr/>
        </p:nvSpPr>
        <p:spPr bwMode="auto">
          <a:xfrm flipH="1" flipV="1">
            <a:off x="4137026" y="5749925"/>
            <a:ext cx="423863" cy="12700"/>
          </a:xfrm>
          <a:prstGeom prst="line">
            <a:avLst/>
          </a:prstGeom>
          <a:noFill/>
          <a:ln w="76320">
            <a:solidFill>
              <a:srgbClr val="FE060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400" dirty="0">
              <a:latin typeface="Arial" panose="020B0604020202020204" pitchFamily="34" charset="0"/>
            </a:endParaRPr>
          </a:p>
        </p:txBody>
      </p:sp>
      <p:sp>
        <p:nvSpPr>
          <p:cNvPr id="20556" name="Line 76"/>
          <p:cNvSpPr>
            <a:spLocks noChangeShapeType="1"/>
          </p:cNvSpPr>
          <p:nvPr/>
        </p:nvSpPr>
        <p:spPr bwMode="auto">
          <a:xfrm>
            <a:off x="4579938" y="5759450"/>
            <a:ext cx="450850" cy="1588"/>
          </a:xfrm>
          <a:prstGeom prst="line">
            <a:avLst/>
          </a:prstGeom>
          <a:noFill/>
          <a:ln w="76320">
            <a:solidFill>
              <a:srgbClr val="333399"/>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400" dirty="0">
              <a:latin typeface="Arial" panose="020B0604020202020204" pitchFamily="34" charset="0"/>
            </a:endParaRPr>
          </a:p>
        </p:txBody>
      </p:sp>
      <p:sp>
        <p:nvSpPr>
          <p:cNvPr id="80" name="TextBox 79"/>
          <p:cNvSpPr txBox="1"/>
          <p:nvPr/>
        </p:nvSpPr>
        <p:spPr>
          <a:xfrm>
            <a:off x="6934200" y="2102556"/>
            <a:ext cx="2127505" cy="369332"/>
          </a:xfrm>
          <a:prstGeom prst="rect">
            <a:avLst/>
          </a:prstGeom>
          <a:noFill/>
        </p:spPr>
        <p:txBody>
          <a:bodyPr wrap="none" rtlCol="0">
            <a:spAutoFit/>
          </a:bodyPr>
          <a:lstStyle/>
          <a:p>
            <a:r>
              <a:rPr lang="en-US" dirty="0">
                <a:latin typeface="Arial" panose="020B0604020202020204" pitchFamily="34" charset="0"/>
              </a:rPr>
              <a:t>weak learner = line</a:t>
            </a:r>
          </a:p>
        </p:txBody>
      </p:sp>
      <p:sp>
        <p:nvSpPr>
          <p:cNvPr id="4" name="TextBox 3"/>
          <p:cNvSpPr txBox="1"/>
          <p:nvPr/>
        </p:nvSpPr>
        <p:spPr>
          <a:xfrm>
            <a:off x="6553200" y="4731604"/>
            <a:ext cx="3810000" cy="646331"/>
          </a:xfrm>
          <a:prstGeom prst="rect">
            <a:avLst/>
          </a:prstGeom>
          <a:noFill/>
        </p:spPr>
        <p:txBody>
          <a:bodyPr wrap="square" rtlCol="0">
            <a:spAutoFit/>
          </a:bodyPr>
          <a:lstStyle/>
          <a:p>
            <a:r>
              <a:rPr lang="en-US" dirty="0">
                <a:solidFill>
                  <a:srgbClr val="FF0000"/>
                </a:solidFill>
                <a:latin typeface="Arial" panose="020B0604020202020204" pitchFamily="34" charset="0"/>
              </a:rPr>
              <a:t>What would be the best line learned on this data set?</a:t>
            </a:r>
          </a:p>
        </p:txBody>
      </p:sp>
    </p:spTree>
    <p:extLst>
      <p:ext uri="{BB962C8B-B14F-4D97-AF65-F5344CB8AC3E}">
        <p14:creationId xmlns:p14="http://schemas.microsoft.com/office/powerpoint/2010/main" val="41029185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pPr>
              <a:lnSpc>
                <a:spcPct val="93000"/>
              </a:lnSpc>
              <a:buClr>
                <a:srgbClr val="0000F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594740"/>
                </a:solidFill>
              </a:rPr>
              <a:t>Boosting example</a:t>
            </a:r>
          </a:p>
        </p:txBody>
      </p:sp>
      <p:sp>
        <p:nvSpPr>
          <p:cNvPr id="21506" name="Oval 2"/>
          <p:cNvSpPr>
            <a:spLocks noChangeArrowheads="1"/>
          </p:cNvSpPr>
          <p:nvPr/>
        </p:nvSpPr>
        <p:spPr bwMode="auto">
          <a:xfrm>
            <a:off x="4581525" y="28956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07" name="Oval 3"/>
          <p:cNvSpPr>
            <a:spLocks noChangeArrowheads="1"/>
          </p:cNvSpPr>
          <p:nvPr/>
        </p:nvSpPr>
        <p:spPr bwMode="auto">
          <a:xfrm>
            <a:off x="4886325" y="2843213"/>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08" name="Oval 4"/>
          <p:cNvSpPr>
            <a:spLocks noChangeArrowheads="1"/>
          </p:cNvSpPr>
          <p:nvPr/>
        </p:nvSpPr>
        <p:spPr bwMode="auto">
          <a:xfrm>
            <a:off x="5114925" y="3071813"/>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09" name="Oval 5"/>
          <p:cNvSpPr>
            <a:spLocks noChangeArrowheads="1"/>
          </p:cNvSpPr>
          <p:nvPr/>
        </p:nvSpPr>
        <p:spPr bwMode="auto">
          <a:xfrm>
            <a:off x="4352925" y="33528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10" name="Oval 6"/>
          <p:cNvSpPr>
            <a:spLocks noChangeArrowheads="1"/>
          </p:cNvSpPr>
          <p:nvPr/>
        </p:nvSpPr>
        <p:spPr bwMode="auto">
          <a:xfrm>
            <a:off x="4886325" y="37338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11" name="Oval 7"/>
          <p:cNvSpPr>
            <a:spLocks noChangeArrowheads="1"/>
          </p:cNvSpPr>
          <p:nvPr/>
        </p:nvSpPr>
        <p:spPr bwMode="auto">
          <a:xfrm>
            <a:off x="5267325" y="34290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12" name="Oval 8"/>
          <p:cNvSpPr>
            <a:spLocks noChangeArrowheads="1"/>
          </p:cNvSpPr>
          <p:nvPr/>
        </p:nvSpPr>
        <p:spPr bwMode="auto">
          <a:xfrm>
            <a:off x="4124325" y="38100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13" name="Oval 9"/>
          <p:cNvSpPr>
            <a:spLocks noChangeArrowheads="1"/>
          </p:cNvSpPr>
          <p:nvPr/>
        </p:nvSpPr>
        <p:spPr bwMode="auto">
          <a:xfrm>
            <a:off x="4581525" y="33528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14" name="Oval 10"/>
          <p:cNvSpPr>
            <a:spLocks noChangeArrowheads="1"/>
          </p:cNvSpPr>
          <p:nvPr/>
        </p:nvSpPr>
        <p:spPr bwMode="auto">
          <a:xfrm>
            <a:off x="4886325" y="32766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15" name="Oval 11"/>
          <p:cNvSpPr>
            <a:spLocks noChangeArrowheads="1"/>
          </p:cNvSpPr>
          <p:nvPr/>
        </p:nvSpPr>
        <p:spPr bwMode="auto">
          <a:xfrm>
            <a:off x="4962525" y="35052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16" name="Oval 12"/>
          <p:cNvSpPr>
            <a:spLocks noChangeArrowheads="1"/>
          </p:cNvSpPr>
          <p:nvPr/>
        </p:nvSpPr>
        <p:spPr bwMode="auto">
          <a:xfrm>
            <a:off x="4429125" y="37338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17" name="Oval 13"/>
          <p:cNvSpPr>
            <a:spLocks noChangeArrowheads="1"/>
          </p:cNvSpPr>
          <p:nvPr/>
        </p:nvSpPr>
        <p:spPr bwMode="auto">
          <a:xfrm>
            <a:off x="4048125" y="34290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18" name="Oval 14"/>
          <p:cNvSpPr>
            <a:spLocks noChangeArrowheads="1"/>
          </p:cNvSpPr>
          <p:nvPr/>
        </p:nvSpPr>
        <p:spPr bwMode="auto">
          <a:xfrm>
            <a:off x="4124325" y="28956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19" name="Oval 15"/>
          <p:cNvSpPr>
            <a:spLocks noChangeArrowheads="1"/>
          </p:cNvSpPr>
          <p:nvPr/>
        </p:nvSpPr>
        <p:spPr bwMode="auto">
          <a:xfrm>
            <a:off x="4657725" y="40386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20" name="Oval 16"/>
          <p:cNvSpPr>
            <a:spLocks noChangeArrowheads="1"/>
          </p:cNvSpPr>
          <p:nvPr/>
        </p:nvSpPr>
        <p:spPr bwMode="auto">
          <a:xfrm>
            <a:off x="4276725" y="31242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21" name="Oval 17"/>
          <p:cNvSpPr>
            <a:spLocks noChangeArrowheads="1"/>
          </p:cNvSpPr>
          <p:nvPr/>
        </p:nvSpPr>
        <p:spPr bwMode="auto">
          <a:xfrm>
            <a:off x="5038725" y="38862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22" name="Oval 18"/>
          <p:cNvSpPr>
            <a:spLocks noChangeArrowheads="1"/>
          </p:cNvSpPr>
          <p:nvPr/>
        </p:nvSpPr>
        <p:spPr bwMode="auto">
          <a:xfrm>
            <a:off x="3819525" y="32004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23" name="Oval 19"/>
          <p:cNvSpPr>
            <a:spLocks noChangeArrowheads="1"/>
          </p:cNvSpPr>
          <p:nvPr/>
        </p:nvSpPr>
        <p:spPr bwMode="auto">
          <a:xfrm>
            <a:off x="4352925" y="27432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24" name="Oval 20"/>
          <p:cNvSpPr>
            <a:spLocks noChangeArrowheads="1"/>
          </p:cNvSpPr>
          <p:nvPr/>
        </p:nvSpPr>
        <p:spPr bwMode="auto">
          <a:xfrm>
            <a:off x="5953125" y="34290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25" name="Oval 21"/>
          <p:cNvSpPr>
            <a:spLocks noChangeArrowheads="1"/>
          </p:cNvSpPr>
          <p:nvPr/>
        </p:nvSpPr>
        <p:spPr bwMode="auto">
          <a:xfrm>
            <a:off x="5876925" y="28956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26" name="Oval 22"/>
          <p:cNvSpPr>
            <a:spLocks noChangeArrowheads="1"/>
          </p:cNvSpPr>
          <p:nvPr/>
        </p:nvSpPr>
        <p:spPr bwMode="auto">
          <a:xfrm>
            <a:off x="5648325" y="3886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27" name="Oval 23"/>
          <p:cNvSpPr>
            <a:spLocks noChangeArrowheads="1"/>
          </p:cNvSpPr>
          <p:nvPr/>
        </p:nvSpPr>
        <p:spPr bwMode="auto">
          <a:xfrm>
            <a:off x="5876925" y="4114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28" name="Oval 24"/>
          <p:cNvSpPr>
            <a:spLocks noChangeArrowheads="1"/>
          </p:cNvSpPr>
          <p:nvPr/>
        </p:nvSpPr>
        <p:spPr bwMode="auto">
          <a:xfrm>
            <a:off x="6410325" y="3352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29" name="Oval 25"/>
          <p:cNvSpPr>
            <a:spLocks noChangeArrowheads="1"/>
          </p:cNvSpPr>
          <p:nvPr/>
        </p:nvSpPr>
        <p:spPr bwMode="auto">
          <a:xfrm>
            <a:off x="6181725" y="3886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30" name="Oval 26"/>
          <p:cNvSpPr>
            <a:spLocks noChangeArrowheads="1"/>
          </p:cNvSpPr>
          <p:nvPr/>
        </p:nvSpPr>
        <p:spPr bwMode="auto">
          <a:xfrm>
            <a:off x="2676525" y="32004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31" name="Oval 27"/>
          <p:cNvSpPr>
            <a:spLocks noChangeArrowheads="1"/>
          </p:cNvSpPr>
          <p:nvPr/>
        </p:nvSpPr>
        <p:spPr bwMode="auto">
          <a:xfrm>
            <a:off x="2600325" y="26670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32" name="Oval 28"/>
          <p:cNvSpPr>
            <a:spLocks noChangeArrowheads="1"/>
          </p:cNvSpPr>
          <p:nvPr/>
        </p:nvSpPr>
        <p:spPr bwMode="auto">
          <a:xfrm>
            <a:off x="2600325" y="3886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33" name="Oval 29"/>
          <p:cNvSpPr>
            <a:spLocks noChangeArrowheads="1"/>
          </p:cNvSpPr>
          <p:nvPr/>
        </p:nvSpPr>
        <p:spPr bwMode="auto">
          <a:xfrm>
            <a:off x="3133725" y="3124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34" name="Oval 30"/>
          <p:cNvSpPr>
            <a:spLocks noChangeArrowheads="1"/>
          </p:cNvSpPr>
          <p:nvPr/>
        </p:nvSpPr>
        <p:spPr bwMode="auto">
          <a:xfrm>
            <a:off x="2905125" y="36576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35" name="Oval 31"/>
          <p:cNvSpPr>
            <a:spLocks noChangeArrowheads="1"/>
          </p:cNvSpPr>
          <p:nvPr/>
        </p:nvSpPr>
        <p:spPr bwMode="auto">
          <a:xfrm>
            <a:off x="3590925" y="45720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36" name="Oval 32"/>
          <p:cNvSpPr>
            <a:spLocks noChangeArrowheads="1"/>
          </p:cNvSpPr>
          <p:nvPr/>
        </p:nvSpPr>
        <p:spPr bwMode="auto">
          <a:xfrm>
            <a:off x="3514725" y="40386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37" name="Oval 33"/>
          <p:cNvSpPr>
            <a:spLocks noChangeArrowheads="1"/>
          </p:cNvSpPr>
          <p:nvPr/>
        </p:nvSpPr>
        <p:spPr bwMode="auto">
          <a:xfrm>
            <a:off x="3514725" y="5257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38" name="Oval 34"/>
          <p:cNvSpPr>
            <a:spLocks noChangeArrowheads="1"/>
          </p:cNvSpPr>
          <p:nvPr/>
        </p:nvSpPr>
        <p:spPr bwMode="auto">
          <a:xfrm>
            <a:off x="4048125" y="4495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39" name="Oval 35"/>
          <p:cNvSpPr>
            <a:spLocks noChangeArrowheads="1"/>
          </p:cNvSpPr>
          <p:nvPr/>
        </p:nvSpPr>
        <p:spPr bwMode="auto">
          <a:xfrm>
            <a:off x="3819525" y="5029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40" name="Oval 36"/>
          <p:cNvSpPr>
            <a:spLocks noChangeArrowheads="1"/>
          </p:cNvSpPr>
          <p:nvPr/>
        </p:nvSpPr>
        <p:spPr bwMode="auto">
          <a:xfrm>
            <a:off x="4810125" y="4876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41" name="Oval 37"/>
          <p:cNvSpPr>
            <a:spLocks noChangeArrowheads="1"/>
          </p:cNvSpPr>
          <p:nvPr/>
        </p:nvSpPr>
        <p:spPr bwMode="auto">
          <a:xfrm>
            <a:off x="4657725" y="4495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42" name="Oval 38"/>
          <p:cNvSpPr>
            <a:spLocks noChangeArrowheads="1"/>
          </p:cNvSpPr>
          <p:nvPr/>
        </p:nvSpPr>
        <p:spPr bwMode="auto">
          <a:xfrm>
            <a:off x="4352925" y="5029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43" name="Oval 39"/>
          <p:cNvSpPr>
            <a:spLocks noChangeArrowheads="1"/>
          </p:cNvSpPr>
          <p:nvPr/>
        </p:nvSpPr>
        <p:spPr bwMode="auto">
          <a:xfrm>
            <a:off x="5267325" y="48006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44" name="Oval 40"/>
          <p:cNvSpPr>
            <a:spLocks noChangeArrowheads="1"/>
          </p:cNvSpPr>
          <p:nvPr/>
        </p:nvSpPr>
        <p:spPr bwMode="auto">
          <a:xfrm>
            <a:off x="5038725" y="53340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45" name="Oval 41"/>
          <p:cNvSpPr>
            <a:spLocks noChangeArrowheads="1"/>
          </p:cNvSpPr>
          <p:nvPr/>
        </p:nvSpPr>
        <p:spPr bwMode="auto">
          <a:xfrm>
            <a:off x="3590925" y="2209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46" name="Oval 42"/>
          <p:cNvSpPr>
            <a:spLocks noChangeArrowheads="1"/>
          </p:cNvSpPr>
          <p:nvPr/>
        </p:nvSpPr>
        <p:spPr bwMode="auto">
          <a:xfrm>
            <a:off x="4352925" y="2209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47" name="Oval 43"/>
          <p:cNvSpPr>
            <a:spLocks noChangeArrowheads="1"/>
          </p:cNvSpPr>
          <p:nvPr/>
        </p:nvSpPr>
        <p:spPr bwMode="auto">
          <a:xfrm>
            <a:off x="3514725" y="28956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48" name="Oval 44"/>
          <p:cNvSpPr>
            <a:spLocks noChangeArrowheads="1"/>
          </p:cNvSpPr>
          <p:nvPr/>
        </p:nvSpPr>
        <p:spPr bwMode="auto">
          <a:xfrm>
            <a:off x="4048125" y="21336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49" name="Oval 45"/>
          <p:cNvSpPr>
            <a:spLocks noChangeArrowheads="1"/>
          </p:cNvSpPr>
          <p:nvPr/>
        </p:nvSpPr>
        <p:spPr bwMode="auto">
          <a:xfrm>
            <a:off x="3819525" y="26670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50" name="Oval 46"/>
          <p:cNvSpPr>
            <a:spLocks noChangeArrowheads="1"/>
          </p:cNvSpPr>
          <p:nvPr/>
        </p:nvSpPr>
        <p:spPr bwMode="auto">
          <a:xfrm>
            <a:off x="5343525" y="21336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51" name="Oval 47"/>
          <p:cNvSpPr>
            <a:spLocks noChangeArrowheads="1"/>
          </p:cNvSpPr>
          <p:nvPr/>
        </p:nvSpPr>
        <p:spPr bwMode="auto">
          <a:xfrm>
            <a:off x="4733925" y="2362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52" name="Oval 48"/>
          <p:cNvSpPr>
            <a:spLocks noChangeArrowheads="1"/>
          </p:cNvSpPr>
          <p:nvPr/>
        </p:nvSpPr>
        <p:spPr bwMode="auto">
          <a:xfrm>
            <a:off x="5267325" y="28194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53" name="Oval 49"/>
          <p:cNvSpPr>
            <a:spLocks noChangeArrowheads="1"/>
          </p:cNvSpPr>
          <p:nvPr/>
        </p:nvSpPr>
        <p:spPr bwMode="auto">
          <a:xfrm>
            <a:off x="5800725" y="20574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54" name="Oval 50"/>
          <p:cNvSpPr>
            <a:spLocks noChangeArrowheads="1"/>
          </p:cNvSpPr>
          <p:nvPr/>
        </p:nvSpPr>
        <p:spPr bwMode="auto">
          <a:xfrm>
            <a:off x="5572125" y="2590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55" name="Oval 51"/>
          <p:cNvSpPr>
            <a:spLocks noChangeArrowheads="1"/>
          </p:cNvSpPr>
          <p:nvPr/>
        </p:nvSpPr>
        <p:spPr bwMode="auto">
          <a:xfrm>
            <a:off x="2981325" y="45720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56" name="Oval 52"/>
          <p:cNvSpPr>
            <a:spLocks noChangeArrowheads="1"/>
          </p:cNvSpPr>
          <p:nvPr/>
        </p:nvSpPr>
        <p:spPr bwMode="auto">
          <a:xfrm>
            <a:off x="2905125" y="40386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57" name="Oval 53"/>
          <p:cNvSpPr>
            <a:spLocks noChangeArrowheads="1"/>
          </p:cNvSpPr>
          <p:nvPr/>
        </p:nvSpPr>
        <p:spPr bwMode="auto">
          <a:xfrm>
            <a:off x="3438525" y="3505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58" name="Oval 54"/>
          <p:cNvSpPr>
            <a:spLocks noChangeArrowheads="1"/>
          </p:cNvSpPr>
          <p:nvPr/>
        </p:nvSpPr>
        <p:spPr bwMode="auto">
          <a:xfrm>
            <a:off x="3209925" y="5029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59" name="Oval 55"/>
          <p:cNvSpPr>
            <a:spLocks noChangeArrowheads="1"/>
          </p:cNvSpPr>
          <p:nvPr/>
        </p:nvSpPr>
        <p:spPr bwMode="auto">
          <a:xfrm>
            <a:off x="4962525" y="1981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60" name="Oval 56"/>
          <p:cNvSpPr>
            <a:spLocks noChangeArrowheads="1"/>
          </p:cNvSpPr>
          <p:nvPr/>
        </p:nvSpPr>
        <p:spPr bwMode="auto">
          <a:xfrm>
            <a:off x="5953125" y="2590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61" name="Oval 57"/>
          <p:cNvSpPr>
            <a:spLocks noChangeArrowheads="1"/>
          </p:cNvSpPr>
          <p:nvPr/>
        </p:nvSpPr>
        <p:spPr bwMode="auto">
          <a:xfrm>
            <a:off x="5724525" y="3124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62" name="Oval 58"/>
          <p:cNvSpPr>
            <a:spLocks noChangeArrowheads="1"/>
          </p:cNvSpPr>
          <p:nvPr/>
        </p:nvSpPr>
        <p:spPr bwMode="auto">
          <a:xfrm>
            <a:off x="5191125" y="4267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63" name="Oval 59"/>
          <p:cNvSpPr>
            <a:spLocks noChangeArrowheads="1"/>
          </p:cNvSpPr>
          <p:nvPr/>
        </p:nvSpPr>
        <p:spPr bwMode="auto">
          <a:xfrm>
            <a:off x="5419725" y="4495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64" name="Oval 60"/>
          <p:cNvSpPr>
            <a:spLocks noChangeArrowheads="1"/>
          </p:cNvSpPr>
          <p:nvPr/>
        </p:nvSpPr>
        <p:spPr bwMode="auto">
          <a:xfrm>
            <a:off x="5495925" y="4114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1565" name="Line 61"/>
          <p:cNvSpPr>
            <a:spLocks noChangeShapeType="1"/>
          </p:cNvSpPr>
          <p:nvPr/>
        </p:nvSpPr>
        <p:spPr bwMode="auto">
          <a:xfrm>
            <a:off x="4581525" y="1447800"/>
            <a:ext cx="1588" cy="4572000"/>
          </a:xfrm>
          <a:prstGeom prst="line">
            <a:avLst/>
          </a:prstGeom>
          <a:noFill/>
          <a:ln w="936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400" dirty="0">
              <a:latin typeface="Arial" panose="020B0604020202020204" pitchFamily="34" charset="0"/>
            </a:endParaRPr>
          </a:p>
        </p:txBody>
      </p:sp>
      <p:sp>
        <p:nvSpPr>
          <p:cNvPr id="21566" name="AutoShape 62"/>
          <p:cNvSpPr>
            <a:spLocks noChangeArrowheads="1"/>
          </p:cNvSpPr>
          <p:nvPr/>
        </p:nvSpPr>
        <p:spPr bwMode="auto">
          <a:xfrm>
            <a:off x="3302000" y="5994400"/>
            <a:ext cx="3272347" cy="352149"/>
          </a:xfrm>
          <a:prstGeom prst="roundRect">
            <a:avLst>
              <a:gd name="adj" fmla="val 431"/>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0000" tIns="46800" rIns="90000" bIns="46800">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latin typeface="Arial" panose="020B0604020202020204" pitchFamily="34" charset="0"/>
              </a:rPr>
              <a:t>This one seems to be the best</a:t>
            </a:r>
          </a:p>
        </p:txBody>
      </p:sp>
      <p:sp>
        <p:nvSpPr>
          <p:cNvPr id="21567" name="Line 63"/>
          <p:cNvSpPr>
            <a:spLocks noChangeShapeType="1"/>
          </p:cNvSpPr>
          <p:nvPr/>
        </p:nvSpPr>
        <p:spPr bwMode="auto">
          <a:xfrm>
            <a:off x="4276725" y="1447800"/>
            <a:ext cx="1588" cy="4572000"/>
          </a:xfrm>
          <a:prstGeom prst="line">
            <a:avLst/>
          </a:prstGeom>
          <a:noFill/>
          <a:ln w="936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400" dirty="0">
              <a:latin typeface="Arial" panose="020B0604020202020204" pitchFamily="34" charset="0"/>
            </a:endParaRPr>
          </a:p>
        </p:txBody>
      </p:sp>
      <p:sp>
        <p:nvSpPr>
          <p:cNvPr id="21568" name="Line 64"/>
          <p:cNvSpPr>
            <a:spLocks noChangeShapeType="1"/>
          </p:cNvSpPr>
          <p:nvPr/>
        </p:nvSpPr>
        <p:spPr bwMode="auto">
          <a:xfrm>
            <a:off x="4048125" y="1447800"/>
            <a:ext cx="1588" cy="4572000"/>
          </a:xfrm>
          <a:prstGeom prst="line">
            <a:avLst/>
          </a:prstGeom>
          <a:noFill/>
          <a:ln w="3816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sz="1400" dirty="0">
              <a:latin typeface="Arial" panose="020B0604020202020204" pitchFamily="34" charset="0"/>
            </a:endParaRPr>
          </a:p>
        </p:txBody>
      </p:sp>
      <p:sp>
        <p:nvSpPr>
          <p:cNvPr id="21569" name="Line 65"/>
          <p:cNvSpPr>
            <a:spLocks noChangeShapeType="1"/>
          </p:cNvSpPr>
          <p:nvPr/>
        </p:nvSpPr>
        <p:spPr bwMode="auto">
          <a:xfrm>
            <a:off x="3514725" y="1447800"/>
            <a:ext cx="1588" cy="4572000"/>
          </a:xfrm>
          <a:prstGeom prst="line">
            <a:avLst/>
          </a:prstGeom>
          <a:noFill/>
          <a:ln w="936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400" dirty="0">
              <a:latin typeface="Arial" panose="020B0604020202020204" pitchFamily="34" charset="0"/>
            </a:endParaRPr>
          </a:p>
        </p:txBody>
      </p:sp>
      <p:sp>
        <p:nvSpPr>
          <p:cNvPr id="21581" name="Line 77"/>
          <p:cNvSpPr>
            <a:spLocks noChangeShapeType="1"/>
          </p:cNvSpPr>
          <p:nvPr/>
        </p:nvSpPr>
        <p:spPr bwMode="auto">
          <a:xfrm flipH="1" flipV="1">
            <a:off x="3605213" y="5937250"/>
            <a:ext cx="423862" cy="12700"/>
          </a:xfrm>
          <a:prstGeom prst="line">
            <a:avLst/>
          </a:prstGeom>
          <a:noFill/>
          <a:ln w="76320">
            <a:solidFill>
              <a:srgbClr val="FE060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400" dirty="0">
              <a:latin typeface="Arial" panose="020B0604020202020204" pitchFamily="34" charset="0"/>
            </a:endParaRPr>
          </a:p>
        </p:txBody>
      </p:sp>
      <p:sp>
        <p:nvSpPr>
          <p:cNvPr id="21582" name="Line 78"/>
          <p:cNvSpPr>
            <a:spLocks noChangeShapeType="1"/>
          </p:cNvSpPr>
          <p:nvPr/>
        </p:nvSpPr>
        <p:spPr bwMode="auto">
          <a:xfrm>
            <a:off x="4048125" y="5946775"/>
            <a:ext cx="450850" cy="1588"/>
          </a:xfrm>
          <a:prstGeom prst="line">
            <a:avLst/>
          </a:prstGeom>
          <a:noFill/>
          <a:ln w="76320">
            <a:solidFill>
              <a:srgbClr val="333399"/>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400" dirty="0">
              <a:latin typeface="Arial" panose="020B0604020202020204" pitchFamily="34" charset="0"/>
            </a:endParaRPr>
          </a:p>
        </p:txBody>
      </p:sp>
      <p:sp>
        <p:nvSpPr>
          <p:cNvPr id="21583" name="AutoShape 79"/>
          <p:cNvSpPr>
            <a:spLocks noChangeArrowheads="1"/>
          </p:cNvSpPr>
          <p:nvPr/>
        </p:nvSpPr>
        <p:spPr bwMode="auto">
          <a:xfrm>
            <a:off x="1600201" y="6380163"/>
            <a:ext cx="6875898" cy="352149"/>
          </a:xfrm>
          <a:prstGeom prst="roundRect">
            <a:avLst>
              <a:gd name="adj" fmla="val 431"/>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0000" tIns="46800" rIns="90000" bIns="46800">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latin typeface="Arial" panose="020B0604020202020204" pitchFamily="34" charset="0"/>
              </a:rPr>
              <a:t>This is a </a:t>
            </a:r>
            <a:r>
              <a:rPr lang="ja-JP" altLang="en-GB" dirty="0">
                <a:latin typeface="Arial"/>
              </a:rPr>
              <a:t>‘</a:t>
            </a:r>
            <a:r>
              <a:rPr lang="en-GB" b="1" dirty="0">
                <a:latin typeface="Arial" panose="020B0604020202020204" pitchFamily="34" charset="0"/>
              </a:rPr>
              <a:t>weak classifier</a:t>
            </a:r>
            <a:r>
              <a:rPr lang="ja-JP" altLang="en-GB" dirty="0">
                <a:latin typeface="Arial"/>
              </a:rPr>
              <a:t>’</a:t>
            </a:r>
            <a:r>
              <a:rPr lang="en-GB" dirty="0">
                <a:latin typeface="Arial" panose="020B0604020202020204" pitchFamily="34" charset="0"/>
              </a:rPr>
              <a:t>: It performs slightly better than chance.</a:t>
            </a:r>
          </a:p>
        </p:txBody>
      </p:sp>
      <p:sp>
        <p:nvSpPr>
          <p:cNvPr id="81" name="TextBox 80"/>
          <p:cNvSpPr txBox="1"/>
          <p:nvPr/>
        </p:nvSpPr>
        <p:spPr>
          <a:xfrm>
            <a:off x="6553200" y="4731604"/>
            <a:ext cx="3810000" cy="646331"/>
          </a:xfrm>
          <a:prstGeom prst="rect">
            <a:avLst/>
          </a:prstGeom>
          <a:noFill/>
        </p:spPr>
        <p:txBody>
          <a:bodyPr wrap="square" rtlCol="0">
            <a:spAutoFit/>
          </a:bodyPr>
          <a:lstStyle/>
          <a:p>
            <a:r>
              <a:rPr lang="en-US" dirty="0">
                <a:solidFill>
                  <a:srgbClr val="FF0000"/>
                </a:solidFill>
                <a:latin typeface="Arial" panose="020B0604020202020204" pitchFamily="34" charset="0"/>
              </a:rPr>
              <a:t>How should we reweight examples?</a:t>
            </a:r>
          </a:p>
        </p:txBody>
      </p:sp>
    </p:spTree>
    <p:extLst>
      <p:ext uri="{BB962C8B-B14F-4D97-AF65-F5344CB8AC3E}">
        <p14:creationId xmlns:p14="http://schemas.microsoft.com/office/powerpoint/2010/main" val="2236597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ln/>
        </p:spPr>
        <p:txBody>
          <a:bodyPr/>
          <a:lstStyle/>
          <a:p>
            <a:pPr>
              <a:lnSpc>
                <a:spcPct val="93000"/>
              </a:lnSpc>
              <a:buClr>
                <a:srgbClr val="0000F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594740"/>
                </a:solidFill>
              </a:rPr>
              <a:t>Boosting example</a:t>
            </a:r>
          </a:p>
        </p:txBody>
      </p:sp>
      <p:sp>
        <p:nvSpPr>
          <p:cNvPr id="22530" name="Oval 2"/>
          <p:cNvSpPr>
            <a:spLocks noChangeArrowheads="1"/>
          </p:cNvSpPr>
          <p:nvPr/>
        </p:nvSpPr>
        <p:spPr bwMode="auto">
          <a:xfrm>
            <a:off x="4591050" y="28956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31" name="Oval 3"/>
          <p:cNvSpPr>
            <a:spLocks noChangeArrowheads="1"/>
          </p:cNvSpPr>
          <p:nvPr/>
        </p:nvSpPr>
        <p:spPr bwMode="auto">
          <a:xfrm>
            <a:off x="4895851" y="2859089"/>
            <a:ext cx="149225" cy="149225"/>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32" name="Oval 4"/>
          <p:cNvSpPr>
            <a:spLocks noChangeArrowheads="1"/>
          </p:cNvSpPr>
          <p:nvPr/>
        </p:nvSpPr>
        <p:spPr bwMode="auto">
          <a:xfrm>
            <a:off x="5124451" y="3098801"/>
            <a:ext cx="142875" cy="142875"/>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33" name="Oval 5"/>
          <p:cNvSpPr>
            <a:spLocks noChangeArrowheads="1"/>
          </p:cNvSpPr>
          <p:nvPr/>
        </p:nvSpPr>
        <p:spPr bwMode="auto">
          <a:xfrm>
            <a:off x="4362450" y="33528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34" name="Oval 6"/>
          <p:cNvSpPr>
            <a:spLocks noChangeArrowheads="1"/>
          </p:cNvSpPr>
          <p:nvPr/>
        </p:nvSpPr>
        <p:spPr bwMode="auto">
          <a:xfrm>
            <a:off x="4895851" y="3733801"/>
            <a:ext cx="142875" cy="142875"/>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35" name="Oval 7"/>
          <p:cNvSpPr>
            <a:spLocks noChangeArrowheads="1"/>
          </p:cNvSpPr>
          <p:nvPr/>
        </p:nvSpPr>
        <p:spPr bwMode="auto">
          <a:xfrm>
            <a:off x="5276851" y="3429001"/>
            <a:ext cx="142875" cy="142875"/>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36" name="Oval 8"/>
          <p:cNvSpPr>
            <a:spLocks noChangeArrowheads="1"/>
          </p:cNvSpPr>
          <p:nvPr/>
        </p:nvSpPr>
        <p:spPr bwMode="auto">
          <a:xfrm>
            <a:off x="4133850" y="38100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37" name="Oval 9"/>
          <p:cNvSpPr>
            <a:spLocks noChangeArrowheads="1"/>
          </p:cNvSpPr>
          <p:nvPr/>
        </p:nvSpPr>
        <p:spPr bwMode="auto">
          <a:xfrm>
            <a:off x="4591050" y="33528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38" name="Oval 10"/>
          <p:cNvSpPr>
            <a:spLocks noChangeArrowheads="1"/>
          </p:cNvSpPr>
          <p:nvPr/>
        </p:nvSpPr>
        <p:spPr bwMode="auto">
          <a:xfrm>
            <a:off x="4895851" y="3276601"/>
            <a:ext cx="142875" cy="142875"/>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39" name="Oval 11"/>
          <p:cNvSpPr>
            <a:spLocks noChangeArrowheads="1"/>
          </p:cNvSpPr>
          <p:nvPr/>
        </p:nvSpPr>
        <p:spPr bwMode="auto">
          <a:xfrm>
            <a:off x="4972051" y="3505201"/>
            <a:ext cx="142875" cy="142875"/>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40" name="Oval 12"/>
          <p:cNvSpPr>
            <a:spLocks noChangeArrowheads="1"/>
          </p:cNvSpPr>
          <p:nvPr/>
        </p:nvSpPr>
        <p:spPr bwMode="auto">
          <a:xfrm>
            <a:off x="4438650" y="37338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41" name="Oval 13"/>
          <p:cNvSpPr>
            <a:spLocks noChangeArrowheads="1"/>
          </p:cNvSpPr>
          <p:nvPr/>
        </p:nvSpPr>
        <p:spPr bwMode="auto">
          <a:xfrm>
            <a:off x="4057650" y="34290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42" name="Oval 14"/>
          <p:cNvSpPr>
            <a:spLocks noChangeArrowheads="1"/>
          </p:cNvSpPr>
          <p:nvPr/>
        </p:nvSpPr>
        <p:spPr bwMode="auto">
          <a:xfrm>
            <a:off x="4133850" y="28956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43" name="Oval 15"/>
          <p:cNvSpPr>
            <a:spLocks noChangeArrowheads="1"/>
          </p:cNvSpPr>
          <p:nvPr/>
        </p:nvSpPr>
        <p:spPr bwMode="auto">
          <a:xfrm>
            <a:off x="4667250" y="40386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44" name="Oval 16"/>
          <p:cNvSpPr>
            <a:spLocks noChangeArrowheads="1"/>
          </p:cNvSpPr>
          <p:nvPr/>
        </p:nvSpPr>
        <p:spPr bwMode="auto">
          <a:xfrm>
            <a:off x="4286250" y="31242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45" name="Oval 17"/>
          <p:cNvSpPr>
            <a:spLocks noChangeArrowheads="1"/>
          </p:cNvSpPr>
          <p:nvPr/>
        </p:nvSpPr>
        <p:spPr bwMode="auto">
          <a:xfrm>
            <a:off x="5048251" y="3886201"/>
            <a:ext cx="142875" cy="142875"/>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46" name="Oval 18"/>
          <p:cNvSpPr>
            <a:spLocks noChangeArrowheads="1"/>
          </p:cNvSpPr>
          <p:nvPr/>
        </p:nvSpPr>
        <p:spPr bwMode="auto">
          <a:xfrm>
            <a:off x="3676650" y="3200400"/>
            <a:ext cx="304800" cy="3048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47" name="Oval 19"/>
          <p:cNvSpPr>
            <a:spLocks noChangeArrowheads="1"/>
          </p:cNvSpPr>
          <p:nvPr/>
        </p:nvSpPr>
        <p:spPr bwMode="auto">
          <a:xfrm>
            <a:off x="4362450" y="27432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48" name="Oval 20"/>
          <p:cNvSpPr>
            <a:spLocks noChangeArrowheads="1"/>
          </p:cNvSpPr>
          <p:nvPr/>
        </p:nvSpPr>
        <p:spPr bwMode="auto">
          <a:xfrm>
            <a:off x="5962651" y="3565525"/>
            <a:ext cx="385763" cy="401638"/>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49" name="Oval 21"/>
          <p:cNvSpPr>
            <a:spLocks noChangeArrowheads="1"/>
          </p:cNvSpPr>
          <p:nvPr/>
        </p:nvSpPr>
        <p:spPr bwMode="auto">
          <a:xfrm>
            <a:off x="5886451" y="2989264"/>
            <a:ext cx="366713" cy="352425"/>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50" name="Oval 22"/>
          <p:cNvSpPr>
            <a:spLocks noChangeArrowheads="1"/>
          </p:cNvSpPr>
          <p:nvPr/>
        </p:nvSpPr>
        <p:spPr bwMode="auto">
          <a:xfrm>
            <a:off x="5657851" y="3886201"/>
            <a:ext cx="385763" cy="385763"/>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51" name="Oval 23"/>
          <p:cNvSpPr>
            <a:spLocks noChangeArrowheads="1"/>
          </p:cNvSpPr>
          <p:nvPr/>
        </p:nvSpPr>
        <p:spPr bwMode="auto">
          <a:xfrm>
            <a:off x="5886451" y="4165601"/>
            <a:ext cx="385763" cy="385763"/>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52" name="Oval 24"/>
          <p:cNvSpPr>
            <a:spLocks noChangeArrowheads="1"/>
          </p:cNvSpPr>
          <p:nvPr/>
        </p:nvSpPr>
        <p:spPr bwMode="auto">
          <a:xfrm>
            <a:off x="6299200" y="3417888"/>
            <a:ext cx="387350" cy="3810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53" name="Oval 25"/>
          <p:cNvSpPr>
            <a:spLocks noChangeArrowheads="1"/>
          </p:cNvSpPr>
          <p:nvPr/>
        </p:nvSpPr>
        <p:spPr bwMode="auto">
          <a:xfrm>
            <a:off x="6191250" y="4021139"/>
            <a:ext cx="350838" cy="352425"/>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54" name="Oval 26"/>
          <p:cNvSpPr>
            <a:spLocks noChangeArrowheads="1"/>
          </p:cNvSpPr>
          <p:nvPr/>
        </p:nvSpPr>
        <p:spPr bwMode="auto">
          <a:xfrm>
            <a:off x="2686050" y="3217864"/>
            <a:ext cx="134938" cy="13493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55" name="Oval 27"/>
          <p:cNvSpPr>
            <a:spLocks noChangeArrowheads="1"/>
          </p:cNvSpPr>
          <p:nvPr/>
        </p:nvSpPr>
        <p:spPr bwMode="auto">
          <a:xfrm>
            <a:off x="2609850" y="2671764"/>
            <a:ext cx="147638" cy="14763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56" name="Oval 28"/>
          <p:cNvSpPr>
            <a:spLocks noChangeArrowheads="1"/>
          </p:cNvSpPr>
          <p:nvPr/>
        </p:nvSpPr>
        <p:spPr bwMode="auto">
          <a:xfrm>
            <a:off x="2609850" y="3916364"/>
            <a:ext cx="122238" cy="12223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57" name="Oval 29"/>
          <p:cNvSpPr>
            <a:spLocks noChangeArrowheads="1"/>
          </p:cNvSpPr>
          <p:nvPr/>
        </p:nvSpPr>
        <p:spPr bwMode="auto">
          <a:xfrm>
            <a:off x="3143250" y="3124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58" name="Oval 30"/>
          <p:cNvSpPr>
            <a:spLocks noChangeArrowheads="1"/>
          </p:cNvSpPr>
          <p:nvPr/>
        </p:nvSpPr>
        <p:spPr bwMode="auto">
          <a:xfrm>
            <a:off x="2914651" y="3673476"/>
            <a:ext cx="136525" cy="136525"/>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59" name="Oval 31"/>
          <p:cNvSpPr>
            <a:spLocks noChangeArrowheads="1"/>
          </p:cNvSpPr>
          <p:nvPr/>
        </p:nvSpPr>
        <p:spPr bwMode="auto">
          <a:xfrm>
            <a:off x="3600450" y="45720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60" name="Oval 32"/>
          <p:cNvSpPr>
            <a:spLocks noChangeArrowheads="1"/>
          </p:cNvSpPr>
          <p:nvPr/>
        </p:nvSpPr>
        <p:spPr bwMode="auto">
          <a:xfrm>
            <a:off x="3524250" y="40386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61" name="Oval 33"/>
          <p:cNvSpPr>
            <a:spLocks noChangeArrowheads="1"/>
          </p:cNvSpPr>
          <p:nvPr/>
        </p:nvSpPr>
        <p:spPr bwMode="auto">
          <a:xfrm>
            <a:off x="3524250" y="5257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62" name="Oval 34"/>
          <p:cNvSpPr>
            <a:spLocks noChangeArrowheads="1"/>
          </p:cNvSpPr>
          <p:nvPr/>
        </p:nvSpPr>
        <p:spPr bwMode="auto">
          <a:xfrm>
            <a:off x="4057651" y="4467226"/>
            <a:ext cx="333375" cy="333375"/>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63" name="Oval 35"/>
          <p:cNvSpPr>
            <a:spLocks noChangeArrowheads="1"/>
          </p:cNvSpPr>
          <p:nvPr/>
        </p:nvSpPr>
        <p:spPr bwMode="auto">
          <a:xfrm>
            <a:off x="3829050" y="5029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64" name="Oval 36"/>
          <p:cNvSpPr>
            <a:spLocks noChangeArrowheads="1"/>
          </p:cNvSpPr>
          <p:nvPr/>
        </p:nvSpPr>
        <p:spPr bwMode="auto">
          <a:xfrm>
            <a:off x="4819650" y="4811714"/>
            <a:ext cx="369888" cy="36988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65" name="Oval 37"/>
          <p:cNvSpPr>
            <a:spLocks noChangeArrowheads="1"/>
          </p:cNvSpPr>
          <p:nvPr/>
        </p:nvSpPr>
        <p:spPr bwMode="auto">
          <a:xfrm>
            <a:off x="4667250" y="4430714"/>
            <a:ext cx="369888" cy="36988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66" name="Oval 38"/>
          <p:cNvSpPr>
            <a:spLocks noChangeArrowheads="1"/>
          </p:cNvSpPr>
          <p:nvPr/>
        </p:nvSpPr>
        <p:spPr bwMode="auto">
          <a:xfrm>
            <a:off x="4362450" y="4964114"/>
            <a:ext cx="369888" cy="36988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67" name="Oval 39"/>
          <p:cNvSpPr>
            <a:spLocks noChangeArrowheads="1"/>
          </p:cNvSpPr>
          <p:nvPr/>
        </p:nvSpPr>
        <p:spPr bwMode="auto">
          <a:xfrm>
            <a:off x="5276851" y="4800600"/>
            <a:ext cx="334963" cy="344488"/>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68" name="Oval 40"/>
          <p:cNvSpPr>
            <a:spLocks noChangeArrowheads="1"/>
          </p:cNvSpPr>
          <p:nvPr/>
        </p:nvSpPr>
        <p:spPr bwMode="auto">
          <a:xfrm>
            <a:off x="5048250" y="5268914"/>
            <a:ext cx="369888" cy="36988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69" name="Oval 41"/>
          <p:cNvSpPr>
            <a:spLocks noChangeArrowheads="1"/>
          </p:cNvSpPr>
          <p:nvPr/>
        </p:nvSpPr>
        <p:spPr bwMode="auto">
          <a:xfrm>
            <a:off x="3600450" y="2209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70" name="Oval 42"/>
          <p:cNvSpPr>
            <a:spLocks noChangeArrowheads="1"/>
          </p:cNvSpPr>
          <p:nvPr/>
        </p:nvSpPr>
        <p:spPr bwMode="auto">
          <a:xfrm>
            <a:off x="4362450" y="2144714"/>
            <a:ext cx="369888" cy="36988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71" name="Oval 43"/>
          <p:cNvSpPr>
            <a:spLocks noChangeArrowheads="1"/>
          </p:cNvSpPr>
          <p:nvPr/>
        </p:nvSpPr>
        <p:spPr bwMode="auto">
          <a:xfrm>
            <a:off x="3524250" y="28956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72" name="Oval 44"/>
          <p:cNvSpPr>
            <a:spLocks noChangeArrowheads="1"/>
          </p:cNvSpPr>
          <p:nvPr/>
        </p:nvSpPr>
        <p:spPr bwMode="auto">
          <a:xfrm>
            <a:off x="4057651" y="2105026"/>
            <a:ext cx="333375" cy="333375"/>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73" name="Oval 45"/>
          <p:cNvSpPr>
            <a:spLocks noChangeArrowheads="1"/>
          </p:cNvSpPr>
          <p:nvPr/>
        </p:nvSpPr>
        <p:spPr bwMode="auto">
          <a:xfrm>
            <a:off x="3829050" y="26670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74" name="Oval 46"/>
          <p:cNvSpPr>
            <a:spLocks noChangeArrowheads="1"/>
          </p:cNvSpPr>
          <p:nvPr/>
        </p:nvSpPr>
        <p:spPr bwMode="auto">
          <a:xfrm>
            <a:off x="5353051" y="2133601"/>
            <a:ext cx="384175" cy="365125"/>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75" name="Oval 47"/>
          <p:cNvSpPr>
            <a:spLocks noChangeArrowheads="1"/>
          </p:cNvSpPr>
          <p:nvPr/>
        </p:nvSpPr>
        <p:spPr bwMode="auto">
          <a:xfrm>
            <a:off x="4743450" y="2297114"/>
            <a:ext cx="369888" cy="36988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76" name="Oval 48"/>
          <p:cNvSpPr>
            <a:spLocks noChangeArrowheads="1"/>
          </p:cNvSpPr>
          <p:nvPr/>
        </p:nvSpPr>
        <p:spPr bwMode="auto">
          <a:xfrm>
            <a:off x="5276850" y="2754314"/>
            <a:ext cx="369888" cy="36988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77" name="Oval 49"/>
          <p:cNvSpPr>
            <a:spLocks noChangeArrowheads="1"/>
          </p:cNvSpPr>
          <p:nvPr/>
        </p:nvSpPr>
        <p:spPr bwMode="auto">
          <a:xfrm>
            <a:off x="5810251" y="2057401"/>
            <a:ext cx="385763" cy="385763"/>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78" name="Oval 50"/>
          <p:cNvSpPr>
            <a:spLocks noChangeArrowheads="1"/>
          </p:cNvSpPr>
          <p:nvPr/>
        </p:nvSpPr>
        <p:spPr bwMode="auto">
          <a:xfrm>
            <a:off x="5581651" y="2590801"/>
            <a:ext cx="385763" cy="385763"/>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79" name="Oval 51"/>
          <p:cNvSpPr>
            <a:spLocks noChangeArrowheads="1"/>
          </p:cNvSpPr>
          <p:nvPr/>
        </p:nvSpPr>
        <p:spPr bwMode="auto">
          <a:xfrm>
            <a:off x="2990850" y="45720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80" name="Oval 52"/>
          <p:cNvSpPr>
            <a:spLocks noChangeArrowheads="1"/>
          </p:cNvSpPr>
          <p:nvPr/>
        </p:nvSpPr>
        <p:spPr bwMode="auto">
          <a:xfrm>
            <a:off x="2914650" y="4068764"/>
            <a:ext cx="122238" cy="12223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81" name="Oval 53"/>
          <p:cNvSpPr>
            <a:spLocks noChangeArrowheads="1"/>
          </p:cNvSpPr>
          <p:nvPr/>
        </p:nvSpPr>
        <p:spPr bwMode="auto">
          <a:xfrm>
            <a:off x="3448050" y="3505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82" name="Oval 54"/>
          <p:cNvSpPr>
            <a:spLocks noChangeArrowheads="1"/>
          </p:cNvSpPr>
          <p:nvPr/>
        </p:nvSpPr>
        <p:spPr bwMode="auto">
          <a:xfrm>
            <a:off x="3219450" y="5029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83" name="Oval 55"/>
          <p:cNvSpPr>
            <a:spLocks noChangeArrowheads="1"/>
          </p:cNvSpPr>
          <p:nvPr/>
        </p:nvSpPr>
        <p:spPr bwMode="auto">
          <a:xfrm>
            <a:off x="4972050" y="1916114"/>
            <a:ext cx="369888" cy="36988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84" name="Oval 56"/>
          <p:cNvSpPr>
            <a:spLocks noChangeArrowheads="1"/>
          </p:cNvSpPr>
          <p:nvPr/>
        </p:nvSpPr>
        <p:spPr bwMode="auto">
          <a:xfrm>
            <a:off x="5962651" y="2727325"/>
            <a:ext cx="373063" cy="350838"/>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85" name="Oval 57"/>
          <p:cNvSpPr>
            <a:spLocks noChangeArrowheads="1"/>
          </p:cNvSpPr>
          <p:nvPr/>
        </p:nvSpPr>
        <p:spPr bwMode="auto">
          <a:xfrm>
            <a:off x="5734051" y="3124201"/>
            <a:ext cx="385763" cy="385763"/>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86" name="Oval 58"/>
          <p:cNvSpPr>
            <a:spLocks noChangeArrowheads="1"/>
          </p:cNvSpPr>
          <p:nvPr/>
        </p:nvSpPr>
        <p:spPr bwMode="auto">
          <a:xfrm>
            <a:off x="5200650" y="4202114"/>
            <a:ext cx="369888" cy="36988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87" name="Oval 59"/>
          <p:cNvSpPr>
            <a:spLocks noChangeArrowheads="1"/>
          </p:cNvSpPr>
          <p:nvPr/>
        </p:nvSpPr>
        <p:spPr bwMode="auto">
          <a:xfrm>
            <a:off x="5429251" y="4495801"/>
            <a:ext cx="385763" cy="385763"/>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88" name="Oval 60"/>
          <p:cNvSpPr>
            <a:spLocks noChangeArrowheads="1"/>
          </p:cNvSpPr>
          <p:nvPr/>
        </p:nvSpPr>
        <p:spPr bwMode="auto">
          <a:xfrm>
            <a:off x="5505451" y="4114801"/>
            <a:ext cx="385763" cy="385763"/>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2590" name="Line 62"/>
          <p:cNvSpPr>
            <a:spLocks noChangeShapeType="1"/>
          </p:cNvSpPr>
          <p:nvPr/>
        </p:nvSpPr>
        <p:spPr bwMode="auto">
          <a:xfrm>
            <a:off x="4057650" y="1447800"/>
            <a:ext cx="1588" cy="4572000"/>
          </a:xfrm>
          <a:prstGeom prst="line">
            <a:avLst/>
          </a:prstGeom>
          <a:noFill/>
          <a:ln w="3816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latin typeface="Arial" panose="020B0604020202020204" pitchFamily="34" charset="0"/>
            </a:endParaRPr>
          </a:p>
        </p:txBody>
      </p:sp>
      <p:sp>
        <p:nvSpPr>
          <p:cNvPr id="2" name="TextBox 1"/>
          <p:cNvSpPr txBox="1"/>
          <p:nvPr/>
        </p:nvSpPr>
        <p:spPr>
          <a:xfrm>
            <a:off x="5505450" y="5997714"/>
            <a:ext cx="3239990" cy="584775"/>
          </a:xfrm>
          <a:prstGeom prst="rect">
            <a:avLst/>
          </a:prstGeom>
          <a:noFill/>
        </p:spPr>
        <p:txBody>
          <a:bodyPr wrap="none" rtlCol="0">
            <a:spAutoFit/>
          </a:bodyPr>
          <a:lstStyle/>
          <a:p>
            <a:r>
              <a:rPr lang="en-US" sz="1600" dirty="0">
                <a:solidFill>
                  <a:srgbClr val="0000FF"/>
                </a:solidFill>
                <a:latin typeface="Arial" panose="020B0604020202020204" pitchFamily="34" charset="0"/>
              </a:rPr>
              <a:t>reds on this side get more weight</a:t>
            </a:r>
          </a:p>
          <a:p>
            <a:r>
              <a:rPr lang="en-US" sz="1600" dirty="0">
                <a:solidFill>
                  <a:srgbClr val="0000FF"/>
                </a:solidFill>
                <a:latin typeface="Arial" panose="020B0604020202020204" pitchFamily="34" charset="0"/>
              </a:rPr>
              <a:t>blues on this side get less weight </a:t>
            </a:r>
          </a:p>
        </p:txBody>
      </p:sp>
      <p:sp>
        <p:nvSpPr>
          <p:cNvPr id="77" name="TextBox 76"/>
          <p:cNvSpPr txBox="1"/>
          <p:nvPr/>
        </p:nvSpPr>
        <p:spPr>
          <a:xfrm>
            <a:off x="1524000" y="5997714"/>
            <a:ext cx="3344185" cy="584775"/>
          </a:xfrm>
          <a:prstGeom prst="rect">
            <a:avLst/>
          </a:prstGeom>
          <a:noFill/>
        </p:spPr>
        <p:txBody>
          <a:bodyPr wrap="none" rtlCol="0">
            <a:spAutoFit/>
          </a:bodyPr>
          <a:lstStyle/>
          <a:p>
            <a:r>
              <a:rPr lang="en-US" sz="1600" dirty="0">
                <a:solidFill>
                  <a:srgbClr val="0000FF"/>
                </a:solidFill>
                <a:latin typeface="Arial" panose="020B0604020202020204" pitchFamily="34" charset="0"/>
              </a:rPr>
              <a:t>reds on this side get less weight</a:t>
            </a:r>
          </a:p>
          <a:p>
            <a:r>
              <a:rPr lang="en-US" sz="1600" dirty="0">
                <a:solidFill>
                  <a:srgbClr val="0000FF"/>
                </a:solidFill>
                <a:latin typeface="Arial" panose="020B0604020202020204" pitchFamily="34" charset="0"/>
              </a:rPr>
              <a:t>blues on this side get more weight </a:t>
            </a:r>
          </a:p>
        </p:txBody>
      </p:sp>
      <p:sp>
        <p:nvSpPr>
          <p:cNvPr id="78" name="TextBox 77"/>
          <p:cNvSpPr txBox="1"/>
          <p:nvPr/>
        </p:nvSpPr>
        <p:spPr>
          <a:xfrm>
            <a:off x="6553200" y="4731604"/>
            <a:ext cx="3810000" cy="646331"/>
          </a:xfrm>
          <a:prstGeom prst="rect">
            <a:avLst/>
          </a:prstGeom>
          <a:noFill/>
        </p:spPr>
        <p:txBody>
          <a:bodyPr wrap="square" rtlCol="0">
            <a:spAutoFit/>
          </a:bodyPr>
          <a:lstStyle/>
          <a:p>
            <a:r>
              <a:rPr lang="en-US" dirty="0">
                <a:solidFill>
                  <a:srgbClr val="FF0000"/>
                </a:solidFill>
                <a:latin typeface="Arial" panose="020B0604020202020204" pitchFamily="34" charset="0"/>
              </a:rPr>
              <a:t>What would be the best line learned on this data set?</a:t>
            </a:r>
          </a:p>
        </p:txBody>
      </p:sp>
    </p:spTree>
    <p:extLst>
      <p:ext uri="{BB962C8B-B14F-4D97-AF65-F5344CB8AC3E}">
        <p14:creationId xmlns:p14="http://schemas.microsoft.com/office/powerpoint/2010/main" val="6232551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pPr>
              <a:lnSpc>
                <a:spcPct val="93000"/>
              </a:lnSpc>
              <a:buClr>
                <a:srgbClr val="0000F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594740"/>
                </a:solidFill>
              </a:rPr>
              <a:t>Boosting example</a:t>
            </a:r>
          </a:p>
        </p:txBody>
      </p:sp>
      <p:sp>
        <p:nvSpPr>
          <p:cNvPr id="23555" name="Line 3"/>
          <p:cNvSpPr>
            <a:spLocks noChangeShapeType="1"/>
          </p:cNvSpPr>
          <p:nvPr/>
        </p:nvSpPr>
        <p:spPr bwMode="auto">
          <a:xfrm>
            <a:off x="4057650" y="1447800"/>
            <a:ext cx="1588" cy="4572000"/>
          </a:xfrm>
          <a:prstGeom prst="line">
            <a:avLst/>
          </a:prstGeom>
          <a:noFill/>
          <a:ln w="3816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latin typeface="Arial" panose="020B0604020202020204" pitchFamily="34" charset="0"/>
            </a:endParaRPr>
          </a:p>
        </p:txBody>
      </p:sp>
      <p:sp>
        <p:nvSpPr>
          <p:cNvPr id="23568" name="Line 16"/>
          <p:cNvSpPr>
            <a:spLocks noChangeShapeType="1"/>
          </p:cNvSpPr>
          <p:nvPr/>
        </p:nvSpPr>
        <p:spPr bwMode="auto">
          <a:xfrm>
            <a:off x="4887914" y="1438275"/>
            <a:ext cx="523875" cy="4572000"/>
          </a:xfrm>
          <a:prstGeom prst="line">
            <a:avLst/>
          </a:prstGeom>
          <a:noFill/>
          <a:ln w="3816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dirty="0">
              <a:latin typeface="Arial" panose="020B0604020202020204" pitchFamily="34" charset="0"/>
            </a:endParaRPr>
          </a:p>
        </p:txBody>
      </p:sp>
      <p:sp>
        <p:nvSpPr>
          <p:cNvPr id="23569" name="Oval 17"/>
          <p:cNvSpPr>
            <a:spLocks noChangeArrowheads="1"/>
          </p:cNvSpPr>
          <p:nvPr/>
        </p:nvSpPr>
        <p:spPr bwMode="auto">
          <a:xfrm>
            <a:off x="4591050" y="28956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70" name="Oval 18"/>
          <p:cNvSpPr>
            <a:spLocks noChangeArrowheads="1"/>
          </p:cNvSpPr>
          <p:nvPr/>
        </p:nvSpPr>
        <p:spPr bwMode="auto">
          <a:xfrm>
            <a:off x="4895851" y="2859089"/>
            <a:ext cx="149225" cy="149225"/>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71" name="Oval 19"/>
          <p:cNvSpPr>
            <a:spLocks noChangeArrowheads="1"/>
          </p:cNvSpPr>
          <p:nvPr/>
        </p:nvSpPr>
        <p:spPr bwMode="auto">
          <a:xfrm>
            <a:off x="5124451" y="3098801"/>
            <a:ext cx="142875" cy="142875"/>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72" name="Oval 20"/>
          <p:cNvSpPr>
            <a:spLocks noChangeArrowheads="1"/>
          </p:cNvSpPr>
          <p:nvPr/>
        </p:nvSpPr>
        <p:spPr bwMode="auto">
          <a:xfrm>
            <a:off x="4362450" y="33528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73" name="Oval 21"/>
          <p:cNvSpPr>
            <a:spLocks noChangeArrowheads="1"/>
          </p:cNvSpPr>
          <p:nvPr/>
        </p:nvSpPr>
        <p:spPr bwMode="auto">
          <a:xfrm>
            <a:off x="4895851" y="3733801"/>
            <a:ext cx="142875" cy="142875"/>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74" name="Oval 22"/>
          <p:cNvSpPr>
            <a:spLocks noChangeArrowheads="1"/>
          </p:cNvSpPr>
          <p:nvPr/>
        </p:nvSpPr>
        <p:spPr bwMode="auto">
          <a:xfrm>
            <a:off x="5276851" y="3429001"/>
            <a:ext cx="142875" cy="142875"/>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75" name="Oval 23"/>
          <p:cNvSpPr>
            <a:spLocks noChangeArrowheads="1"/>
          </p:cNvSpPr>
          <p:nvPr/>
        </p:nvSpPr>
        <p:spPr bwMode="auto">
          <a:xfrm>
            <a:off x="4133850" y="38100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76" name="Oval 24"/>
          <p:cNvSpPr>
            <a:spLocks noChangeArrowheads="1"/>
          </p:cNvSpPr>
          <p:nvPr/>
        </p:nvSpPr>
        <p:spPr bwMode="auto">
          <a:xfrm>
            <a:off x="4591050" y="33528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77" name="Oval 25"/>
          <p:cNvSpPr>
            <a:spLocks noChangeArrowheads="1"/>
          </p:cNvSpPr>
          <p:nvPr/>
        </p:nvSpPr>
        <p:spPr bwMode="auto">
          <a:xfrm>
            <a:off x="4895851" y="3276601"/>
            <a:ext cx="142875" cy="142875"/>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78" name="Oval 26"/>
          <p:cNvSpPr>
            <a:spLocks noChangeArrowheads="1"/>
          </p:cNvSpPr>
          <p:nvPr/>
        </p:nvSpPr>
        <p:spPr bwMode="auto">
          <a:xfrm>
            <a:off x="4972051" y="3505201"/>
            <a:ext cx="142875" cy="142875"/>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79" name="Oval 27"/>
          <p:cNvSpPr>
            <a:spLocks noChangeArrowheads="1"/>
          </p:cNvSpPr>
          <p:nvPr/>
        </p:nvSpPr>
        <p:spPr bwMode="auto">
          <a:xfrm>
            <a:off x="4438650" y="37338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80" name="Oval 28"/>
          <p:cNvSpPr>
            <a:spLocks noChangeArrowheads="1"/>
          </p:cNvSpPr>
          <p:nvPr/>
        </p:nvSpPr>
        <p:spPr bwMode="auto">
          <a:xfrm>
            <a:off x="4057650" y="34290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81" name="Oval 29"/>
          <p:cNvSpPr>
            <a:spLocks noChangeArrowheads="1"/>
          </p:cNvSpPr>
          <p:nvPr/>
        </p:nvSpPr>
        <p:spPr bwMode="auto">
          <a:xfrm>
            <a:off x="4133850" y="28956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82" name="Oval 30"/>
          <p:cNvSpPr>
            <a:spLocks noChangeArrowheads="1"/>
          </p:cNvSpPr>
          <p:nvPr/>
        </p:nvSpPr>
        <p:spPr bwMode="auto">
          <a:xfrm>
            <a:off x="4667250" y="40386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83" name="Oval 31"/>
          <p:cNvSpPr>
            <a:spLocks noChangeArrowheads="1"/>
          </p:cNvSpPr>
          <p:nvPr/>
        </p:nvSpPr>
        <p:spPr bwMode="auto">
          <a:xfrm>
            <a:off x="4286250" y="31242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84" name="Oval 32"/>
          <p:cNvSpPr>
            <a:spLocks noChangeArrowheads="1"/>
          </p:cNvSpPr>
          <p:nvPr/>
        </p:nvSpPr>
        <p:spPr bwMode="auto">
          <a:xfrm>
            <a:off x="5048251" y="3886201"/>
            <a:ext cx="142875" cy="142875"/>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85" name="Oval 33"/>
          <p:cNvSpPr>
            <a:spLocks noChangeArrowheads="1"/>
          </p:cNvSpPr>
          <p:nvPr/>
        </p:nvSpPr>
        <p:spPr bwMode="auto">
          <a:xfrm>
            <a:off x="3676650" y="3200400"/>
            <a:ext cx="304800" cy="3048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86" name="Oval 34"/>
          <p:cNvSpPr>
            <a:spLocks noChangeArrowheads="1"/>
          </p:cNvSpPr>
          <p:nvPr/>
        </p:nvSpPr>
        <p:spPr bwMode="auto">
          <a:xfrm>
            <a:off x="4362450" y="27432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87" name="Oval 35"/>
          <p:cNvSpPr>
            <a:spLocks noChangeArrowheads="1"/>
          </p:cNvSpPr>
          <p:nvPr/>
        </p:nvSpPr>
        <p:spPr bwMode="auto">
          <a:xfrm>
            <a:off x="5962651" y="3565525"/>
            <a:ext cx="385763" cy="401638"/>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88" name="Oval 36"/>
          <p:cNvSpPr>
            <a:spLocks noChangeArrowheads="1"/>
          </p:cNvSpPr>
          <p:nvPr/>
        </p:nvSpPr>
        <p:spPr bwMode="auto">
          <a:xfrm>
            <a:off x="5886451" y="2989264"/>
            <a:ext cx="366713" cy="352425"/>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89" name="Oval 37"/>
          <p:cNvSpPr>
            <a:spLocks noChangeArrowheads="1"/>
          </p:cNvSpPr>
          <p:nvPr/>
        </p:nvSpPr>
        <p:spPr bwMode="auto">
          <a:xfrm>
            <a:off x="5657851" y="3886201"/>
            <a:ext cx="385763" cy="385763"/>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90" name="Oval 38"/>
          <p:cNvSpPr>
            <a:spLocks noChangeArrowheads="1"/>
          </p:cNvSpPr>
          <p:nvPr/>
        </p:nvSpPr>
        <p:spPr bwMode="auto">
          <a:xfrm>
            <a:off x="5886451" y="4165601"/>
            <a:ext cx="385763" cy="385763"/>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91" name="Oval 39"/>
          <p:cNvSpPr>
            <a:spLocks noChangeArrowheads="1"/>
          </p:cNvSpPr>
          <p:nvPr/>
        </p:nvSpPr>
        <p:spPr bwMode="auto">
          <a:xfrm>
            <a:off x="6299200" y="3417888"/>
            <a:ext cx="387350" cy="3810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92" name="Oval 40"/>
          <p:cNvSpPr>
            <a:spLocks noChangeArrowheads="1"/>
          </p:cNvSpPr>
          <p:nvPr/>
        </p:nvSpPr>
        <p:spPr bwMode="auto">
          <a:xfrm>
            <a:off x="6191250" y="4021139"/>
            <a:ext cx="350838" cy="352425"/>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93" name="Oval 41"/>
          <p:cNvSpPr>
            <a:spLocks noChangeArrowheads="1"/>
          </p:cNvSpPr>
          <p:nvPr/>
        </p:nvSpPr>
        <p:spPr bwMode="auto">
          <a:xfrm>
            <a:off x="2686050" y="3217864"/>
            <a:ext cx="134938" cy="13493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94" name="Oval 42"/>
          <p:cNvSpPr>
            <a:spLocks noChangeArrowheads="1"/>
          </p:cNvSpPr>
          <p:nvPr/>
        </p:nvSpPr>
        <p:spPr bwMode="auto">
          <a:xfrm>
            <a:off x="2609850" y="2671764"/>
            <a:ext cx="147638" cy="14763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95" name="Oval 43"/>
          <p:cNvSpPr>
            <a:spLocks noChangeArrowheads="1"/>
          </p:cNvSpPr>
          <p:nvPr/>
        </p:nvSpPr>
        <p:spPr bwMode="auto">
          <a:xfrm>
            <a:off x="2609850" y="3916364"/>
            <a:ext cx="122238" cy="12223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96" name="Oval 44"/>
          <p:cNvSpPr>
            <a:spLocks noChangeArrowheads="1"/>
          </p:cNvSpPr>
          <p:nvPr/>
        </p:nvSpPr>
        <p:spPr bwMode="auto">
          <a:xfrm>
            <a:off x="3143250" y="3124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97" name="Oval 45"/>
          <p:cNvSpPr>
            <a:spLocks noChangeArrowheads="1"/>
          </p:cNvSpPr>
          <p:nvPr/>
        </p:nvSpPr>
        <p:spPr bwMode="auto">
          <a:xfrm>
            <a:off x="2914651" y="3673476"/>
            <a:ext cx="136525" cy="136525"/>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98" name="Oval 46"/>
          <p:cNvSpPr>
            <a:spLocks noChangeArrowheads="1"/>
          </p:cNvSpPr>
          <p:nvPr/>
        </p:nvSpPr>
        <p:spPr bwMode="auto">
          <a:xfrm>
            <a:off x="3600450" y="45720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599" name="Oval 47"/>
          <p:cNvSpPr>
            <a:spLocks noChangeArrowheads="1"/>
          </p:cNvSpPr>
          <p:nvPr/>
        </p:nvSpPr>
        <p:spPr bwMode="auto">
          <a:xfrm>
            <a:off x="3524250" y="40386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00" name="Oval 48"/>
          <p:cNvSpPr>
            <a:spLocks noChangeArrowheads="1"/>
          </p:cNvSpPr>
          <p:nvPr/>
        </p:nvSpPr>
        <p:spPr bwMode="auto">
          <a:xfrm>
            <a:off x="3524250" y="5257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01" name="Oval 49"/>
          <p:cNvSpPr>
            <a:spLocks noChangeArrowheads="1"/>
          </p:cNvSpPr>
          <p:nvPr/>
        </p:nvSpPr>
        <p:spPr bwMode="auto">
          <a:xfrm>
            <a:off x="4057651" y="4467226"/>
            <a:ext cx="333375" cy="333375"/>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02" name="Oval 50"/>
          <p:cNvSpPr>
            <a:spLocks noChangeArrowheads="1"/>
          </p:cNvSpPr>
          <p:nvPr/>
        </p:nvSpPr>
        <p:spPr bwMode="auto">
          <a:xfrm>
            <a:off x="3829050" y="5029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03" name="Oval 51"/>
          <p:cNvSpPr>
            <a:spLocks noChangeArrowheads="1"/>
          </p:cNvSpPr>
          <p:nvPr/>
        </p:nvSpPr>
        <p:spPr bwMode="auto">
          <a:xfrm>
            <a:off x="4819650" y="4811714"/>
            <a:ext cx="369888" cy="36988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04" name="Oval 52"/>
          <p:cNvSpPr>
            <a:spLocks noChangeArrowheads="1"/>
          </p:cNvSpPr>
          <p:nvPr/>
        </p:nvSpPr>
        <p:spPr bwMode="auto">
          <a:xfrm>
            <a:off x="4667250" y="4430714"/>
            <a:ext cx="369888" cy="36988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05" name="Oval 53"/>
          <p:cNvSpPr>
            <a:spLocks noChangeArrowheads="1"/>
          </p:cNvSpPr>
          <p:nvPr/>
        </p:nvSpPr>
        <p:spPr bwMode="auto">
          <a:xfrm>
            <a:off x="4362450" y="4964114"/>
            <a:ext cx="369888" cy="36988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06" name="Oval 54"/>
          <p:cNvSpPr>
            <a:spLocks noChangeArrowheads="1"/>
          </p:cNvSpPr>
          <p:nvPr/>
        </p:nvSpPr>
        <p:spPr bwMode="auto">
          <a:xfrm>
            <a:off x="5276851" y="4800600"/>
            <a:ext cx="334963" cy="344488"/>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07" name="Oval 55"/>
          <p:cNvSpPr>
            <a:spLocks noChangeArrowheads="1"/>
          </p:cNvSpPr>
          <p:nvPr/>
        </p:nvSpPr>
        <p:spPr bwMode="auto">
          <a:xfrm>
            <a:off x="5048250" y="5268914"/>
            <a:ext cx="369888" cy="36988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08" name="Oval 56"/>
          <p:cNvSpPr>
            <a:spLocks noChangeArrowheads="1"/>
          </p:cNvSpPr>
          <p:nvPr/>
        </p:nvSpPr>
        <p:spPr bwMode="auto">
          <a:xfrm>
            <a:off x="3600450" y="2209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09" name="Oval 57"/>
          <p:cNvSpPr>
            <a:spLocks noChangeArrowheads="1"/>
          </p:cNvSpPr>
          <p:nvPr/>
        </p:nvSpPr>
        <p:spPr bwMode="auto">
          <a:xfrm>
            <a:off x="4362450" y="2144714"/>
            <a:ext cx="369888" cy="36988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10" name="Oval 58"/>
          <p:cNvSpPr>
            <a:spLocks noChangeArrowheads="1"/>
          </p:cNvSpPr>
          <p:nvPr/>
        </p:nvSpPr>
        <p:spPr bwMode="auto">
          <a:xfrm>
            <a:off x="3524250" y="28956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11" name="Oval 59"/>
          <p:cNvSpPr>
            <a:spLocks noChangeArrowheads="1"/>
          </p:cNvSpPr>
          <p:nvPr/>
        </p:nvSpPr>
        <p:spPr bwMode="auto">
          <a:xfrm>
            <a:off x="4057651" y="2105026"/>
            <a:ext cx="333375" cy="333375"/>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12" name="Oval 60"/>
          <p:cNvSpPr>
            <a:spLocks noChangeArrowheads="1"/>
          </p:cNvSpPr>
          <p:nvPr/>
        </p:nvSpPr>
        <p:spPr bwMode="auto">
          <a:xfrm>
            <a:off x="3829050" y="26670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13" name="Oval 61"/>
          <p:cNvSpPr>
            <a:spLocks noChangeArrowheads="1"/>
          </p:cNvSpPr>
          <p:nvPr/>
        </p:nvSpPr>
        <p:spPr bwMode="auto">
          <a:xfrm>
            <a:off x="5353051" y="2133601"/>
            <a:ext cx="384175" cy="365125"/>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14" name="Oval 62"/>
          <p:cNvSpPr>
            <a:spLocks noChangeArrowheads="1"/>
          </p:cNvSpPr>
          <p:nvPr/>
        </p:nvSpPr>
        <p:spPr bwMode="auto">
          <a:xfrm>
            <a:off x="4743450" y="2297114"/>
            <a:ext cx="369888" cy="36988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15" name="Oval 63"/>
          <p:cNvSpPr>
            <a:spLocks noChangeArrowheads="1"/>
          </p:cNvSpPr>
          <p:nvPr/>
        </p:nvSpPr>
        <p:spPr bwMode="auto">
          <a:xfrm>
            <a:off x="5276850" y="2754314"/>
            <a:ext cx="369888" cy="36988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16" name="Oval 64"/>
          <p:cNvSpPr>
            <a:spLocks noChangeArrowheads="1"/>
          </p:cNvSpPr>
          <p:nvPr/>
        </p:nvSpPr>
        <p:spPr bwMode="auto">
          <a:xfrm>
            <a:off x="5810251" y="2057401"/>
            <a:ext cx="385763" cy="385763"/>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17" name="Oval 65"/>
          <p:cNvSpPr>
            <a:spLocks noChangeArrowheads="1"/>
          </p:cNvSpPr>
          <p:nvPr/>
        </p:nvSpPr>
        <p:spPr bwMode="auto">
          <a:xfrm>
            <a:off x="5581651" y="2590801"/>
            <a:ext cx="385763" cy="385763"/>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18" name="Oval 66"/>
          <p:cNvSpPr>
            <a:spLocks noChangeArrowheads="1"/>
          </p:cNvSpPr>
          <p:nvPr/>
        </p:nvSpPr>
        <p:spPr bwMode="auto">
          <a:xfrm>
            <a:off x="2990850" y="45720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19" name="Oval 67"/>
          <p:cNvSpPr>
            <a:spLocks noChangeArrowheads="1"/>
          </p:cNvSpPr>
          <p:nvPr/>
        </p:nvSpPr>
        <p:spPr bwMode="auto">
          <a:xfrm>
            <a:off x="2914650" y="4068764"/>
            <a:ext cx="122238" cy="12223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20" name="Oval 68"/>
          <p:cNvSpPr>
            <a:spLocks noChangeArrowheads="1"/>
          </p:cNvSpPr>
          <p:nvPr/>
        </p:nvSpPr>
        <p:spPr bwMode="auto">
          <a:xfrm>
            <a:off x="3448050" y="3505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21" name="Oval 69"/>
          <p:cNvSpPr>
            <a:spLocks noChangeArrowheads="1"/>
          </p:cNvSpPr>
          <p:nvPr/>
        </p:nvSpPr>
        <p:spPr bwMode="auto">
          <a:xfrm>
            <a:off x="3219450" y="50292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22" name="Oval 70"/>
          <p:cNvSpPr>
            <a:spLocks noChangeArrowheads="1"/>
          </p:cNvSpPr>
          <p:nvPr/>
        </p:nvSpPr>
        <p:spPr bwMode="auto">
          <a:xfrm>
            <a:off x="4972050" y="1916114"/>
            <a:ext cx="369888" cy="36988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23" name="Oval 71"/>
          <p:cNvSpPr>
            <a:spLocks noChangeArrowheads="1"/>
          </p:cNvSpPr>
          <p:nvPr/>
        </p:nvSpPr>
        <p:spPr bwMode="auto">
          <a:xfrm>
            <a:off x="5962651" y="2727325"/>
            <a:ext cx="373063" cy="350838"/>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24" name="Oval 72"/>
          <p:cNvSpPr>
            <a:spLocks noChangeArrowheads="1"/>
          </p:cNvSpPr>
          <p:nvPr/>
        </p:nvSpPr>
        <p:spPr bwMode="auto">
          <a:xfrm>
            <a:off x="5734051" y="3124201"/>
            <a:ext cx="385763" cy="385763"/>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25" name="Oval 73"/>
          <p:cNvSpPr>
            <a:spLocks noChangeArrowheads="1"/>
          </p:cNvSpPr>
          <p:nvPr/>
        </p:nvSpPr>
        <p:spPr bwMode="auto">
          <a:xfrm>
            <a:off x="5200650" y="4202114"/>
            <a:ext cx="369888" cy="36988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26" name="Oval 74"/>
          <p:cNvSpPr>
            <a:spLocks noChangeArrowheads="1"/>
          </p:cNvSpPr>
          <p:nvPr/>
        </p:nvSpPr>
        <p:spPr bwMode="auto">
          <a:xfrm>
            <a:off x="5429251" y="4495801"/>
            <a:ext cx="385763" cy="385763"/>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3627" name="Oval 75"/>
          <p:cNvSpPr>
            <a:spLocks noChangeArrowheads="1"/>
          </p:cNvSpPr>
          <p:nvPr/>
        </p:nvSpPr>
        <p:spPr bwMode="auto">
          <a:xfrm>
            <a:off x="5505451" y="4114801"/>
            <a:ext cx="385763" cy="385763"/>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77" name="TextBox 76"/>
          <p:cNvSpPr txBox="1"/>
          <p:nvPr/>
        </p:nvSpPr>
        <p:spPr>
          <a:xfrm>
            <a:off x="6553200" y="4731604"/>
            <a:ext cx="3810000" cy="646331"/>
          </a:xfrm>
          <a:prstGeom prst="rect">
            <a:avLst/>
          </a:prstGeom>
          <a:noFill/>
        </p:spPr>
        <p:txBody>
          <a:bodyPr wrap="square" rtlCol="0">
            <a:spAutoFit/>
          </a:bodyPr>
          <a:lstStyle/>
          <a:p>
            <a:r>
              <a:rPr lang="en-US" dirty="0">
                <a:solidFill>
                  <a:srgbClr val="FF0000"/>
                </a:solidFill>
                <a:latin typeface="Arial" panose="020B0604020202020204" pitchFamily="34" charset="0"/>
              </a:rPr>
              <a:t>How should we reweight examples?</a:t>
            </a:r>
          </a:p>
        </p:txBody>
      </p:sp>
    </p:spTree>
    <p:extLst>
      <p:ext uri="{BB962C8B-B14F-4D97-AF65-F5344CB8AC3E}">
        <p14:creationId xmlns:p14="http://schemas.microsoft.com/office/powerpoint/2010/main" val="24305087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Benefits of ensemble learning</a:t>
            </a:r>
            <a:endParaRPr lang="en-US" dirty="0"/>
          </a:p>
        </p:txBody>
      </p:sp>
      <p:sp>
        <p:nvSpPr>
          <p:cNvPr id="5" name="內容版面配置區 4"/>
          <p:cNvSpPr>
            <a:spLocks noGrp="1"/>
          </p:cNvSpPr>
          <p:nvPr>
            <p:ph idx="1"/>
          </p:nvPr>
        </p:nvSpPr>
        <p:spPr/>
        <p:txBody>
          <a:bodyPr/>
          <a:lstStyle/>
          <a:p>
            <a:r>
              <a:rPr lang="en-US" altLang="zh-TW" dirty="0"/>
              <a:t>Assume each classifier makes a mistake with some probability (e.g. 0.4, that is a 40% error rate)</a:t>
            </a:r>
          </a:p>
          <a:p>
            <a:endParaRPr lang="zh-TW" altLang="en-US" dirty="0"/>
          </a:p>
        </p:txBody>
      </p:sp>
      <p:graphicFrame>
        <p:nvGraphicFramePr>
          <p:cNvPr id="22" name="Table 21"/>
          <p:cNvGraphicFramePr>
            <a:graphicFrameLocks noGrp="1"/>
          </p:cNvGraphicFramePr>
          <p:nvPr>
            <p:extLst>
              <p:ext uri="{D42A27DB-BD31-4B8C-83A1-F6EECF244321}">
                <p14:modId xmlns:p14="http://schemas.microsoft.com/office/powerpoint/2010/main" val="692058577"/>
              </p:ext>
            </p:extLst>
          </p:nvPr>
        </p:nvGraphicFramePr>
        <p:xfrm>
          <a:off x="1905000" y="2987040"/>
          <a:ext cx="6096000" cy="333756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pPr algn="ctr"/>
                      <a:r>
                        <a:rPr lang="en-US" sz="1800" dirty="0">
                          <a:latin typeface="Arial" panose="020B0604020202020204" pitchFamily="34" charset="0"/>
                        </a:rPr>
                        <a:t>model 1</a:t>
                      </a:r>
                      <a:endParaRPr lang="en-US" sz="1800" dirty="0"/>
                    </a:p>
                  </a:txBody>
                  <a:tcPr/>
                </a:tc>
                <a:tc>
                  <a:txBody>
                    <a:bodyPr/>
                    <a:lstStyle/>
                    <a:p>
                      <a:pPr algn="ctr"/>
                      <a:r>
                        <a:rPr lang="en-US" sz="1800" dirty="0">
                          <a:latin typeface="Arial" panose="020B0604020202020204" pitchFamily="34" charset="0"/>
                        </a:rPr>
                        <a:t>model 2</a:t>
                      </a:r>
                      <a:endParaRPr lang="en-US" sz="1800" dirty="0"/>
                    </a:p>
                  </a:txBody>
                  <a:tcPr/>
                </a:tc>
                <a:tc>
                  <a:txBody>
                    <a:bodyPr/>
                    <a:lstStyle/>
                    <a:p>
                      <a:pPr algn="ctr"/>
                      <a:r>
                        <a:rPr lang="en-US" sz="1800" dirty="0">
                          <a:latin typeface="Arial" panose="020B0604020202020204" pitchFamily="34" charset="0"/>
                        </a:rPr>
                        <a:t>model 3</a:t>
                      </a:r>
                      <a:endParaRPr lang="en-US" sz="1800" dirty="0"/>
                    </a:p>
                  </a:txBody>
                  <a:tcPr/>
                </a:tc>
                <a:tc>
                  <a:txBody>
                    <a:bodyPr/>
                    <a:lstStyle/>
                    <a:p>
                      <a:pPr algn="ctr"/>
                      <a:r>
                        <a:rPr lang="en-US" sz="1800" dirty="0" err="1">
                          <a:latin typeface="Arial" panose="020B0604020202020204" pitchFamily="34" charset="0"/>
                        </a:rPr>
                        <a:t>prob</a:t>
                      </a:r>
                      <a:endParaRPr lang="en-US" sz="1800" dirty="0"/>
                    </a:p>
                  </a:txBody>
                  <a:tcP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tc>
                <a:tc>
                  <a:txBody>
                    <a:bodyPr/>
                    <a:lstStyle/>
                    <a:p>
                      <a:pPr algn="ctr"/>
                      <a:r>
                        <a:rPr lang="en-US" sz="1800" dirty="0">
                          <a:latin typeface="Arial" panose="020B0604020202020204" pitchFamily="34" charset="0"/>
                        </a:rPr>
                        <a:t>.6*.6*.6=0.216</a:t>
                      </a:r>
                      <a:endParaRPr lang="en-US" sz="1800" dirty="0"/>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a:cs typeface="Times"/>
                        </a:rPr>
                        <a:t>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.6*.6*.4=0.144</a:t>
                      </a:r>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tc>
                <a:tc>
                  <a:txBody>
                    <a:bodyPr/>
                    <a:lstStyle/>
                    <a:p>
                      <a:pPr algn="ctr"/>
                      <a:r>
                        <a:rPr lang="en-US" sz="1800" dirty="0">
                          <a:solidFill>
                            <a:srgbClr val="FF0000"/>
                          </a:solidFill>
                          <a:latin typeface="Times"/>
                          <a:cs typeface="Times"/>
                        </a:rPr>
                        <a:t>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.6*.4*.6=0.144</a:t>
                      </a:r>
                    </a:p>
                  </a:txBody>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solidFill>
                      <a:srgbClr val="F7696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a:cs typeface="Times"/>
                        </a:rPr>
                        <a:t>I</a:t>
                      </a:r>
                    </a:p>
                  </a:txBody>
                  <a:tcPr>
                    <a:solidFill>
                      <a:srgbClr val="F7696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a:cs typeface="Times"/>
                        </a:rPr>
                        <a:t>I</a:t>
                      </a:r>
                    </a:p>
                  </a:txBody>
                  <a:tcPr>
                    <a:solidFill>
                      <a:srgbClr val="F7696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.6*.4*.4=0.096</a:t>
                      </a:r>
                    </a:p>
                  </a:txBody>
                  <a:tcPr>
                    <a:solidFill>
                      <a:srgbClr val="F76961"/>
                    </a:solidFill>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a:cs typeface="Times"/>
                        </a:rPr>
                        <a:t>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.4*.6*.6=0.144</a:t>
                      </a:r>
                    </a:p>
                  </a:txBody>
                  <a:tcP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a:cs typeface="Times"/>
                        </a:rPr>
                        <a:t>I</a:t>
                      </a:r>
                    </a:p>
                  </a:txBody>
                  <a:tcPr>
                    <a:solidFill>
                      <a:srgbClr val="F7696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solidFill>
                      <a:srgbClr val="F7696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a:cs typeface="Times"/>
                        </a:rPr>
                        <a:t>I</a:t>
                      </a:r>
                    </a:p>
                  </a:txBody>
                  <a:tcPr>
                    <a:solidFill>
                      <a:srgbClr val="F7696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.4*.6*.4=0.096</a:t>
                      </a:r>
                    </a:p>
                  </a:txBody>
                  <a:tcPr>
                    <a:solidFill>
                      <a:srgbClr val="F76961"/>
                    </a:solidFill>
                  </a:tcPr>
                </a:tc>
                <a:extLst>
                  <a:ext uri="{0D108BD9-81ED-4DB2-BD59-A6C34878D82A}">
                    <a16:rowId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a:cs typeface="Times"/>
                        </a:rPr>
                        <a:t>I</a:t>
                      </a:r>
                    </a:p>
                  </a:txBody>
                  <a:tcPr>
                    <a:solidFill>
                      <a:srgbClr val="F7696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a:cs typeface="Times"/>
                        </a:rPr>
                        <a:t>I</a:t>
                      </a:r>
                    </a:p>
                  </a:txBody>
                  <a:tcPr>
                    <a:solidFill>
                      <a:srgbClr val="F7696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8000"/>
                          </a:solidFill>
                          <a:latin typeface="Arial" panose="020B0604020202020204" pitchFamily="34" charset="0"/>
                        </a:rPr>
                        <a:t>C</a:t>
                      </a:r>
                    </a:p>
                  </a:txBody>
                  <a:tcPr>
                    <a:solidFill>
                      <a:srgbClr val="F7696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.4*.4*.6=0.096</a:t>
                      </a:r>
                    </a:p>
                  </a:txBody>
                  <a:tcPr>
                    <a:solidFill>
                      <a:srgbClr val="F76961"/>
                    </a:solidFill>
                  </a:tcPr>
                </a:tc>
                <a:extLst>
                  <a:ext uri="{0D108BD9-81ED-4DB2-BD59-A6C34878D82A}">
                    <a16:rowId xmlns:a16="http://schemas.microsoft.com/office/drawing/2014/main" val="1000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a:cs typeface="Times"/>
                        </a:rPr>
                        <a:t>I</a:t>
                      </a:r>
                    </a:p>
                  </a:txBody>
                  <a:tcPr>
                    <a:solidFill>
                      <a:srgbClr val="F7696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a:cs typeface="Times"/>
                        </a:rPr>
                        <a:t>I</a:t>
                      </a:r>
                    </a:p>
                  </a:txBody>
                  <a:tcPr>
                    <a:solidFill>
                      <a:srgbClr val="F7696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a:cs typeface="Times"/>
                        </a:rPr>
                        <a:t>I</a:t>
                      </a:r>
                    </a:p>
                  </a:txBody>
                  <a:tcPr>
                    <a:solidFill>
                      <a:srgbClr val="F7696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.4*.4*.4=0.064</a:t>
                      </a:r>
                    </a:p>
                  </a:txBody>
                  <a:tcPr>
                    <a:solidFill>
                      <a:srgbClr val="F76961"/>
                    </a:solidFill>
                  </a:tcPr>
                </a:tc>
                <a:extLst>
                  <a:ext uri="{0D108BD9-81ED-4DB2-BD59-A6C34878D82A}">
                    <a16:rowId xmlns:a16="http://schemas.microsoft.com/office/drawing/2014/main" val="10008"/>
                  </a:ext>
                </a:extLst>
              </a:tr>
            </a:tbl>
          </a:graphicData>
        </a:graphic>
      </p:graphicFrame>
      <p:sp>
        <p:nvSpPr>
          <p:cNvPr id="3" name="TextBox 2"/>
          <p:cNvSpPr txBox="1"/>
          <p:nvPr/>
        </p:nvSpPr>
        <p:spPr>
          <a:xfrm>
            <a:off x="8526977" y="4604342"/>
            <a:ext cx="1794081" cy="1569660"/>
          </a:xfrm>
          <a:prstGeom prst="rect">
            <a:avLst/>
          </a:prstGeom>
          <a:noFill/>
        </p:spPr>
        <p:txBody>
          <a:bodyPr wrap="none" rtlCol="0">
            <a:spAutoFit/>
          </a:bodyPr>
          <a:lstStyle/>
          <a:p>
            <a:r>
              <a:rPr lang="en-US" dirty="0">
                <a:latin typeface="Arial" panose="020B0604020202020204" pitchFamily="34" charset="0"/>
              </a:rPr>
              <a:t>0.096+</a:t>
            </a:r>
          </a:p>
          <a:p>
            <a:r>
              <a:rPr lang="en-US" dirty="0">
                <a:latin typeface="Arial" panose="020B0604020202020204" pitchFamily="34" charset="0"/>
              </a:rPr>
              <a:t>0.096+</a:t>
            </a:r>
          </a:p>
          <a:p>
            <a:r>
              <a:rPr lang="en-US" dirty="0">
                <a:latin typeface="Arial" panose="020B0604020202020204" pitchFamily="34" charset="0"/>
              </a:rPr>
              <a:t>0.096+</a:t>
            </a:r>
          </a:p>
          <a:p>
            <a:r>
              <a:rPr lang="en-US" dirty="0">
                <a:latin typeface="Arial" panose="020B0604020202020204" pitchFamily="34" charset="0"/>
              </a:rPr>
              <a:t>0.064 = </a:t>
            </a:r>
          </a:p>
          <a:p>
            <a:r>
              <a:rPr lang="en-US" sz="2400" b="1" dirty="0">
                <a:solidFill>
                  <a:srgbClr val="0000FF"/>
                </a:solidFill>
                <a:latin typeface="Arial" panose="020B0604020202020204" pitchFamily="34" charset="0"/>
              </a:rPr>
              <a:t>35% error! </a:t>
            </a:r>
          </a:p>
        </p:txBody>
      </p:sp>
    </p:spTree>
    <p:extLst>
      <p:ext uri="{BB962C8B-B14F-4D97-AF65-F5344CB8AC3E}">
        <p14:creationId xmlns:p14="http://schemas.microsoft.com/office/powerpoint/2010/main" val="63797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ln/>
        </p:spPr>
        <p:txBody>
          <a:bodyPr/>
          <a:lstStyle/>
          <a:p>
            <a:pPr>
              <a:lnSpc>
                <a:spcPct val="93000"/>
              </a:lnSpc>
              <a:buClr>
                <a:srgbClr val="0000F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594740"/>
                </a:solidFill>
              </a:rPr>
              <a:t>Boosting example</a:t>
            </a:r>
          </a:p>
        </p:txBody>
      </p:sp>
      <p:sp>
        <p:nvSpPr>
          <p:cNvPr id="24579" name="Line 3"/>
          <p:cNvSpPr>
            <a:spLocks noChangeShapeType="1"/>
          </p:cNvSpPr>
          <p:nvPr/>
        </p:nvSpPr>
        <p:spPr bwMode="auto">
          <a:xfrm>
            <a:off x="4057650" y="1447800"/>
            <a:ext cx="1588" cy="4572000"/>
          </a:xfrm>
          <a:prstGeom prst="line">
            <a:avLst/>
          </a:prstGeom>
          <a:noFill/>
          <a:ln w="3816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latin typeface="Arial" panose="020B0604020202020204" pitchFamily="34" charset="0"/>
            </a:endParaRPr>
          </a:p>
        </p:txBody>
      </p:sp>
      <p:sp>
        <p:nvSpPr>
          <p:cNvPr id="24592" name="Line 16"/>
          <p:cNvSpPr>
            <a:spLocks noChangeShapeType="1"/>
          </p:cNvSpPr>
          <p:nvPr/>
        </p:nvSpPr>
        <p:spPr bwMode="auto">
          <a:xfrm>
            <a:off x="4887914" y="1438275"/>
            <a:ext cx="523875" cy="4572000"/>
          </a:xfrm>
          <a:prstGeom prst="line">
            <a:avLst/>
          </a:prstGeom>
          <a:noFill/>
          <a:ln w="3816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latin typeface="Arial" panose="020B0604020202020204" pitchFamily="34" charset="0"/>
            </a:endParaRPr>
          </a:p>
        </p:txBody>
      </p:sp>
      <p:sp>
        <p:nvSpPr>
          <p:cNvPr id="24593" name="Oval 17"/>
          <p:cNvSpPr>
            <a:spLocks noChangeArrowheads="1"/>
          </p:cNvSpPr>
          <p:nvPr/>
        </p:nvSpPr>
        <p:spPr bwMode="auto">
          <a:xfrm>
            <a:off x="4591050" y="28956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594" name="Oval 18"/>
          <p:cNvSpPr>
            <a:spLocks noChangeArrowheads="1"/>
          </p:cNvSpPr>
          <p:nvPr/>
        </p:nvSpPr>
        <p:spPr bwMode="auto">
          <a:xfrm>
            <a:off x="4895851" y="2859089"/>
            <a:ext cx="149225" cy="149225"/>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595" name="Oval 19"/>
          <p:cNvSpPr>
            <a:spLocks noChangeArrowheads="1"/>
          </p:cNvSpPr>
          <p:nvPr/>
        </p:nvSpPr>
        <p:spPr bwMode="auto">
          <a:xfrm>
            <a:off x="5124451" y="3098801"/>
            <a:ext cx="269875" cy="284163"/>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596" name="Oval 20"/>
          <p:cNvSpPr>
            <a:spLocks noChangeArrowheads="1"/>
          </p:cNvSpPr>
          <p:nvPr/>
        </p:nvSpPr>
        <p:spPr bwMode="auto">
          <a:xfrm>
            <a:off x="4362450" y="33528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597" name="Oval 21"/>
          <p:cNvSpPr>
            <a:spLocks noChangeArrowheads="1"/>
          </p:cNvSpPr>
          <p:nvPr/>
        </p:nvSpPr>
        <p:spPr bwMode="auto">
          <a:xfrm>
            <a:off x="4895851" y="3733801"/>
            <a:ext cx="142875" cy="142875"/>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598" name="Oval 22"/>
          <p:cNvSpPr>
            <a:spLocks noChangeArrowheads="1"/>
          </p:cNvSpPr>
          <p:nvPr/>
        </p:nvSpPr>
        <p:spPr bwMode="auto">
          <a:xfrm>
            <a:off x="5276850" y="3429000"/>
            <a:ext cx="325438" cy="331788"/>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599" name="Oval 23"/>
          <p:cNvSpPr>
            <a:spLocks noChangeArrowheads="1"/>
          </p:cNvSpPr>
          <p:nvPr/>
        </p:nvSpPr>
        <p:spPr bwMode="auto">
          <a:xfrm>
            <a:off x="4133850" y="38100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00" name="Oval 24"/>
          <p:cNvSpPr>
            <a:spLocks noChangeArrowheads="1"/>
          </p:cNvSpPr>
          <p:nvPr/>
        </p:nvSpPr>
        <p:spPr bwMode="auto">
          <a:xfrm>
            <a:off x="4591050" y="33528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01" name="Oval 25"/>
          <p:cNvSpPr>
            <a:spLocks noChangeArrowheads="1"/>
          </p:cNvSpPr>
          <p:nvPr/>
        </p:nvSpPr>
        <p:spPr bwMode="auto">
          <a:xfrm>
            <a:off x="4895851" y="3276601"/>
            <a:ext cx="142875" cy="142875"/>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02" name="Oval 26"/>
          <p:cNvSpPr>
            <a:spLocks noChangeArrowheads="1"/>
          </p:cNvSpPr>
          <p:nvPr/>
        </p:nvSpPr>
        <p:spPr bwMode="auto">
          <a:xfrm>
            <a:off x="4972051" y="3505201"/>
            <a:ext cx="142875" cy="142875"/>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03" name="Oval 27"/>
          <p:cNvSpPr>
            <a:spLocks noChangeArrowheads="1"/>
          </p:cNvSpPr>
          <p:nvPr/>
        </p:nvSpPr>
        <p:spPr bwMode="auto">
          <a:xfrm>
            <a:off x="4438650" y="37338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04" name="Oval 28"/>
          <p:cNvSpPr>
            <a:spLocks noChangeArrowheads="1"/>
          </p:cNvSpPr>
          <p:nvPr/>
        </p:nvSpPr>
        <p:spPr bwMode="auto">
          <a:xfrm>
            <a:off x="4057650" y="34290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05" name="Oval 29"/>
          <p:cNvSpPr>
            <a:spLocks noChangeArrowheads="1"/>
          </p:cNvSpPr>
          <p:nvPr/>
        </p:nvSpPr>
        <p:spPr bwMode="auto">
          <a:xfrm>
            <a:off x="4133850" y="28956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06" name="Oval 30"/>
          <p:cNvSpPr>
            <a:spLocks noChangeArrowheads="1"/>
          </p:cNvSpPr>
          <p:nvPr/>
        </p:nvSpPr>
        <p:spPr bwMode="auto">
          <a:xfrm>
            <a:off x="4667250" y="40386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07" name="Oval 31"/>
          <p:cNvSpPr>
            <a:spLocks noChangeArrowheads="1"/>
          </p:cNvSpPr>
          <p:nvPr/>
        </p:nvSpPr>
        <p:spPr bwMode="auto">
          <a:xfrm>
            <a:off x="4286250" y="31242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08" name="Oval 32"/>
          <p:cNvSpPr>
            <a:spLocks noChangeArrowheads="1"/>
          </p:cNvSpPr>
          <p:nvPr/>
        </p:nvSpPr>
        <p:spPr bwMode="auto">
          <a:xfrm>
            <a:off x="5048251" y="3886201"/>
            <a:ext cx="142875" cy="142875"/>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09" name="Oval 33"/>
          <p:cNvSpPr>
            <a:spLocks noChangeArrowheads="1"/>
          </p:cNvSpPr>
          <p:nvPr/>
        </p:nvSpPr>
        <p:spPr bwMode="auto">
          <a:xfrm>
            <a:off x="3694114" y="3243264"/>
            <a:ext cx="244475" cy="244475"/>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10" name="Oval 34"/>
          <p:cNvSpPr>
            <a:spLocks noChangeArrowheads="1"/>
          </p:cNvSpPr>
          <p:nvPr/>
        </p:nvSpPr>
        <p:spPr bwMode="auto">
          <a:xfrm>
            <a:off x="4362450" y="2743200"/>
            <a:ext cx="152400" cy="152400"/>
          </a:xfrm>
          <a:prstGeom prst="ellipse">
            <a:avLst/>
          </a:prstGeom>
          <a:solidFill>
            <a:srgbClr val="BBE0E3"/>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11" name="Oval 35"/>
          <p:cNvSpPr>
            <a:spLocks noChangeArrowheads="1"/>
          </p:cNvSpPr>
          <p:nvPr/>
        </p:nvSpPr>
        <p:spPr bwMode="auto">
          <a:xfrm>
            <a:off x="5962650" y="3768725"/>
            <a:ext cx="190500" cy="198438"/>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12" name="Oval 36"/>
          <p:cNvSpPr>
            <a:spLocks noChangeArrowheads="1"/>
          </p:cNvSpPr>
          <p:nvPr/>
        </p:nvSpPr>
        <p:spPr bwMode="auto">
          <a:xfrm>
            <a:off x="5886451" y="3168650"/>
            <a:ext cx="180975" cy="173038"/>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13" name="Oval 37"/>
          <p:cNvSpPr>
            <a:spLocks noChangeArrowheads="1"/>
          </p:cNvSpPr>
          <p:nvPr/>
        </p:nvSpPr>
        <p:spPr bwMode="auto">
          <a:xfrm>
            <a:off x="5657850" y="4081463"/>
            <a:ext cx="190500" cy="1905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14" name="Oval 38"/>
          <p:cNvSpPr>
            <a:spLocks noChangeArrowheads="1"/>
          </p:cNvSpPr>
          <p:nvPr/>
        </p:nvSpPr>
        <p:spPr bwMode="auto">
          <a:xfrm>
            <a:off x="5886450" y="4360863"/>
            <a:ext cx="190500" cy="1905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15" name="Oval 39"/>
          <p:cNvSpPr>
            <a:spLocks noChangeArrowheads="1"/>
          </p:cNvSpPr>
          <p:nvPr/>
        </p:nvSpPr>
        <p:spPr bwMode="auto">
          <a:xfrm>
            <a:off x="6299200" y="3611564"/>
            <a:ext cx="190500" cy="187325"/>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16" name="Oval 40"/>
          <p:cNvSpPr>
            <a:spLocks noChangeArrowheads="1"/>
          </p:cNvSpPr>
          <p:nvPr/>
        </p:nvSpPr>
        <p:spPr bwMode="auto">
          <a:xfrm>
            <a:off x="6191250" y="4200525"/>
            <a:ext cx="171450" cy="173038"/>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17" name="Oval 41"/>
          <p:cNvSpPr>
            <a:spLocks noChangeArrowheads="1"/>
          </p:cNvSpPr>
          <p:nvPr/>
        </p:nvSpPr>
        <p:spPr bwMode="auto">
          <a:xfrm>
            <a:off x="2647950" y="3179764"/>
            <a:ext cx="173038" cy="173037"/>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18" name="Oval 42"/>
          <p:cNvSpPr>
            <a:spLocks noChangeArrowheads="1"/>
          </p:cNvSpPr>
          <p:nvPr/>
        </p:nvSpPr>
        <p:spPr bwMode="auto">
          <a:xfrm>
            <a:off x="2568576" y="2630488"/>
            <a:ext cx="188913" cy="188912"/>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19" name="Oval 43"/>
          <p:cNvSpPr>
            <a:spLocks noChangeArrowheads="1"/>
          </p:cNvSpPr>
          <p:nvPr/>
        </p:nvSpPr>
        <p:spPr bwMode="auto">
          <a:xfrm>
            <a:off x="2574926" y="3881438"/>
            <a:ext cx="157163" cy="157162"/>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20" name="Oval 44"/>
          <p:cNvSpPr>
            <a:spLocks noChangeArrowheads="1"/>
          </p:cNvSpPr>
          <p:nvPr/>
        </p:nvSpPr>
        <p:spPr bwMode="auto">
          <a:xfrm>
            <a:off x="3100388" y="3081338"/>
            <a:ext cx="195262" cy="195262"/>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21" name="Oval 45"/>
          <p:cNvSpPr>
            <a:spLocks noChangeArrowheads="1"/>
          </p:cNvSpPr>
          <p:nvPr/>
        </p:nvSpPr>
        <p:spPr bwMode="auto">
          <a:xfrm>
            <a:off x="2876551" y="3635376"/>
            <a:ext cx="174625" cy="174625"/>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22" name="Oval 46"/>
          <p:cNvSpPr>
            <a:spLocks noChangeArrowheads="1"/>
          </p:cNvSpPr>
          <p:nvPr/>
        </p:nvSpPr>
        <p:spPr bwMode="auto">
          <a:xfrm>
            <a:off x="3557588" y="4529138"/>
            <a:ext cx="195262" cy="195262"/>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23" name="Oval 47"/>
          <p:cNvSpPr>
            <a:spLocks noChangeArrowheads="1"/>
          </p:cNvSpPr>
          <p:nvPr/>
        </p:nvSpPr>
        <p:spPr bwMode="auto">
          <a:xfrm>
            <a:off x="3481388" y="3995738"/>
            <a:ext cx="195262" cy="195262"/>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24" name="Oval 48"/>
          <p:cNvSpPr>
            <a:spLocks noChangeArrowheads="1"/>
          </p:cNvSpPr>
          <p:nvPr/>
        </p:nvSpPr>
        <p:spPr bwMode="auto">
          <a:xfrm>
            <a:off x="3481388" y="5214938"/>
            <a:ext cx="195262" cy="195262"/>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25" name="Oval 49"/>
          <p:cNvSpPr>
            <a:spLocks noChangeArrowheads="1"/>
          </p:cNvSpPr>
          <p:nvPr/>
        </p:nvSpPr>
        <p:spPr bwMode="auto">
          <a:xfrm>
            <a:off x="3949701" y="4467226"/>
            <a:ext cx="441325" cy="441325"/>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26" name="Oval 50"/>
          <p:cNvSpPr>
            <a:spLocks noChangeArrowheads="1"/>
          </p:cNvSpPr>
          <p:nvPr/>
        </p:nvSpPr>
        <p:spPr bwMode="auto">
          <a:xfrm>
            <a:off x="3786188" y="4986338"/>
            <a:ext cx="195262" cy="195262"/>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27" name="Oval 51"/>
          <p:cNvSpPr>
            <a:spLocks noChangeArrowheads="1"/>
          </p:cNvSpPr>
          <p:nvPr/>
        </p:nvSpPr>
        <p:spPr bwMode="auto">
          <a:xfrm>
            <a:off x="4700588" y="4811713"/>
            <a:ext cx="488950" cy="48895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28" name="Oval 52"/>
          <p:cNvSpPr>
            <a:spLocks noChangeArrowheads="1"/>
          </p:cNvSpPr>
          <p:nvPr/>
        </p:nvSpPr>
        <p:spPr bwMode="auto">
          <a:xfrm>
            <a:off x="4548188" y="4430713"/>
            <a:ext cx="488950" cy="48895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29" name="Oval 53"/>
          <p:cNvSpPr>
            <a:spLocks noChangeArrowheads="1"/>
          </p:cNvSpPr>
          <p:nvPr/>
        </p:nvSpPr>
        <p:spPr bwMode="auto">
          <a:xfrm>
            <a:off x="4243388" y="4964113"/>
            <a:ext cx="488950" cy="48895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30" name="Oval 54"/>
          <p:cNvSpPr>
            <a:spLocks noChangeArrowheads="1"/>
          </p:cNvSpPr>
          <p:nvPr/>
        </p:nvSpPr>
        <p:spPr bwMode="auto">
          <a:xfrm>
            <a:off x="5276850" y="4975226"/>
            <a:ext cx="165100" cy="169863"/>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31" name="Oval 55"/>
          <p:cNvSpPr>
            <a:spLocks noChangeArrowheads="1"/>
          </p:cNvSpPr>
          <p:nvPr/>
        </p:nvSpPr>
        <p:spPr bwMode="auto">
          <a:xfrm>
            <a:off x="4929188" y="5268913"/>
            <a:ext cx="488950" cy="48895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32" name="Oval 56"/>
          <p:cNvSpPr>
            <a:spLocks noChangeArrowheads="1"/>
          </p:cNvSpPr>
          <p:nvPr/>
        </p:nvSpPr>
        <p:spPr bwMode="auto">
          <a:xfrm>
            <a:off x="3557588" y="2166938"/>
            <a:ext cx="195262" cy="195262"/>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33" name="Oval 57"/>
          <p:cNvSpPr>
            <a:spLocks noChangeArrowheads="1"/>
          </p:cNvSpPr>
          <p:nvPr/>
        </p:nvSpPr>
        <p:spPr bwMode="auto">
          <a:xfrm>
            <a:off x="4243388" y="2144713"/>
            <a:ext cx="488950" cy="48895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34" name="Oval 58"/>
          <p:cNvSpPr>
            <a:spLocks noChangeArrowheads="1"/>
          </p:cNvSpPr>
          <p:nvPr/>
        </p:nvSpPr>
        <p:spPr bwMode="auto">
          <a:xfrm>
            <a:off x="3481388" y="2852738"/>
            <a:ext cx="195262" cy="195262"/>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35" name="Oval 59"/>
          <p:cNvSpPr>
            <a:spLocks noChangeArrowheads="1"/>
          </p:cNvSpPr>
          <p:nvPr/>
        </p:nvSpPr>
        <p:spPr bwMode="auto">
          <a:xfrm>
            <a:off x="3949701" y="2105026"/>
            <a:ext cx="441325" cy="441325"/>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36" name="Oval 60"/>
          <p:cNvSpPr>
            <a:spLocks noChangeArrowheads="1"/>
          </p:cNvSpPr>
          <p:nvPr/>
        </p:nvSpPr>
        <p:spPr bwMode="auto">
          <a:xfrm>
            <a:off x="3786188" y="2624138"/>
            <a:ext cx="195262" cy="195262"/>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37" name="Oval 61"/>
          <p:cNvSpPr>
            <a:spLocks noChangeArrowheads="1"/>
          </p:cNvSpPr>
          <p:nvPr/>
        </p:nvSpPr>
        <p:spPr bwMode="auto">
          <a:xfrm>
            <a:off x="5353050" y="2317751"/>
            <a:ext cx="190500" cy="180975"/>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38" name="Oval 62"/>
          <p:cNvSpPr>
            <a:spLocks noChangeArrowheads="1"/>
          </p:cNvSpPr>
          <p:nvPr/>
        </p:nvSpPr>
        <p:spPr bwMode="auto">
          <a:xfrm>
            <a:off x="4624388" y="2297113"/>
            <a:ext cx="488950" cy="48895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39" name="Oval 63"/>
          <p:cNvSpPr>
            <a:spLocks noChangeArrowheads="1"/>
          </p:cNvSpPr>
          <p:nvPr/>
        </p:nvSpPr>
        <p:spPr bwMode="auto">
          <a:xfrm>
            <a:off x="5276851" y="2941638"/>
            <a:ext cx="182563" cy="182562"/>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40" name="Oval 64"/>
          <p:cNvSpPr>
            <a:spLocks noChangeArrowheads="1"/>
          </p:cNvSpPr>
          <p:nvPr/>
        </p:nvSpPr>
        <p:spPr bwMode="auto">
          <a:xfrm>
            <a:off x="5810250" y="2252663"/>
            <a:ext cx="190500" cy="1905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41" name="Oval 65"/>
          <p:cNvSpPr>
            <a:spLocks noChangeArrowheads="1"/>
          </p:cNvSpPr>
          <p:nvPr/>
        </p:nvSpPr>
        <p:spPr bwMode="auto">
          <a:xfrm>
            <a:off x="5581650" y="2786063"/>
            <a:ext cx="190500" cy="1905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42" name="Oval 66"/>
          <p:cNvSpPr>
            <a:spLocks noChangeArrowheads="1"/>
          </p:cNvSpPr>
          <p:nvPr/>
        </p:nvSpPr>
        <p:spPr bwMode="auto">
          <a:xfrm>
            <a:off x="2947988" y="4529138"/>
            <a:ext cx="195262" cy="195262"/>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43" name="Oval 67"/>
          <p:cNvSpPr>
            <a:spLocks noChangeArrowheads="1"/>
          </p:cNvSpPr>
          <p:nvPr/>
        </p:nvSpPr>
        <p:spPr bwMode="auto">
          <a:xfrm>
            <a:off x="2879726" y="4033838"/>
            <a:ext cx="157163" cy="157162"/>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44" name="Oval 68"/>
          <p:cNvSpPr>
            <a:spLocks noChangeArrowheads="1"/>
          </p:cNvSpPr>
          <p:nvPr/>
        </p:nvSpPr>
        <p:spPr bwMode="auto">
          <a:xfrm>
            <a:off x="3405188" y="3462338"/>
            <a:ext cx="195262" cy="195262"/>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45" name="Oval 69"/>
          <p:cNvSpPr>
            <a:spLocks noChangeArrowheads="1"/>
          </p:cNvSpPr>
          <p:nvPr/>
        </p:nvSpPr>
        <p:spPr bwMode="auto">
          <a:xfrm>
            <a:off x="3176588" y="4986338"/>
            <a:ext cx="195262" cy="195262"/>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46" name="Oval 70"/>
          <p:cNvSpPr>
            <a:spLocks noChangeArrowheads="1"/>
          </p:cNvSpPr>
          <p:nvPr/>
        </p:nvSpPr>
        <p:spPr bwMode="auto">
          <a:xfrm>
            <a:off x="4972051" y="2103438"/>
            <a:ext cx="182563" cy="182562"/>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47" name="Oval 71"/>
          <p:cNvSpPr>
            <a:spLocks noChangeArrowheads="1"/>
          </p:cNvSpPr>
          <p:nvPr/>
        </p:nvSpPr>
        <p:spPr bwMode="auto">
          <a:xfrm>
            <a:off x="5962650" y="2905125"/>
            <a:ext cx="184150" cy="173038"/>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48" name="Oval 72"/>
          <p:cNvSpPr>
            <a:spLocks noChangeArrowheads="1"/>
          </p:cNvSpPr>
          <p:nvPr/>
        </p:nvSpPr>
        <p:spPr bwMode="auto">
          <a:xfrm>
            <a:off x="5734050" y="3319463"/>
            <a:ext cx="190500" cy="1905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49" name="Oval 73"/>
          <p:cNvSpPr>
            <a:spLocks noChangeArrowheads="1"/>
          </p:cNvSpPr>
          <p:nvPr/>
        </p:nvSpPr>
        <p:spPr bwMode="auto">
          <a:xfrm>
            <a:off x="5200651" y="4389438"/>
            <a:ext cx="182563" cy="182562"/>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50" name="Oval 74"/>
          <p:cNvSpPr>
            <a:spLocks noChangeArrowheads="1"/>
          </p:cNvSpPr>
          <p:nvPr/>
        </p:nvSpPr>
        <p:spPr bwMode="auto">
          <a:xfrm>
            <a:off x="5429250" y="4691063"/>
            <a:ext cx="190500" cy="1905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24651" name="Oval 75"/>
          <p:cNvSpPr>
            <a:spLocks noChangeArrowheads="1"/>
          </p:cNvSpPr>
          <p:nvPr/>
        </p:nvSpPr>
        <p:spPr bwMode="auto">
          <a:xfrm>
            <a:off x="5505450" y="4310063"/>
            <a:ext cx="190500" cy="1905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endParaRPr>
          </a:p>
        </p:txBody>
      </p:sp>
      <p:sp>
        <p:nvSpPr>
          <p:cNvPr id="77" name="TextBox 76"/>
          <p:cNvSpPr txBox="1"/>
          <p:nvPr/>
        </p:nvSpPr>
        <p:spPr>
          <a:xfrm>
            <a:off x="6553200" y="4724401"/>
            <a:ext cx="3810000" cy="646331"/>
          </a:xfrm>
          <a:prstGeom prst="rect">
            <a:avLst/>
          </a:prstGeom>
          <a:noFill/>
        </p:spPr>
        <p:txBody>
          <a:bodyPr wrap="square" rtlCol="0">
            <a:spAutoFit/>
          </a:bodyPr>
          <a:lstStyle/>
          <a:p>
            <a:r>
              <a:rPr lang="en-US" dirty="0">
                <a:solidFill>
                  <a:srgbClr val="FF0000"/>
                </a:solidFill>
                <a:latin typeface="Arial" panose="020B0604020202020204" pitchFamily="34" charset="0"/>
              </a:rPr>
              <a:t>What would be the best line learned on this data set?</a:t>
            </a:r>
          </a:p>
        </p:txBody>
      </p:sp>
    </p:spTree>
    <p:extLst>
      <p:ext uri="{BB962C8B-B14F-4D97-AF65-F5344CB8AC3E}">
        <p14:creationId xmlns:p14="http://schemas.microsoft.com/office/powerpoint/2010/main" val="29891033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pPr>
              <a:lnSpc>
                <a:spcPct val="93000"/>
              </a:lnSpc>
              <a:buClr>
                <a:srgbClr val="0000F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594740"/>
                </a:solidFill>
              </a:rPr>
              <a:t>Boosting example</a:t>
            </a:r>
          </a:p>
        </p:txBody>
      </p:sp>
      <p:sp>
        <p:nvSpPr>
          <p:cNvPr id="25603" name="Line 3"/>
          <p:cNvSpPr>
            <a:spLocks noChangeShapeType="1"/>
          </p:cNvSpPr>
          <p:nvPr/>
        </p:nvSpPr>
        <p:spPr bwMode="auto">
          <a:xfrm>
            <a:off x="4057650" y="1447800"/>
            <a:ext cx="1588" cy="4572000"/>
          </a:xfrm>
          <a:prstGeom prst="line">
            <a:avLst/>
          </a:prstGeom>
          <a:noFill/>
          <a:ln w="3816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latin typeface="Arial" panose="020B0604020202020204" pitchFamily="34" charset="0"/>
            </a:endParaRPr>
          </a:p>
        </p:txBody>
      </p:sp>
      <p:sp>
        <p:nvSpPr>
          <p:cNvPr id="25616" name="Line 16"/>
          <p:cNvSpPr>
            <a:spLocks noChangeShapeType="1"/>
          </p:cNvSpPr>
          <p:nvPr/>
        </p:nvSpPr>
        <p:spPr bwMode="auto">
          <a:xfrm>
            <a:off x="4887914" y="1438275"/>
            <a:ext cx="523875" cy="4572000"/>
          </a:xfrm>
          <a:prstGeom prst="line">
            <a:avLst/>
          </a:prstGeom>
          <a:noFill/>
          <a:ln w="3816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latin typeface="Arial" panose="020B0604020202020204" pitchFamily="34" charset="0"/>
            </a:endParaRPr>
          </a:p>
        </p:txBody>
      </p:sp>
      <p:sp>
        <p:nvSpPr>
          <p:cNvPr id="25617" name="Oval 17"/>
          <p:cNvSpPr>
            <a:spLocks noChangeArrowheads="1"/>
          </p:cNvSpPr>
          <p:nvPr/>
        </p:nvSpPr>
        <p:spPr bwMode="auto">
          <a:xfrm>
            <a:off x="4591050" y="28956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18" name="Oval 18"/>
          <p:cNvSpPr>
            <a:spLocks noChangeArrowheads="1"/>
          </p:cNvSpPr>
          <p:nvPr/>
        </p:nvSpPr>
        <p:spPr bwMode="auto">
          <a:xfrm>
            <a:off x="4895851" y="2859089"/>
            <a:ext cx="149225" cy="149225"/>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20" name="Oval 20"/>
          <p:cNvSpPr>
            <a:spLocks noChangeArrowheads="1"/>
          </p:cNvSpPr>
          <p:nvPr/>
        </p:nvSpPr>
        <p:spPr bwMode="auto">
          <a:xfrm>
            <a:off x="4362450" y="33528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21" name="Oval 21"/>
          <p:cNvSpPr>
            <a:spLocks noChangeArrowheads="1"/>
          </p:cNvSpPr>
          <p:nvPr/>
        </p:nvSpPr>
        <p:spPr bwMode="auto">
          <a:xfrm>
            <a:off x="4895851" y="3733801"/>
            <a:ext cx="142875" cy="142875"/>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23" name="Oval 23"/>
          <p:cNvSpPr>
            <a:spLocks noChangeArrowheads="1"/>
          </p:cNvSpPr>
          <p:nvPr/>
        </p:nvSpPr>
        <p:spPr bwMode="auto">
          <a:xfrm>
            <a:off x="4133850" y="38100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24" name="Oval 24"/>
          <p:cNvSpPr>
            <a:spLocks noChangeArrowheads="1"/>
          </p:cNvSpPr>
          <p:nvPr/>
        </p:nvSpPr>
        <p:spPr bwMode="auto">
          <a:xfrm>
            <a:off x="4591050" y="33528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25" name="Oval 25"/>
          <p:cNvSpPr>
            <a:spLocks noChangeArrowheads="1"/>
          </p:cNvSpPr>
          <p:nvPr/>
        </p:nvSpPr>
        <p:spPr bwMode="auto">
          <a:xfrm>
            <a:off x="4895851" y="3276601"/>
            <a:ext cx="142875" cy="142875"/>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26" name="Oval 26"/>
          <p:cNvSpPr>
            <a:spLocks noChangeArrowheads="1"/>
          </p:cNvSpPr>
          <p:nvPr/>
        </p:nvSpPr>
        <p:spPr bwMode="auto">
          <a:xfrm>
            <a:off x="4972051" y="3505201"/>
            <a:ext cx="142875" cy="142875"/>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27" name="Oval 27"/>
          <p:cNvSpPr>
            <a:spLocks noChangeArrowheads="1"/>
          </p:cNvSpPr>
          <p:nvPr/>
        </p:nvSpPr>
        <p:spPr bwMode="auto">
          <a:xfrm>
            <a:off x="4438650" y="37338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28" name="Oval 28"/>
          <p:cNvSpPr>
            <a:spLocks noChangeArrowheads="1"/>
          </p:cNvSpPr>
          <p:nvPr/>
        </p:nvSpPr>
        <p:spPr bwMode="auto">
          <a:xfrm>
            <a:off x="4057650" y="34290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29" name="Oval 29"/>
          <p:cNvSpPr>
            <a:spLocks noChangeArrowheads="1"/>
          </p:cNvSpPr>
          <p:nvPr/>
        </p:nvSpPr>
        <p:spPr bwMode="auto">
          <a:xfrm>
            <a:off x="4133850" y="28956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30" name="Oval 30"/>
          <p:cNvSpPr>
            <a:spLocks noChangeArrowheads="1"/>
          </p:cNvSpPr>
          <p:nvPr/>
        </p:nvSpPr>
        <p:spPr bwMode="auto">
          <a:xfrm>
            <a:off x="4667250" y="40386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31" name="Oval 31"/>
          <p:cNvSpPr>
            <a:spLocks noChangeArrowheads="1"/>
          </p:cNvSpPr>
          <p:nvPr/>
        </p:nvSpPr>
        <p:spPr bwMode="auto">
          <a:xfrm>
            <a:off x="4286250" y="31242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32" name="Oval 32"/>
          <p:cNvSpPr>
            <a:spLocks noChangeArrowheads="1"/>
          </p:cNvSpPr>
          <p:nvPr/>
        </p:nvSpPr>
        <p:spPr bwMode="auto">
          <a:xfrm>
            <a:off x="5048251" y="3886201"/>
            <a:ext cx="142875" cy="142875"/>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33" name="Oval 33"/>
          <p:cNvSpPr>
            <a:spLocks noChangeArrowheads="1"/>
          </p:cNvSpPr>
          <p:nvPr/>
        </p:nvSpPr>
        <p:spPr bwMode="auto">
          <a:xfrm>
            <a:off x="3694114" y="3243264"/>
            <a:ext cx="244475" cy="244475"/>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34" name="Oval 34"/>
          <p:cNvSpPr>
            <a:spLocks noChangeArrowheads="1"/>
          </p:cNvSpPr>
          <p:nvPr/>
        </p:nvSpPr>
        <p:spPr bwMode="auto">
          <a:xfrm>
            <a:off x="4362450" y="27432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35" name="Oval 35"/>
          <p:cNvSpPr>
            <a:spLocks noChangeArrowheads="1"/>
          </p:cNvSpPr>
          <p:nvPr/>
        </p:nvSpPr>
        <p:spPr bwMode="auto">
          <a:xfrm>
            <a:off x="5962650" y="3768725"/>
            <a:ext cx="190500" cy="198438"/>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36" name="Oval 36"/>
          <p:cNvSpPr>
            <a:spLocks noChangeArrowheads="1"/>
          </p:cNvSpPr>
          <p:nvPr/>
        </p:nvSpPr>
        <p:spPr bwMode="auto">
          <a:xfrm>
            <a:off x="5886451" y="3168650"/>
            <a:ext cx="180975" cy="173038"/>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37" name="Oval 37"/>
          <p:cNvSpPr>
            <a:spLocks noChangeArrowheads="1"/>
          </p:cNvSpPr>
          <p:nvPr/>
        </p:nvSpPr>
        <p:spPr bwMode="auto">
          <a:xfrm>
            <a:off x="5657850" y="4081463"/>
            <a:ext cx="190500" cy="1905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38" name="Oval 38"/>
          <p:cNvSpPr>
            <a:spLocks noChangeArrowheads="1"/>
          </p:cNvSpPr>
          <p:nvPr/>
        </p:nvSpPr>
        <p:spPr bwMode="auto">
          <a:xfrm>
            <a:off x="5886450" y="4360863"/>
            <a:ext cx="190500" cy="1905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39" name="Oval 39"/>
          <p:cNvSpPr>
            <a:spLocks noChangeArrowheads="1"/>
          </p:cNvSpPr>
          <p:nvPr/>
        </p:nvSpPr>
        <p:spPr bwMode="auto">
          <a:xfrm>
            <a:off x="6299200" y="3611564"/>
            <a:ext cx="190500" cy="187325"/>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40" name="Oval 40"/>
          <p:cNvSpPr>
            <a:spLocks noChangeArrowheads="1"/>
          </p:cNvSpPr>
          <p:nvPr/>
        </p:nvSpPr>
        <p:spPr bwMode="auto">
          <a:xfrm>
            <a:off x="6191250" y="4200525"/>
            <a:ext cx="171450" cy="173038"/>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41" name="Oval 41"/>
          <p:cNvSpPr>
            <a:spLocks noChangeArrowheads="1"/>
          </p:cNvSpPr>
          <p:nvPr/>
        </p:nvSpPr>
        <p:spPr bwMode="auto">
          <a:xfrm>
            <a:off x="2647950" y="3179764"/>
            <a:ext cx="173038" cy="173037"/>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42" name="Oval 42"/>
          <p:cNvSpPr>
            <a:spLocks noChangeArrowheads="1"/>
          </p:cNvSpPr>
          <p:nvPr/>
        </p:nvSpPr>
        <p:spPr bwMode="auto">
          <a:xfrm>
            <a:off x="2568576" y="2630488"/>
            <a:ext cx="188913" cy="188912"/>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43" name="Oval 43"/>
          <p:cNvSpPr>
            <a:spLocks noChangeArrowheads="1"/>
          </p:cNvSpPr>
          <p:nvPr/>
        </p:nvSpPr>
        <p:spPr bwMode="auto">
          <a:xfrm>
            <a:off x="2574926" y="3881438"/>
            <a:ext cx="157163" cy="157162"/>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44" name="Oval 44"/>
          <p:cNvSpPr>
            <a:spLocks noChangeArrowheads="1"/>
          </p:cNvSpPr>
          <p:nvPr/>
        </p:nvSpPr>
        <p:spPr bwMode="auto">
          <a:xfrm>
            <a:off x="3100388" y="3081338"/>
            <a:ext cx="195262" cy="195262"/>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45" name="Oval 45"/>
          <p:cNvSpPr>
            <a:spLocks noChangeArrowheads="1"/>
          </p:cNvSpPr>
          <p:nvPr/>
        </p:nvSpPr>
        <p:spPr bwMode="auto">
          <a:xfrm>
            <a:off x="2876551" y="3635376"/>
            <a:ext cx="174625" cy="174625"/>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46" name="Oval 46"/>
          <p:cNvSpPr>
            <a:spLocks noChangeArrowheads="1"/>
          </p:cNvSpPr>
          <p:nvPr/>
        </p:nvSpPr>
        <p:spPr bwMode="auto">
          <a:xfrm>
            <a:off x="3557588" y="4529138"/>
            <a:ext cx="195262" cy="195262"/>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47" name="Oval 47"/>
          <p:cNvSpPr>
            <a:spLocks noChangeArrowheads="1"/>
          </p:cNvSpPr>
          <p:nvPr/>
        </p:nvSpPr>
        <p:spPr bwMode="auto">
          <a:xfrm>
            <a:off x="3481388" y="3995738"/>
            <a:ext cx="195262" cy="195262"/>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48" name="Oval 48"/>
          <p:cNvSpPr>
            <a:spLocks noChangeArrowheads="1"/>
          </p:cNvSpPr>
          <p:nvPr/>
        </p:nvSpPr>
        <p:spPr bwMode="auto">
          <a:xfrm>
            <a:off x="3481388" y="5214938"/>
            <a:ext cx="195262" cy="195262"/>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49" name="Oval 49"/>
          <p:cNvSpPr>
            <a:spLocks noChangeArrowheads="1"/>
          </p:cNvSpPr>
          <p:nvPr/>
        </p:nvSpPr>
        <p:spPr bwMode="auto">
          <a:xfrm>
            <a:off x="3949701" y="4467226"/>
            <a:ext cx="441325" cy="441325"/>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50" name="Oval 50"/>
          <p:cNvSpPr>
            <a:spLocks noChangeArrowheads="1"/>
          </p:cNvSpPr>
          <p:nvPr/>
        </p:nvSpPr>
        <p:spPr bwMode="auto">
          <a:xfrm>
            <a:off x="3786188" y="4986338"/>
            <a:ext cx="195262" cy="195262"/>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51" name="Oval 51"/>
          <p:cNvSpPr>
            <a:spLocks noChangeArrowheads="1"/>
          </p:cNvSpPr>
          <p:nvPr/>
        </p:nvSpPr>
        <p:spPr bwMode="auto">
          <a:xfrm>
            <a:off x="4700588" y="4811713"/>
            <a:ext cx="488950" cy="48895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52" name="Oval 52"/>
          <p:cNvSpPr>
            <a:spLocks noChangeArrowheads="1"/>
          </p:cNvSpPr>
          <p:nvPr/>
        </p:nvSpPr>
        <p:spPr bwMode="auto">
          <a:xfrm>
            <a:off x="4548188" y="4430713"/>
            <a:ext cx="488950" cy="48895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53" name="Oval 53"/>
          <p:cNvSpPr>
            <a:spLocks noChangeArrowheads="1"/>
          </p:cNvSpPr>
          <p:nvPr/>
        </p:nvSpPr>
        <p:spPr bwMode="auto">
          <a:xfrm>
            <a:off x="4243388" y="4964113"/>
            <a:ext cx="488950" cy="48895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54" name="Oval 54"/>
          <p:cNvSpPr>
            <a:spLocks noChangeArrowheads="1"/>
          </p:cNvSpPr>
          <p:nvPr/>
        </p:nvSpPr>
        <p:spPr bwMode="auto">
          <a:xfrm>
            <a:off x="5276850" y="4975226"/>
            <a:ext cx="165100" cy="169863"/>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55" name="Oval 55"/>
          <p:cNvSpPr>
            <a:spLocks noChangeArrowheads="1"/>
          </p:cNvSpPr>
          <p:nvPr/>
        </p:nvSpPr>
        <p:spPr bwMode="auto">
          <a:xfrm>
            <a:off x="4929188" y="5268913"/>
            <a:ext cx="488950" cy="48895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56" name="Oval 56"/>
          <p:cNvSpPr>
            <a:spLocks noChangeArrowheads="1"/>
          </p:cNvSpPr>
          <p:nvPr/>
        </p:nvSpPr>
        <p:spPr bwMode="auto">
          <a:xfrm>
            <a:off x="3557588" y="2166938"/>
            <a:ext cx="195262" cy="195262"/>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57" name="Oval 57"/>
          <p:cNvSpPr>
            <a:spLocks noChangeArrowheads="1"/>
          </p:cNvSpPr>
          <p:nvPr/>
        </p:nvSpPr>
        <p:spPr bwMode="auto">
          <a:xfrm>
            <a:off x="4243388" y="2144713"/>
            <a:ext cx="488950" cy="48895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58" name="Oval 58"/>
          <p:cNvSpPr>
            <a:spLocks noChangeArrowheads="1"/>
          </p:cNvSpPr>
          <p:nvPr/>
        </p:nvSpPr>
        <p:spPr bwMode="auto">
          <a:xfrm>
            <a:off x="3481388" y="2852738"/>
            <a:ext cx="195262" cy="195262"/>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59" name="Oval 59"/>
          <p:cNvSpPr>
            <a:spLocks noChangeArrowheads="1"/>
          </p:cNvSpPr>
          <p:nvPr/>
        </p:nvSpPr>
        <p:spPr bwMode="auto">
          <a:xfrm>
            <a:off x="3949701" y="2105026"/>
            <a:ext cx="441325" cy="441325"/>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60" name="Oval 60"/>
          <p:cNvSpPr>
            <a:spLocks noChangeArrowheads="1"/>
          </p:cNvSpPr>
          <p:nvPr/>
        </p:nvSpPr>
        <p:spPr bwMode="auto">
          <a:xfrm>
            <a:off x="3786188" y="2624138"/>
            <a:ext cx="195262" cy="195262"/>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61" name="Oval 61"/>
          <p:cNvSpPr>
            <a:spLocks noChangeArrowheads="1"/>
          </p:cNvSpPr>
          <p:nvPr/>
        </p:nvSpPr>
        <p:spPr bwMode="auto">
          <a:xfrm>
            <a:off x="5353050" y="2317751"/>
            <a:ext cx="190500" cy="180975"/>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62" name="Oval 62"/>
          <p:cNvSpPr>
            <a:spLocks noChangeArrowheads="1"/>
          </p:cNvSpPr>
          <p:nvPr/>
        </p:nvSpPr>
        <p:spPr bwMode="auto">
          <a:xfrm>
            <a:off x="4624388" y="2297113"/>
            <a:ext cx="488950" cy="48895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63" name="Oval 63"/>
          <p:cNvSpPr>
            <a:spLocks noChangeArrowheads="1"/>
          </p:cNvSpPr>
          <p:nvPr/>
        </p:nvSpPr>
        <p:spPr bwMode="auto">
          <a:xfrm>
            <a:off x="5276851" y="2941638"/>
            <a:ext cx="182563" cy="182562"/>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64" name="Oval 64"/>
          <p:cNvSpPr>
            <a:spLocks noChangeArrowheads="1"/>
          </p:cNvSpPr>
          <p:nvPr/>
        </p:nvSpPr>
        <p:spPr bwMode="auto">
          <a:xfrm>
            <a:off x="5810250" y="2252663"/>
            <a:ext cx="190500" cy="1905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65" name="Oval 65"/>
          <p:cNvSpPr>
            <a:spLocks noChangeArrowheads="1"/>
          </p:cNvSpPr>
          <p:nvPr/>
        </p:nvSpPr>
        <p:spPr bwMode="auto">
          <a:xfrm>
            <a:off x="5581650" y="2786063"/>
            <a:ext cx="190500" cy="1905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66" name="Oval 66"/>
          <p:cNvSpPr>
            <a:spLocks noChangeArrowheads="1"/>
          </p:cNvSpPr>
          <p:nvPr/>
        </p:nvSpPr>
        <p:spPr bwMode="auto">
          <a:xfrm>
            <a:off x="2947988" y="4529138"/>
            <a:ext cx="195262" cy="195262"/>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67" name="Oval 67"/>
          <p:cNvSpPr>
            <a:spLocks noChangeArrowheads="1"/>
          </p:cNvSpPr>
          <p:nvPr/>
        </p:nvSpPr>
        <p:spPr bwMode="auto">
          <a:xfrm>
            <a:off x="2879726" y="4033838"/>
            <a:ext cx="157163" cy="157162"/>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68" name="Oval 68"/>
          <p:cNvSpPr>
            <a:spLocks noChangeArrowheads="1"/>
          </p:cNvSpPr>
          <p:nvPr/>
        </p:nvSpPr>
        <p:spPr bwMode="auto">
          <a:xfrm>
            <a:off x="3405188" y="3462338"/>
            <a:ext cx="195262" cy="195262"/>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69" name="Oval 69"/>
          <p:cNvSpPr>
            <a:spLocks noChangeArrowheads="1"/>
          </p:cNvSpPr>
          <p:nvPr/>
        </p:nvSpPr>
        <p:spPr bwMode="auto">
          <a:xfrm>
            <a:off x="3176588" y="4986338"/>
            <a:ext cx="195262" cy="195262"/>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70" name="Oval 70"/>
          <p:cNvSpPr>
            <a:spLocks noChangeArrowheads="1"/>
          </p:cNvSpPr>
          <p:nvPr/>
        </p:nvSpPr>
        <p:spPr bwMode="auto">
          <a:xfrm>
            <a:off x="4972051" y="2103438"/>
            <a:ext cx="182563" cy="182562"/>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71" name="Oval 71"/>
          <p:cNvSpPr>
            <a:spLocks noChangeArrowheads="1"/>
          </p:cNvSpPr>
          <p:nvPr/>
        </p:nvSpPr>
        <p:spPr bwMode="auto">
          <a:xfrm>
            <a:off x="5962650" y="2905125"/>
            <a:ext cx="184150" cy="173038"/>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72" name="Oval 72"/>
          <p:cNvSpPr>
            <a:spLocks noChangeArrowheads="1"/>
          </p:cNvSpPr>
          <p:nvPr/>
        </p:nvSpPr>
        <p:spPr bwMode="auto">
          <a:xfrm>
            <a:off x="5734050" y="3319463"/>
            <a:ext cx="190500" cy="1905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73" name="Oval 73"/>
          <p:cNvSpPr>
            <a:spLocks noChangeArrowheads="1"/>
          </p:cNvSpPr>
          <p:nvPr/>
        </p:nvSpPr>
        <p:spPr bwMode="auto">
          <a:xfrm>
            <a:off x="5200651" y="4389438"/>
            <a:ext cx="182563" cy="182562"/>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74" name="Oval 74"/>
          <p:cNvSpPr>
            <a:spLocks noChangeArrowheads="1"/>
          </p:cNvSpPr>
          <p:nvPr/>
        </p:nvSpPr>
        <p:spPr bwMode="auto">
          <a:xfrm>
            <a:off x="5429250" y="4691063"/>
            <a:ext cx="190500" cy="1905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75" name="Oval 75"/>
          <p:cNvSpPr>
            <a:spLocks noChangeArrowheads="1"/>
          </p:cNvSpPr>
          <p:nvPr/>
        </p:nvSpPr>
        <p:spPr bwMode="auto">
          <a:xfrm>
            <a:off x="5505450" y="4310063"/>
            <a:ext cx="190500" cy="1905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5676" name="Line 76"/>
          <p:cNvSpPr>
            <a:spLocks noChangeShapeType="1"/>
          </p:cNvSpPr>
          <p:nvPr/>
        </p:nvSpPr>
        <p:spPr bwMode="auto">
          <a:xfrm>
            <a:off x="2033588" y="4249738"/>
            <a:ext cx="4868862" cy="304800"/>
          </a:xfrm>
          <a:prstGeom prst="line">
            <a:avLst/>
          </a:prstGeom>
          <a:noFill/>
          <a:ln w="2844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dirty="0">
              <a:latin typeface="Arial" panose="020B0604020202020204" pitchFamily="34" charset="0"/>
            </a:endParaRPr>
          </a:p>
        </p:txBody>
      </p:sp>
      <p:sp>
        <p:nvSpPr>
          <p:cNvPr id="80" name="Oval 19"/>
          <p:cNvSpPr>
            <a:spLocks noChangeArrowheads="1"/>
          </p:cNvSpPr>
          <p:nvPr/>
        </p:nvSpPr>
        <p:spPr bwMode="auto">
          <a:xfrm>
            <a:off x="5124451" y="3124201"/>
            <a:ext cx="269875" cy="284163"/>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81" name="Oval 22"/>
          <p:cNvSpPr>
            <a:spLocks noChangeArrowheads="1"/>
          </p:cNvSpPr>
          <p:nvPr/>
        </p:nvSpPr>
        <p:spPr bwMode="auto">
          <a:xfrm>
            <a:off x="5276850" y="3454400"/>
            <a:ext cx="325438" cy="331788"/>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Tree>
    <p:extLst>
      <p:ext uri="{BB962C8B-B14F-4D97-AF65-F5344CB8AC3E}">
        <p14:creationId xmlns:p14="http://schemas.microsoft.com/office/powerpoint/2010/main" val="5581404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ln/>
        </p:spPr>
        <p:txBody>
          <a:bodyPr/>
          <a:lstStyle/>
          <a:p>
            <a:pPr>
              <a:lnSpc>
                <a:spcPct val="93000"/>
              </a:lnSpc>
              <a:buClr>
                <a:srgbClr val="0000F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594740"/>
                </a:solidFill>
              </a:rPr>
              <a:t>Boosting example</a:t>
            </a:r>
          </a:p>
        </p:txBody>
      </p:sp>
      <p:sp>
        <p:nvSpPr>
          <p:cNvPr id="26626" name="Oval 2"/>
          <p:cNvSpPr>
            <a:spLocks noChangeArrowheads="1"/>
          </p:cNvSpPr>
          <p:nvPr/>
        </p:nvSpPr>
        <p:spPr bwMode="auto">
          <a:xfrm>
            <a:off x="4595812" y="28956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27" name="Oval 3"/>
          <p:cNvSpPr>
            <a:spLocks noChangeArrowheads="1"/>
          </p:cNvSpPr>
          <p:nvPr/>
        </p:nvSpPr>
        <p:spPr bwMode="auto">
          <a:xfrm>
            <a:off x="4900612" y="28194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28" name="Oval 4"/>
          <p:cNvSpPr>
            <a:spLocks noChangeArrowheads="1"/>
          </p:cNvSpPr>
          <p:nvPr/>
        </p:nvSpPr>
        <p:spPr bwMode="auto">
          <a:xfrm>
            <a:off x="5129212" y="30480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29" name="Oval 5"/>
          <p:cNvSpPr>
            <a:spLocks noChangeArrowheads="1"/>
          </p:cNvSpPr>
          <p:nvPr/>
        </p:nvSpPr>
        <p:spPr bwMode="auto">
          <a:xfrm>
            <a:off x="4367212" y="33528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30" name="Oval 6"/>
          <p:cNvSpPr>
            <a:spLocks noChangeArrowheads="1"/>
          </p:cNvSpPr>
          <p:nvPr/>
        </p:nvSpPr>
        <p:spPr bwMode="auto">
          <a:xfrm>
            <a:off x="4900612" y="37338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31" name="Oval 7"/>
          <p:cNvSpPr>
            <a:spLocks noChangeArrowheads="1"/>
          </p:cNvSpPr>
          <p:nvPr/>
        </p:nvSpPr>
        <p:spPr bwMode="auto">
          <a:xfrm>
            <a:off x="5281612" y="34290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32" name="Oval 8"/>
          <p:cNvSpPr>
            <a:spLocks noChangeArrowheads="1"/>
          </p:cNvSpPr>
          <p:nvPr/>
        </p:nvSpPr>
        <p:spPr bwMode="auto">
          <a:xfrm>
            <a:off x="4138612" y="38100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33" name="Oval 9"/>
          <p:cNvSpPr>
            <a:spLocks noChangeArrowheads="1"/>
          </p:cNvSpPr>
          <p:nvPr/>
        </p:nvSpPr>
        <p:spPr bwMode="auto">
          <a:xfrm>
            <a:off x="4595812" y="33528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34" name="Oval 10"/>
          <p:cNvSpPr>
            <a:spLocks noChangeArrowheads="1"/>
          </p:cNvSpPr>
          <p:nvPr/>
        </p:nvSpPr>
        <p:spPr bwMode="auto">
          <a:xfrm>
            <a:off x="4900612" y="32766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35" name="Oval 11"/>
          <p:cNvSpPr>
            <a:spLocks noChangeArrowheads="1"/>
          </p:cNvSpPr>
          <p:nvPr/>
        </p:nvSpPr>
        <p:spPr bwMode="auto">
          <a:xfrm>
            <a:off x="4976812" y="35052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36" name="Oval 12"/>
          <p:cNvSpPr>
            <a:spLocks noChangeArrowheads="1"/>
          </p:cNvSpPr>
          <p:nvPr/>
        </p:nvSpPr>
        <p:spPr bwMode="auto">
          <a:xfrm>
            <a:off x="4443412" y="37338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37" name="Oval 13"/>
          <p:cNvSpPr>
            <a:spLocks noChangeArrowheads="1"/>
          </p:cNvSpPr>
          <p:nvPr/>
        </p:nvSpPr>
        <p:spPr bwMode="auto">
          <a:xfrm>
            <a:off x="4062412" y="34290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38" name="Oval 14"/>
          <p:cNvSpPr>
            <a:spLocks noChangeArrowheads="1"/>
          </p:cNvSpPr>
          <p:nvPr/>
        </p:nvSpPr>
        <p:spPr bwMode="auto">
          <a:xfrm>
            <a:off x="4138612" y="28956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39" name="Oval 15"/>
          <p:cNvSpPr>
            <a:spLocks noChangeArrowheads="1"/>
          </p:cNvSpPr>
          <p:nvPr/>
        </p:nvSpPr>
        <p:spPr bwMode="auto">
          <a:xfrm>
            <a:off x="4672012" y="40386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40" name="Oval 16"/>
          <p:cNvSpPr>
            <a:spLocks noChangeArrowheads="1"/>
          </p:cNvSpPr>
          <p:nvPr/>
        </p:nvSpPr>
        <p:spPr bwMode="auto">
          <a:xfrm>
            <a:off x="4291012" y="31242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41" name="Oval 17"/>
          <p:cNvSpPr>
            <a:spLocks noChangeArrowheads="1"/>
          </p:cNvSpPr>
          <p:nvPr/>
        </p:nvSpPr>
        <p:spPr bwMode="auto">
          <a:xfrm>
            <a:off x="5053012" y="38862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42" name="Oval 18"/>
          <p:cNvSpPr>
            <a:spLocks noChangeArrowheads="1"/>
          </p:cNvSpPr>
          <p:nvPr/>
        </p:nvSpPr>
        <p:spPr bwMode="auto">
          <a:xfrm>
            <a:off x="3833812" y="32004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43" name="Oval 19"/>
          <p:cNvSpPr>
            <a:spLocks noChangeArrowheads="1"/>
          </p:cNvSpPr>
          <p:nvPr/>
        </p:nvSpPr>
        <p:spPr bwMode="auto">
          <a:xfrm>
            <a:off x="4367212" y="2743200"/>
            <a:ext cx="152400" cy="152400"/>
          </a:xfrm>
          <a:prstGeom prst="ellipse">
            <a:avLst/>
          </a:prstGeom>
          <a:solidFill>
            <a:srgbClr val="BBE0E3"/>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44" name="Oval 20"/>
          <p:cNvSpPr>
            <a:spLocks noChangeArrowheads="1"/>
          </p:cNvSpPr>
          <p:nvPr/>
        </p:nvSpPr>
        <p:spPr bwMode="auto">
          <a:xfrm>
            <a:off x="5967412" y="34290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45" name="Oval 21"/>
          <p:cNvSpPr>
            <a:spLocks noChangeArrowheads="1"/>
          </p:cNvSpPr>
          <p:nvPr/>
        </p:nvSpPr>
        <p:spPr bwMode="auto">
          <a:xfrm>
            <a:off x="5891212" y="28956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46" name="Oval 22"/>
          <p:cNvSpPr>
            <a:spLocks noChangeArrowheads="1"/>
          </p:cNvSpPr>
          <p:nvPr/>
        </p:nvSpPr>
        <p:spPr bwMode="auto">
          <a:xfrm>
            <a:off x="5662612" y="3886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47" name="Oval 23"/>
          <p:cNvSpPr>
            <a:spLocks noChangeArrowheads="1"/>
          </p:cNvSpPr>
          <p:nvPr/>
        </p:nvSpPr>
        <p:spPr bwMode="auto">
          <a:xfrm>
            <a:off x="5891212" y="4114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48" name="Oval 24"/>
          <p:cNvSpPr>
            <a:spLocks noChangeArrowheads="1"/>
          </p:cNvSpPr>
          <p:nvPr/>
        </p:nvSpPr>
        <p:spPr bwMode="auto">
          <a:xfrm>
            <a:off x="6424612" y="3352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49" name="Oval 25"/>
          <p:cNvSpPr>
            <a:spLocks noChangeArrowheads="1"/>
          </p:cNvSpPr>
          <p:nvPr/>
        </p:nvSpPr>
        <p:spPr bwMode="auto">
          <a:xfrm>
            <a:off x="6196012" y="3886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50" name="Oval 26"/>
          <p:cNvSpPr>
            <a:spLocks noChangeArrowheads="1"/>
          </p:cNvSpPr>
          <p:nvPr/>
        </p:nvSpPr>
        <p:spPr bwMode="auto">
          <a:xfrm>
            <a:off x="2690812" y="32004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51" name="Oval 27"/>
          <p:cNvSpPr>
            <a:spLocks noChangeArrowheads="1"/>
          </p:cNvSpPr>
          <p:nvPr/>
        </p:nvSpPr>
        <p:spPr bwMode="auto">
          <a:xfrm>
            <a:off x="2614612" y="26670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52" name="Oval 28"/>
          <p:cNvSpPr>
            <a:spLocks noChangeArrowheads="1"/>
          </p:cNvSpPr>
          <p:nvPr/>
        </p:nvSpPr>
        <p:spPr bwMode="auto">
          <a:xfrm>
            <a:off x="2614612" y="3886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53" name="Oval 29"/>
          <p:cNvSpPr>
            <a:spLocks noChangeArrowheads="1"/>
          </p:cNvSpPr>
          <p:nvPr/>
        </p:nvSpPr>
        <p:spPr bwMode="auto">
          <a:xfrm>
            <a:off x="3148012" y="3124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54" name="Oval 30"/>
          <p:cNvSpPr>
            <a:spLocks noChangeArrowheads="1"/>
          </p:cNvSpPr>
          <p:nvPr/>
        </p:nvSpPr>
        <p:spPr bwMode="auto">
          <a:xfrm>
            <a:off x="2919412" y="36576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55" name="Oval 31"/>
          <p:cNvSpPr>
            <a:spLocks noChangeArrowheads="1"/>
          </p:cNvSpPr>
          <p:nvPr/>
        </p:nvSpPr>
        <p:spPr bwMode="auto">
          <a:xfrm>
            <a:off x="3605212" y="45720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56" name="Oval 32"/>
          <p:cNvSpPr>
            <a:spLocks noChangeArrowheads="1"/>
          </p:cNvSpPr>
          <p:nvPr/>
        </p:nvSpPr>
        <p:spPr bwMode="auto">
          <a:xfrm>
            <a:off x="3529012" y="40386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57" name="Oval 33"/>
          <p:cNvSpPr>
            <a:spLocks noChangeArrowheads="1"/>
          </p:cNvSpPr>
          <p:nvPr/>
        </p:nvSpPr>
        <p:spPr bwMode="auto">
          <a:xfrm>
            <a:off x="3529012" y="52578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cs typeface="Arial" panose="020B0604020202020204" pitchFamily="34" charset="0"/>
            </a:endParaRPr>
          </a:p>
        </p:txBody>
      </p:sp>
      <p:sp>
        <p:nvSpPr>
          <p:cNvPr id="26658" name="Oval 34"/>
          <p:cNvSpPr>
            <a:spLocks noChangeArrowheads="1"/>
          </p:cNvSpPr>
          <p:nvPr/>
        </p:nvSpPr>
        <p:spPr bwMode="auto">
          <a:xfrm>
            <a:off x="4062412" y="4495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59" name="Oval 35"/>
          <p:cNvSpPr>
            <a:spLocks noChangeArrowheads="1"/>
          </p:cNvSpPr>
          <p:nvPr/>
        </p:nvSpPr>
        <p:spPr bwMode="auto">
          <a:xfrm>
            <a:off x="3833812" y="5029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60" name="Oval 36"/>
          <p:cNvSpPr>
            <a:spLocks noChangeArrowheads="1"/>
          </p:cNvSpPr>
          <p:nvPr/>
        </p:nvSpPr>
        <p:spPr bwMode="auto">
          <a:xfrm>
            <a:off x="4824412" y="4876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61" name="Oval 37"/>
          <p:cNvSpPr>
            <a:spLocks noChangeArrowheads="1"/>
          </p:cNvSpPr>
          <p:nvPr/>
        </p:nvSpPr>
        <p:spPr bwMode="auto">
          <a:xfrm>
            <a:off x="4672012" y="4495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62" name="Oval 38"/>
          <p:cNvSpPr>
            <a:spLocks noChangeArrowheads="1"/>
          </p:cNvSpPr>
          <p:nvPr/>
        </p:nvSpPr>
        <p:spPr bwMode="auto">
          <a:xfrm>
            <a:off x="4367212" y="5029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63" name="Oval 39"/>
          <p:cNvSpPr>
            <a:spLocks noChangeArrowheads="1"/>
          </p:cNvSpPr>
          <p:nvPr/>
        </p:nvSpPr>
        <p:spPr bwMode="auto">
          <a:xfrm>
            <a:off x="5281612" y="48006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64" name="Oval 40"/>
          <p:cNvSpPr>
            <a:spLocks noChangeArrowheads="1"/>
          </p:cNvSpPr>
          <p:nvPr/>
        </p:nvSpPr>
        <p:spPr bwMode="auto">
          <a:xfrm>
            <a:off x="5053012" y="5334000"/>
            <a:ext cx="152400" cy="152400"/>
          </a:xfrm>
          <a:prstGeom prst="ellipse">
            <a:avLst/>
          </a:prstGeom>
          <a:solidFill>
            <a:srgbClr val="FE0606"/>
          </a:solidFill>
          <a:ln w="9360">
            <a:solidFill>
              <a:srgbClr val="000000"/>
            </a:solidFill>
            <a:round/>
            <a:headEnd/>
            <a:tailEnd/>
          </a:ln>
        </p:spPr>
        <p:txBody>
          <a:bodyPr wrap="none" anchor="ctr"/>
          <a:lstStyle/>
          <a:p>
            <a:endParaRPr lang="en-US" sz="1400" dirty="0">
              <a:latin typeface="Arial" panose="020B0604020202020204" pitchFamily="34" charset="0"/>
              <a:cs typeface="Arial" panose="020B0604020202020204" pitchFamily="34" charset="0"/>
            </a:endParaRPr>
          </a:p>
        </p:txBody>
      </p:sp>
      <p:sp>
        <p:nvSpPr>
          <p:cNvPr id="26665" name="Oval 41"/>
          <p:cNvSpPr>
            <a:spLocks noChangeArrowheads="1"/>
          </p:cNvSpPr>
          <p:nvPr/>
        </p:nvSpPr>
        <p:spPr bwMode="auto">
          <a:xfrm>
            <a:off x="3605212" y="2209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66" name="Oval 42"/>
          <p:cNvSpPr>
            <a:spLocks noChangeArrowheads="1"/>
          </p:cNvSpPr>
          <p:nvPr/>
        </p:nvSpPr>
        <p:spPr bwMode="auto">
          <a:xfrm>
            <a:off x="4367212" y="2209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67" name="Oval 43"/>
          <p:cNvSpPr>
            <a:spLocks noChangeArrowheads="1"/>
          </p:cNvSpPr>
          <p:nvPr/>
        </p:nvSpPr>
        <p:spPr bwMode="auto">
          <a:xfrm>
            <a:off x="3529012" y="28956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68" name="Oval 44"/>
          <p:cNvSpPr>
            <a:spLocks noChangeArrowheads="1"/>
          </p:cNvSpPr>
          <p:nvPr/>
        </p:nvSpPr>
        <p:spPr bwMode="auto">
          <a:xfrm>
            <a:off x="4062412" y="21336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69" name="Oval 45"/>
          <p:cNvSpPr>
            <a:spLocks noChangeArrowheads="1"/>
          </p:cNvSpPr>
          <p:nvPr/>
        </p:nvSpPr>
        <p:spPr bwMode="auto">
          <a:xfrm>
            <a:off x="3833812" y="26670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70" name="Oval 46"/>
          <p:cNvSpPr>
            <a:spLocks noChangeArrowheads="1"/>
          </p:cNvSpPr>
          <p:nvPr/>
        </p:nvSpPr>
        <p:spPr bwMode="auto">
          <a:xfrm>
            <a:off x="5357812" y="21336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71" name="Oval 47"/>
          <p:cNvSpPr>
            <a:spLocks noChangeArrowheads="1"/>
          </p:cNvSpPr>
          <p:nvPr/>
        </p:nvSpPr>
        <p:spPr bwMode="auto">
          <a:xfrm>
            <a:off x="4748212" y="2362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72" name="Oval 48"/>
          <p:cNvSpPr>
            <a:spLocks noChangeArrowheads="1"/>
          </p:cNvSpPr>
          <p:nvPr/>
        </p:nvSpPr>
        <p:spPr bwMode="auto">
          <a:xfrm>
            <a:off x="5281612" y="28194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73" name="Oval 49"/>
          <p:cNvSpPr>
            <a:spLocks noChangeArrowheads="1"/>
          </p:cNvSpPr>
          <p:nvPr/>
        </p:nvSpPr>
        <p:spPr bwMode="auto">
          <a:xfrm>
            <a:off x="5815012" y="20574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74" name="Oval 50"/>
          <p:cNvSpPr>
            <a:spLocks noChangeArrowheads="1"/>
          </p:cNvSpPr>
          <p:nvPr/>
        </p:nvSpPr>
        <p:spPr bwMode="auto">
          <a:xfrm>
            <a:off x="5586412" y="2590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75" name="Oval 51"/>
          <p:cNvSpPr>
            <a:spLocks noChangeArrowheads="1"/>
          </p:cNvSpPr>
          <p:nvPr/>
        </p:nvSpPr>
        <p:spPr bwMode="auto">
          <a:xfrm>
            <a:off x="2995612" y="45720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76" name="Oval 52"/>
          <p:cNvSpPr>
            <a:spLocks noChangeArrowheads="1"/>
          </p:cNvSpPr>
          <p:nvPr/>
        </p:nvSpPr>
        <p:spPr bwMode="auto">
          <a:xfrm>
            <a:off x="2919412" y="40386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77" name="Oval 53"/>
          <p:cNvSpPr>
            <a:spLocks noChangeArrowheads="1"/>
          </p:cNvSpPr>
          <p:nvPr/>
        </p:nvSpPr>
        <p:spPr bwMode="auto">
          <a:xfrm>
            <a:off x="3452812" y="3505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78" name="Oval 54"/>
          <p:cNvSpPr>
            <a:spLocks noChangeArrowheads="1"/>
          </p:cNvSpPr>
          <p:nvPr/>
        </p:nvSpPr>
        <p:spPr bwMode="auto">
          <a:xfrm>
            <a:off x="3224212" y="5029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79" name="Oval 55"/>
          <p:cNvSpPr>
            <a:spLocks noChangeArrowheads="1"/>
          </p:cNvSpPr>
          <p:nvPr/>
        </p:nvSpPr>
        <p:spPr bwMode="auto">
          <a:xfrm>
            <a:off x="4976812" y="1981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80" name="Oval 56"/>
          <p:cNvSpPr>
            <a:spLocks noChangeArrowheads="1"/>
          </p:cNvSpPr>
          <p:nvPr/>
        </p:nvSpPr>
        <p:spPr bwMode="auto">
          <a:xfrm>
            <a:off x="5967412" y="2590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81" name="Oval 57"/>
          <p:cNvSpPr>
            <a:spLocks noChangeArrowheads="1"/>
          </p:cNvSpPr>
          <p:nvPr/>
        </p:nvSpPr>
        <p:spPr bwMode="auto">
          <a:xfrm>
            <a:off x="5738812" y="3124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82" name="Oval 58"/>
          <p:cNvSpPr>
            <a:spLocks noChangeArrowheads="1"/>
          </p:cNvSpPr>
          <p:nvPr/>
        </p:nvSpPr>
        <p:spPr bwMode="auto">
          <a:xfrm>
            <a:off x="5205412" y="42672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83" name="Oval 59"/>
          <p:cNvSpPr>
            <a:spLocks noChangeArrowheads="1"/>
          </p:cNvSpPr>
          <p:nvPr/>
        </p:nvSpPr>
        <p:spPr bwMode="auto">
          <a:xfrm>
            <a:off x="5434012" y="4495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84" name="Oval 60"/>
          <p:cNvSpPr>
            <a:spLocks noChangeArrowheads="1"/>
          </p:cNvSpPr>
          <p:nvPr/>
        </p:nvSpPr>
        <p:spPr bwMode="auto">
          <a:xfrm>
            <a:off x="5510212" y="4114800"/>
            <a:ext cx="152400" cy="152400"/>
          </a:xfrm>
          <a:prstGeom prst="ellipse">
            <a:avLst/>
          </a:prstGeom>
          <a:solidFill>
            <a:srgbClr val="FE0606"/>
          </a:solidFill>
          <a:ln w="9360">
            <a:solidFill>
              <a:srgbClr val="000000"/>
            </a:solidFill>
            <a:round/>
            <a:headEnd/>
            <a:tailEnd/>
          </a:ln>
        </p:spPr>
        <p:txBody>
          <a:bodyPr wrap="none" anchor="ctr"/>
          <a:lstStyle/>
          <a:p>
            <a:endParaRPr lang="en-US" dirty="0">
              <a:latin typeface="Arial" panose="020B0604020202020204" pitchFamily="34" charset="0"/>
            </a:endParaRPr>
          </a:p>
        </p:txBody>
      </p:sp>
      <p:sp>
        <p:nvSpPr>
          <p:cNvPr id="26685" name="Line 61"/>
          <p:cNvSpPr>
            <a:spLocks noChangeShapeType="1"/>
          </p:cNvSpPr>
          <p:nvPr/>
        </p:nvSpPr>
        <p:spPr bwMode="auto">
          <a:xfrm>
            <a:off x="4062412" y="1447800"/>
            <a:ext cx="1588" cy="4572000"/>
          </a:xfrm>
          <a:prstGeom prst="line">
            <a:avLst/>
          </a:prstGeom>
          <a:noFill/>
          <a:ln w="3816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latin typeface="Arial" panose="020B0604020202020204" pitchFamily="34" charset="0"/>
            </a:endParaRPr>
          </a:p>
        </p:txBody>
      </p:sp>
      <p:sp>
        <p:nvSpPr>
          <p:cNvPr id="26686" name="Line 62"/>
          <p:cNvSpPr>
            <a:spLocks noChangeShapeType="1"/>
          </p:cNvSpPr>
          <p:nvPr/>
        </p:nvSpPr>
        <p:spPr bwMode="auto">
          <a:xfrm>
            <a:off x="4892676" y="1438275"/>
            <a:ext cx="523875" cy="4572000"/>
          </a:xfrm>
          <a:prstGeom prst="line">
            <a:avLst/>
          </a:prstGeom>
          <a:noFill/>
          <a:ln w="3816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latin typeface="Arial" panose="020B0604020202020204" pitchFamily="34" charset="0"/>
            </a:endParaRPr>
          </a:p>
        </p:txBody>
      </p:sp>
      <p:sp>
        <p:nvSpPr>
          <p:cNvPr id="26687" name="Line 63"/>
          <p:cNvSpPr>
            <a:spLocks noChangeShapeType="1"/>
          </p:cNvSpPr>
          <p:nvPr/>
        </p:nvSpPr>
        <p:spPr bwMode="auto">
          <a:xfrm flipV="1">
            <a:off x="2309813" y="2098676"/>
            <a:ext cx="4843463" cy="1052513"/>
          </a:xfrm>
          <a:prstGeom prst="line">
            <a:avLst/>
          </a:prstGeom>
          <a:noFill/>
          <a:ln w="2844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latin typeface="Arial" panose="020B0604020202020204" pitchFamily="34" charset="0"/>
            </a:endParaRPr>
          </a:p>
        </p:txBody>
      </p:sp>
      <p:sp>
        <p:nvSpPr>
          <p:cNvPr id="26688" name="Line 64"/>
          <p:cNvSpPr>
            <a:spLocks noChangeShapeType="1"/>
          </p:cNvSpPr>
          <p:nvPr/>
        </p:nvSpPr>
        <p:spPr bwMode="auto">
          <a:xfrm>
            <a:off x="2038350" y="4249738"/>
            <a:ext cx="5453062" cy="347662"/>
          </a:xfrm>
          <a:prstGeom prst="line">
            <a:avLst/>
          </a:prstGeom>
          <a:noFill/>
          <a:ln w="2844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latin typeface="Arial" panose="020B0604020202020204" pitchFamily="34" charset="0"/>
            </a:endParaRPr>
          </a:p>
        </p:txBody>
      </p:sp>
      <p:sp>
        <p:nvSpPr>
          <p:cNvPr id="26689" name="Text Box 65"/>
          <p:cNvSpPr txBox="1">
            <a:spLocks noChangeArrowheads="1"/>
          </p:cNvSpPr>
          <p:nvPr/>
        </p:nvSpPr>
        <p:spPr bwMode="auto">
          <a:xfrm>
            <a:off x="1981201" y="5943601"/>
            <a:ext cx="7221537" cy="666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9pPr>
          </a:lstStyle>
          <a:p>
            <a:pPr>
              <a:lnSpc>
                <a:spcPct val="93000"/>
              </a:lnSpc>
              <a:spcBef>
                <a:spcPts val="1250"/>
              </a:spcBef>
              <a:buClr>
                <a:srgbClr val="000000"/>
              </a:buClr>
              <a:buSzPct val="100000"/>
            </a:pPr>
            <a:r>
              <a:rPr lang="en-GB" sz="2000" dirty="0">
                <a:solidFill>
                  <a:srgbClr val="FF6600"/>
                </a:solidFill>
                <a:latin typeface="Arial" panose="020B0604020202020204" pitchFamily="34" charset="0"/>
                <a:cs typeface="Arial" panose="020B0604020202020204" pitchFamily="34" charset="0"/>
              </a:rPr>
              <a:t>The strong (non- linear) classifier is built as the combination of all the weak (linear) classifiers.</a:t>
            </a:r>
          </a:p>
        </p:txBody>
      </p:sp>
      <p:sp>
        <p:nvSpPr>
          <p:cNvPr id="26690" name="AutoShape 66"/>
          <p:cNvSpPr>
            <a:spLocks noChangeArrowheads="1"/>
          </p:cNvSpPr>
          <p:nvPr/>
        </p:nvSpPr>
        <p:spPr bwMode="auto">
          <a:xfrm>
            <a:off x="3625850" y="1384300"/>
            <a:ext cx="386942" cy="438006"/>
          </a:xfrm>
          <a:prstGeom prst="roundRect">
            <a:avLst>
              <a:gd name="adj" fmla="val 477"/>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0000" tIns="46800" rIns="90000" bIns="46800">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dirty="0">
                <a:latin typeface="Arial" panose="020B0604020202020204" pitchFamily="34" charset="0"/>
              </a:rPr>
              <a:t>f</a:t>
            </a:r>
            <a:r>
              <a:rPr lang="en-GB" sz="2400" baseline="-25000" dirty="0">
                <a:latin typeface="Arial" panose="020B0604020202020204" pitchFamily="34" charset="0"/>
              </a:rPr>
              <a:t>1</a:t>
            </a:r>
          </a:p>
        </p:txBody>
      </p:sp>
      <p:sp>
        <p:nvSpPr>
          <p:cNvPr id="26691" name="AutoShape 67"/>
          <p:cNvSpPr>
            <a:spLocks noChangeArrowheads="1"/>
          </p:cNvSpPr>
          <p:nvPr/>
        </p:nvSpPr>
        <p:spPr bwMode="auto">
          <a:xfrm>
            <a:off x="4951412" y="1431925"/>
            <a:ext cx="386942" cy="438006"/>
          </a:xfrm>
          <a:prstGeom prst="roundRect">
            <a:avLst>
              <a:gd name="adj" fmla="val 477"/>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0000" tIns="46800" rIns="90000" bIns="46800">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dirty="0">
                <a:latin typeface="Arial" panose="020B0604020202020204" pitchFamily="34" charset="0"/>
              </a:rPr>
              <a:t>f</a:t>
            </a:r>
            <a:r>
              <a:rPr lang="en-GB" sz="2400" baseline="-25000" dirty="0">
                <a:latin typeface="Arial" panose="020B0604020202020204" pitchFamily="34" charset="0"/>
              </a:rPr>
              <a:t>2</a:t>
            </a:r>
          </a:p>
        </p:txBody>
      </p:sp>
      <p:sp>
        <p:nvSpPr>
          <p:cNvPr id="26692" name="AutoShape 68"/>
          <p:cNvSpPr>
            <a:spLocks noChangeArrowheads="1"/>
          </p:cNvSpPr>
          <p:nvPr/>
        </p:nvSpPr>
        <p:spPr bwMode="auto">
          <a:xfrm>
            <a:off x="7324725" y="4251325"/>
            <a:ext cx="386942" cy="438006"/>
          </a:xfrm>
          <a:prstGeom prst="roundRect">
            <a:avLst>
              <a:gd name="adj" fmla="val 477"/>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0000" tIns="46800" rIns="90000" bIns="46800">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dirty="0">
                <a:latin typeface="Arial" panose="020B0604020202020204" pitchFamily="34" charset="0"/>
              </a:rPr>
              <a:t>f</a:t>
            </a:r>
            <a:r>
              <a:rPr lang="en-GB" sz="2400" baseline="-25000" dirty="0">
                <a:latin typeface="Arial" panose="020B0604020202020204" pitchFamily="34" charset="0"/>
              </a:rPr>
              <a:t>3</a:t>
            </a:r>
          </a:p>
        </p:txBody>
      </p:sp>
      <p:sp>
        <p:nvSpPr>
          <p:cNvPr id="26693" name="AutoShape 69"/>
          <p:cNvSpPr>
            <a:spLocks noChangeArrowheads="1"/>
          </p:cNvSpPr>
          <p:nvPr/>
        </p:nvSpPr>
        <p:spPr bwMode="auto">
          <a:xfrm>
            <a:off x="7159625" y="2014538"/>
            <a:ext cx="386942" cy="438006"/>
          </a:xfrm>
          <a:prstGeom prst="roundRect">
            <a:avLst>
              <a:gd name="adj" fmla="val 477"/>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0000" tIns="46800" rIns="90000" bIns="46800">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dirty="0">
                <a:latin typeface="Arial" panose="020B0604020202020204" pitchFamily="34" charset="0"/>
              </a:rPr>
              <a:t>f</a:t>
            </a:r>
            <a:r>
              <a:rPr lang="en-GB" sz="2400" baseline="-25000" dirty="0">
                <a:latin typeface="Arial" panose="020B0604020202020204" pitchFamily="34" charset="0"/>
              </a:rPr>
              <a:t>4</a:t>
            </a:r>
          </a:p>
        </p:txBody>
      </p:sp>
    </p:spTree>
    <p:extLst>
      <p:ext uri="{BB962C8B-B14F-4D97-AF65-F5344CB8AC3E}">
        <p14:creationId xmlns:p14="http://schemas.microsoft.com/office/powerpoint/2010/main" val="1509086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AdaBoost: train</a:t>
            </a:r>
            <a:endParaRPr lang="en-US" dirty="0"/>
          </a:p>
        </p:txBody>
      </p:sp>
      <p:sp>
        <p:nvSpPr>
          <p:cNvPr id="3" name="Content Placeholder 2"/>
          <p:cNvSpPr>
            <a:spLocks noGrp="1"/>
          </p:cNvSpPr>
          <p:nvPr>
            <p:ph idx="1"/>
          </p:nvPr>
        </p:nvSpPr>
        <p:spPr/>
        <p:txBody>
          <a:bodyPr/>
          <a:lstStyle/>
          <a:p>
            <a:r>
              <a:rPr lang="en-US" dirty="0"/>
              <a:t>for k = 1 to iterations:</a:t>
            </a:r>
          </a:p>
          <a:p>
            <a:pPr lvl="1"/>
            <a:r>
              <a:rPr lang="en-US" dirty="0" err="1"/>
              <a:t>classifierk</a:t>
            </a:r>
            <a:r>
              <a:rPr lang="en-US" dirty="0"/>
              <a:t> = learn a weak classifier based on weights</a:t>
            </a:r>
          </a:p>
          <a:p>
            <a:pPr lvl="1"/>
            <a:r>
              <a:rPr lang="en-US" dirty="0"/>
              <a:t>weighted error for this classifier </a:t>
            </a:r>
          </a:p>
          <a:p>
            <a:pPr lvl="1"/>
            <a:r>
              <a:rPr lang="en-US" dirty="0"/>
              <a:t>“score” or weight for this classifier </a:t>
            </a:r>
          </a:p>
          <a:p>
            <a:pPr lvl="1"/>
            <a:r>
              <a:rPr lang="en-US" dirty="0"/>
              <a:t>change the example weights</a:t>
            </a:r>
          </a:p>
        </p:txBody>
      </p:sp>
      <p:sp>
        <p:nvSpPr>
          <p:cNvPr id="7" name="TextBox 6"/>
          <p:cNvSpPr txBox="1"/>
          <p:nvPr/>
        </p:nvSpPr>
        <p:spPr>
          <a:xfrm>
            <a:off x="3426126" y="3686145"/>
            <a:ext cx="3916457" cy="400110"/>
          </a:xfrm>
          <a:prstGeom prst="rect">
            <a:avLst/>
          </a:prstGeom>
          <a:noFill/>
        </p:spPr>
        <p:txBody>
          <a:bodyPr wrap="none" rtlCol="0">
            <a:spAutoFit/>
          </a:bodyPr>
          <a:lstStyle/>
          <a:p>
            <a:r>
              <a:rPr lang="en-US" sz="2000" dirty="0">
                <a:solidFill>
                  <a:srgbClr val="FF0000"/>
                </a:solidFill>
                <a:latin typeface="Arial" panose="020B0604020202020204" pitchFamily="34" charset="0"/>
              </a:rPr>
              <a:t>What can we use as a classifier?</a:t>
            </a:r>
          </a:p>
        </p:txBody>
      </p:sp>
      <p:sp>
        <p:nvSpPr>
          <p:cNvPr id="8" name="Rectangle 7"/>
          <p:cNvSpPr/>
          <p:nvPr/>
        </p:nvSpPr>
        <p:spPr>
          <a:xfrm>
            <a:off x="1524000" y="2243063"/>
            <a:ext cx="7162800" cy="400110"/>
          </a:xfrm>
          <a:prstGeom prst="rect">
            <a:avLst/>
          </a:prstGeom>
          <a:solidFill>
            <a:srgbClr val="FF0000">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 name="矩形 3">
            <a:extLst>
              <a:ext uri="{FF2B5EF4-FFF2-40B4-BE49-F238E27FC236}">
                <a16:creationId xmlns:a16="http://schemas.microsoft.com/office/drawing/2014/main" id="{45A8854B-DD82-44DB-91D9-F81B0E8327F0}"/>
              </a:ext>
            </a:extLst>
          </p:cNvPr>
          <p:cNvSpPr/>
          <p:nvPr/>
        </p:nvSpPr>
        <p:spPr>
          <a:xfrm>
            <a:off x="3109824" y="4308743"/>
            <a:ext cx="6096000" cy="923330"/>
          </a:xfrm>
          <a:prstGeom prst="rect">
            <a:avLst/>
          </a:prstGeom>
        </p:spPr>
        <p:txBody>
          <a:bodyPr>
            <a:spAutoFit/>
          </a:bodyPr>
          <a:lstStyle/>
          <a:p>
            <a:pPr marL="457200" indent="-457200">
              <a:buFontTx/>
              <a:buChar char="-"/>
            </a:pPr>
            <a:r>
              <a:rPr lang="en-US" altLang="zh-TW" dirty="0">
                <a:solidFill>
                  <a:srgbClr val="0000FF"/>
                </a:solidFill>
                <a:latin typeface="Arial" panose="020B0604020202020204" pitchFamily="34" charset="0"/>
              </a:rPr>
              <a:t>Anything that can train on weighted examples</a:t>
            </a:r>
          </a:p>
          <a:p>
            <a:pPr marL="457200" indent="-457200">
              <a:buFontTx/>
              <a:buChar char="-"/>
            </a:pPr>
            <a:r>
              <a:rPr lang="en-US" altLang="zh-TW" dirty="0">
                <a:solidFill>
                  <a:srgbClr val="0000FF"/>
                </a:solidFill>
                <a:latin typeface="Arial" panose="020B0604020202020204" pitchFamily="34" charset="0"/>
              </a:rPr>
              <a:t>For most applications, must be fast!</a:t>
            </a:r>
          </a:p>
          <a:p>
            <a:r>
              <a:rPr lang="en-US" altLang="zh-TW" dirty="0">
                <a:solidFill>
                  <a:srgbClr val="FF0000"/>
                </a:solidFill>
                <a:latin typeface="Arial" panose="020B0604020202020204" pitchFamily="34" charset="0"/>
              </a:rPr>
              <a:t>     Why?</a:t>
            </a:r>
          </a:p>
        </p:txBody>
      </p:sp>
      <p:sp>
        <p:nvSpPr>
          <p:cNvPr id="5" name="矩形 4">
            <a:extLst>
              <a:ext uri="{FF2B5EF4-FFF2-40B4-BE49-F238E27FC236}">
                <a16:creationId xmlns:a16="http://schemas.microsoft.com/office/drawing/2014/main" id="{64F638A8-9655-4E5E-9122-478078C4FFA4}"/>
              </a:ext>
            </a:extLst>
          </p:cNvPr>
          <p:cNvSpPr/>
          <p:nvPr/>
        </p:nvSpPr>
        <p:spPr>
          <a:xfrm>
            <a:off x="3137141" y="5525294"/>
            <a:ext cx="4929555" cy="369332"/>
          </a:xfrm>
          <a:prstGeom prst="rect">
            <a:avLst/>
          </a:prstGeom>
        </p:spPr>
        <p:txBody>
          <a:bodyPr wrap="none">
            <a:spAutoFit/>
          </a:bodyPr>
          <a:lstStyle/>
          <a:p>
            <a:r>
              <a:rPr lang="en-US" altLang="zh-TW" dirty="0">
                <a:solidFill>
                  <a:srgbClr val="0000FF"/>
                </a:solidFill>
                <a:latin typeface="Arial" panose="020B0604020202020204" pitchFamily="34" charset="0"/>
              </a:rPr>
              <a:t>Each iteration we have to train a new classifier</a:t>
            </a:r>
            <a:endParaRPr lang="zh-TW" altLang="en-US" dirty="0"/>
          </a:p>
        </p:txBody>
      </p:sp>
    </p:spTree>
    <p:extLst>
      <p:ext uri="{BB962C8B-B14F-4D97-AF65-F5344CB8AC3E}">
        <p14:creationId xmlns:p14="http://schemas.microsoft.com/office/powerpoint/2010/main" val="366553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Boosted decision stumps</a:t>
            </a:r>
            <a:endParaRPr lang="en-US" dirty="0"/>
          </a:p>
        </p:txBody>
      </p:sp>
      <p:sp>
        <p:nvSpPr>
          <p:cNvPr id="3" name="Content Placeholder 2"/>
          <p:cNvSpPr>
            <a:spLocks noGrp="1"/>
          </p:cNvSpPr>
          <p:nvPr>
            <p:ph idx="1"/>
          </p:nvPr>
        </p:nvSpPr>
        <p:spPr/>
        <p:txBody>
          <a:bodyPr/>
          <a:lstStyle/>
          <a:p>
            <a:r>
              <a:rPr lang="en-US" dirty="0"/>
              <a:t>One of the most common classifiers to use is a decision tree:</a:t>
            </a:r>
          </a:p>
          <a:p>
            <a:pPr lvl="1"/>
            <a:r>
              <a:rPr lang="en-US" dirty="0"/>
              <a:t>can use a shallow (2-3 level tree)</a:t>
            </a:r>
          </a:p>
          <a:p>
            <a:pPr lvl="1"/>
            <a:r>
              <a:rPr lang="en-US" dirty="0"/>
              <a:t>even more common is a 1-level tree</a:t>
            </a:r>
          </a:p>
          <a:p>
            <a:pPr lvl="2"/>
            <a:r>
              <a:rPr lang="en-US" dirty="0"/>
              <a:t>called a decision stump </a:t>
            </a:r>
            <a:r>
              <a:rPr lang="en-US" dirty="0">
                <a:sym typeface="Wingdings"/>
              </a:rPr>
              <a:t></a:t>
            </a:r>
            <a:endParaRPr lang="en-US" dirty="0"/>
          </a:p>
          <a:p>
            <a:pPr lvl="2"/>
            <a:r>
              <a:rPr lang="en-US" dirty="0"/>
              <a:t>asks a question about a single feature</a:t>
            </a:r>
          </a:p>
          <a:p>
            <a:pPr lvl="2"/>
            <a:endParaRPr lang="en-US" dirty="0"/>
          </a:p>
          <a:p>
            <a:r>
              <a:rPr lang="en-US" dirty="0">
                <a:solidFill>
                  <a:srgbClr val="FF0000"/>
                </a:solidFill>
              </a:rPr>
              <a:t>What does the decision boundary look like for a decision stump?</a:t>
            </a:r>
          </a:p>
        </p:txBody>
      </p:sp>
    </p:spTree>
    <p:extLst>
      <p:ext uri="{BB962C8B-B14F-4D97-AF65-F5344CB8AC3E}">
        <p14:creationId xmlns:p14="http://schemas.microsoft.com/office/powerpoint/2010/main" val="414083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Boosted decision stumps</a:t>
            </a:r>
            <a:endParaRPr lang="en-US" dirty="0"/>
          </a:p>
        </p:txBody>
      </p:sp>
      <p:sp>
        <p:nvSpPr>
          <p:cNvPr id="3" name="Content Placeholder 2"/>
          <p:cNvSpPr>
            <a:spLocks noGrp="1"/>
          </p:cNvSpPr>
          <p:nvPr>
            <p:ph idx="1"/>
          </p:nvPr>
        </p:nvSpPr>
        <p:spPr/>
        <p:txBody>
          <a:bodyPr/>
          <a:lstStyle/>
          <a:p>
            <a:r>
              <a:rPr lang="en-US" dirty="0"/>
              <a:t>One of the most common classifiers to use is a decision tree:</a:t>
            </a:r>
          </a:p>
          <a:p>
            <a:pPr lvl="1"/>
            <a:r>
              <a:rPr lang="en-US" dirty="0"/>
              <a:t>can use a shallow (2-3 level tree)</a:t>
            </a:r>
          </a:p>
          <a:p>
            <a:pPr lvl="1"/>
            <a:r>
              <a:rPr lang="en-US" dirty="0"/>
              <a:t>even more common is a 1-level tree</a:t>
            </a:r>
          </a:p>
          <a:p>
            <a:pPr lvl="2"/>
            <a:r>
              <a:rPr lang="en-US" dirty="0">
                <a:solidFill>
                  <a:srgbClr val="C00000"/>
                </a:solidFill>
              </a:rPr>
              <a:t>called a decision stump </a:t>
            </a:r>
            <a:r>
              <a:rPr lang="en-US" dirty="0">
                <a:solidFill>
                  <a:srgbClr val="C00000"/>
                </a:solidFill>
                <a:sym typeface="Wingdings"/>
              </a:rPr>
              <a:t></a:t>
            </a:r>
            <a:endParaRPr lang="en-US" dirty="0">
              <a:solidFill>
                <a:srgbClr val="C00000"/>
              </a:solidFill>
            </a:endParaRPr>
          </a:p>
          <a:p>
            <a:pPr lvl="2"/>
            <a:r>
              <a:rPr lang="en-US" dirty="0"/>
              <a:t>asks a question about a single feature</a:t>
            </a:r>
          </a:p>
          <a:p>
            <a:pPr lvl="2"/>
            <a:endParaRPr lang="en-US" dirty="0"/>
          </a:p>
          <a:p>
            <a:r>
              <a:rPr lang="en-US" dirty="0">
                <a:solidFill>
                  <a:srgbClr val="FF0000"/>
                </a:solidFill>
              </a:rPr>
              <a:t>What does the decision boundary look like for boosted decision stumps?</a:t>
            </a:r>
          </a:p>
        </p:txBody>
      </p:sp>
    </p:spTree>
    <p:extLst>
      <p:ext uri="{BB962C8B-B14F-4D97-AF65-F5344CB8AC3E}">
        <p14:creationId xmlns:p14="http://schemas.microsoft.com/office/powerpoint/2010/main" val="251294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Boosted decision stumps</a:t>
            </a:r>
          </a:p>
        </p:txBody>
      </p:sp>
      <p:sp>
        <p:nvSpPr>
          <p:cNvPr id="3" name="Content Placeholder 2"/>
          <p:cNvSpPr>
            <a:spLocks noGrp="1"/>
          </p:cNvSpPr>
          <p:nvPr>
            <p:ph idx="1"/>
          </p:nvPr>
        </p:nvSpPr>
        <p:spPr/>
        <p:txBody>
          <a:bodyPr/>
          <a:lstStyle/>
          <a:p>
            <a:r>
              <a:rPr lang="en-US" dirty="0"/>
              <a:t>One of the most common classifiers to use is a decision tree:</a:t>
            </a:r>
          </a:p>
          <a:p>
            <a:pPr lvl="1"/>
            <a:r>
              <a:rPr lang="en-US" dirty="0"/>
              <a:t>can use a shallow (2-3 level tree)</a:t>
            </a:r>
          </a:p>
          <a:p>
            <a:pPr lvl="1"/>
            <a:r>
              <a:rPr lang="en-US" dirty="0"/>
              <a:t>even more common is a 1-level tree</a:t>
            </a:r>
          </a:p>
          <a:p>
            <a:pPr lvl="2"/>
            <a:r>
              <a:rPr lang="en-US" dirty="0"/>
              <a:t>called a </a:t>
            </a:r>
            <a:r>
              <a:rPr lang="en-US" dirty="0">
                <a:solidFill>
                  <a:srgbClr val="C00000"/>
                </a:solidFill>
              </a:rPr>
              <a:t>decision stump </a:t>
            </a:r>
            <a:r>
              <a:rPr lang="en-US" dirty="0">
                <a:solidFill>
                  <a:srgbClr val="C00000"/>
                </a:solidFill>
                <a:sym typeface="Wingdings"/>
              </a:rPr>
              <a:t></a:t>
            </a:r>
            <a:endParaRPr lang="en-US" dirty="0">
              <a:solidFill>
                <a:srgbClr val="C00000"/>
              </a:solidFill>
            </a:endParaRPr>
          </a:p>
          <a:p>
            <a:pPr lvl="2"/>
            <a:r>
              <a:rPr lang="en-US" dirty="0"/>
              <a:t>asks a question about a single feature</a:t>
            </a:r>
          </a:p>
          <a:p>
            <a:pPr lvl="2"/>
            <a:endParaRPr lang="en-US" dirty="0"/>
          </a:p>
          <a:p>
            <a:r>
              <a:rPr lang="en-US" dirty="0">
                <a:solidFill>
                  <a:srgbClr val="0070C0"/>
                </a:solidFill>
              </a:rPr>
              <a:t>Linear classifier!</a:t>
            </a:r>
          </a:p>
          <a:p>
            <a:r>
              <a:rPr lang="en-US" dirty="0">
                <a:solidFill>
                  <a:srgbClr val="0070C0"/>
                </a:solidFill>
              </a:rPr>
              <a:t>Each stump defines the weight for that dimension</a:t>
            </a:r>
          </a:p>
          <a:p>
            <a:pPr lvl="1"/>
            <a:r>
              <a:rPr lang="en-US" dirty="0">
                <a:solidFill>
                  <a:srgbClr val="0070C0"/>
                </a:solidFill>
              </a:rPr>
              <a:t>If you learn multiple stumps for that dimension then it’s the weighted average</a:t>
            </a:r>
          </a:p>
        </p:txBody>
      </p:sp>
    </p:spTree>
    <p:extLst>
      <p:ext uri="{BB962C8B-B14F-4D97-AF65-F5344CB8AC3E}">
        <p14:creationId xmlns:p14="http://schemas.microsoft.com/office/powerpoint/2010/main" val="90595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Boosting in practice</a:t>
            </a:r>
            <a:endParaRPr lang="en-US" dirty="0"/>
          </a:p>
        </p:txBody>
      </p:sp>
      <p:sp>
        <p:nvSpPr>
          <p:cNvPr id="3" name="Content Placeholder 2"/>
          <p:cNvSpPr>
            <a:spLocks noGrp="1"/>
          </p:cNvSpPr>
          <p:nvPr>
            <p:ph idx="1"/>
          </p:nvPr>
        </p:nvSpPr>
        <p:spPr>
          <a:xfrm>
            <a:off x="2136648" y="1600200"/>
            <a:ext cx="8153400" cy="2133600"/>
          </a:xfrm>
        </p:spPr>
        <p:txBody>
          <a:bodyPr>
            <a:normAutofit/>
          </a:bodyPr>
          <a:lstStyle/>
          <a:p>
            <a:pPr marL="0" indent="0">
              <a:buNone/>
            </a:pPr>
            <a:r>
              <a:rPr lang="en-US"/>
              <a:t>Very successful on a wide range of problems</a:t>
            </a:r>
          </a:p>
          <a:p>
            <a:pPr marL="0" indent="0">
              <a:buNone/>
            </a:pPr>
            <a:endParaRPr lang="en-US"/>
          </a:p>
          <a:p>
            <a:pPr marL="0" indent="0">
              <a:buNone/>
            </a:pPr>
            <a:r>
              <a:rPr lang="en-US"/>
              <a:t>One of the keys is that boosting tends not to overfit, even for a large number of iterations</a:t>
            </a:r>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3360395"/>
            <a:ext cx="4011612" cy="25832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 name="Text Box 6"/>
          <p:cNvSpPr txBox="1">
            <a:spLocks noChangeArrowheads="1"/>
          </p:cNvSpPr>
          <p:nvPr/>
        </p:nvSpPr>
        <p:spPr bwMode="auto">
          <a:xfrm>
            <a:off x="2286000" y="5943600"/>
            <a:ext cx="675056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Arial" panose="020B0604020202020204" pitchFamily="34" charset="0"/>
              </a:rPr>
              <a:t>Using &lt;</a:t>
            </a:r>
            <a:r>
              <a:rPr lang="en-US" dirty="0">
                <a:solidFill>
                  <a:srgbClr val="FF0066"/>
                </a:solidFill>
                <a:latin typeface="Arial" panose="020B0604020202020204" pitchFamily="34" charset="0"/>
              </a:rPr>
              <a:t>10,000</a:t>
            </a:r>
            <a:r>
              <a:rPr lang="en-US" dirty="0">
                <a:latin typeface="Arial" panose="020B0604020202020204" pitchFamily="34" charset="0"/>
              </a:rPr>
              <a:t> training examples can fit &gt;</a:t>
            </a:r>
            <a:r>
              <a:rPr lang="en-US" dirty="0">
                <a:solidFill>
                  <a:srgbClr val="FF0066"/>
                </a:solidFill>
                <a:latin typeface="Arial" panose="020B0604020202020204" pitchFamily="34" charset="0"/>
              </a:rPr>
              <a:t>2,000,000</a:t>
            </a:r>
            <a:r>
              <a:rPr lang="en-US" dirty="0">
                <a:latin typeface="Arial" panose="020B0604020202020204" pitchFamily="34" charset="0"/>
              </a:rPr>
              <a:t> parameters!</a:t>
            </a:r>
          </a:p>
        </p:txBody>
      </p:sp>
    </p:spTree>
    <p:extLst>
      <p:ext uri="{BB962C8B-B14F-4D97-AF65-F5344CB8AC3E}">
        <p14:creationId xmlns:p14="http://schemas.microsoft.com/office/powerpoint/2010/main" val="126685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err="1"/>
              <a:t>Adaboost</a:t>
            </a:r>
            <a:r>
              <a:rPr lang="en-US" sz="2800" dirty="0"/>
              <a:t> application example: </a:t>
            </a:r>
            <a:br>
              <a:rPr lang="en-US" sz="2800" dirty="0"/>
            </a:br>
            <a:r>
              <a:rPr lang="en-US" sz="2800" dirty="0"/>
              <a:t>face detection</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1" y="1851026"/>
            <a:ext cx="4151313" cy="4702175"/>
          </a:xfrm>
          <a:prstGeom prst="rect">
            <a:avLst/>
          </a:prstGeom>
          <a:noFill/>
          <a:extLst>
            <a:ext uri="{909E8E84-426E-40dd-AFC4-6F175D3DCCD1}">
              <a14:hiddenFill xmlns="" xmlns:a14="http://schemas.microsoft.com/office/drawing/2010/main">
                <a:blipFill dpi="0" rotWithShape="0">
                  <a:blip/>
                  <a:srcRect/>
                  <a:stretch>
                    <a:fillRect/>
                  </a:stretch>
                </a:blipFill>
              </a14:hiddenFill>
            </a:ext>
          </a:extLst>
        </p:spPr>
      </p:pic>
    </p:spTree>
    <p:extLst>
      <p:ext uri="{BB962C8B-B14F-4D97-AF65-F5344CB8AC3E}">
        <p14:creationId xmlns:p14="http://schemas.microsoft.com/office/powerpoint/2010/main" val="71330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err="1"/>
              <a:t>Adaboost</a:t>
            </a:r>
            <a:r>
              <a:rPr lang="en-US" sz="2800" dirty="0"/>
              <a:t> application example: </a:t>
            </a:r>
            <a:br>
              <a:rPr lang="en-US" sz="2800" dirty="0"/>
            </a:br>
            <a:r>
              <a:rPr lang="en-US" sz="2800" dirty="0"/>
              <a:t>face detection</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9851" y="1851026"/>
            <a:ext cx="4151313" cy="4702175"/>
          </a:xfrm>
          <a:prstGeom prst="rect">
            <a:avLst/>
          </a:prstGeom>
          <a:noFill/>
          <a:extLst>
            <a:ext uri="{909E8E84-426E-40dd-AFC4-6F175D3DCCD1}">
              <a14:hiddenFill xmlns="" xmlns:a14="http://schemas.microsoft.com/office/drawing/2010/main">
                <a:blipFill dpi="0" rotWithShape="0">
                  <a:blip/>
                  <a:srcRect/>
                  <a:stretch>
                    <a:fillRect/>
                  </a:stretch>
                </a:blipFill>
              </a14:hiddenFill>
            </a:ext>
          </a:extLst>
        </p:spPr>
      </p:pic>
      <p:sp>
        <p:nvSpPr>
          <p:cNvPr id="6" name="AutoShape 3"/>
          <p:cNvSpPr>
            <a:spLocks noChangeArrowheads="1"/>
          </p:cNvSpPr>
          <p:nvPr/>
        </p:nvSpPr>
        <p:spPr bwMode="auto">
          <a:xfrm>
            <a:off x="4514850" y="3987800"/>
            <a:ext cx="452438" cy="512762"/>
          </a:xfrm>
          <a:prstGeom prst="roundRect">
            <a:avLst>
              <a:gd name="adj" fmla="val 352"/>
            </a:avLst>
          </a:prstGeom>
          <a:noFill/>
          <a:ln w="18360">
            <a:solidFill>
              <a:srgbClr val="FFFF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dirty="0">
              <a:latin typeface="Arial" panose="020B0604020202020204" pitchFamily="34" charset="0"/>
            </a:endParaRPr>
          </a:p>
        </p:txBody>
      </p:sp>
      <p:sp>
        <p:nvSpPr>
          <p:cNvPr id="7" name="AutoShape 4"/>
          <p:cNvSpPr>
            <a:spLocks noChangeArrowheads="1"/>
          </p:cNvSpPr>
          <p:nvPr/>
        </p:nvSpPr>
        <p:spPr bwMode="auto">
          <a:xfrm>
            <a:off x="5175251" y="4159251"/>
            <a:ext cx="415925" cy="465137"/>
          </a:xfrm>
          <a:prstGeom prst="roundRect">
            <a:avLst>
              <a:gd name="adj" fmla="val 380"/>
            </a:avLst>
          </a:prstGeom>
          <a:noFill/>
          <a:ln w="18360">
            <a:solidFill>
              <a:srgbClr val="FFFF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dirty="0">
              <a:latin typeface="Arial" panose="020B0604020202020204" pitchFamily="34" charset="0"/>
            </a:endParaRPr>
          </a:p>
        </p:txBody>
      </p:sp>
      <p:sp>
        <p:nvSpPr>
          <p:cNvPr id="8" name="AutoShape 5"/>
          <p:cNvSpPr>
            <a:spLocks noChangeArrowheads="1"/>
          </p:cNvSpPr>
          <p:nvPr/>
        </p:nvSpPr>
        <p:spPr bwMode="auto">
          <a:xfrm>
            <a:off x="6127751" y="4183063"/>
            <a:ext cx="366713" cy="366713"/>
          </a:xfrm>
          <a:prstGeom prst="roundRect">
            <a:avLst>
              <a:gd name="adj" fmla="val 431"/>
            </a:avLst>
          </a:prstGeom>
          <a:noFill/>
          <a:ln w="18360">
            <a:solidFill>
              <a:srgbClr val="FFFF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dirty="0">
              <a:latin typeface="Arial" panose="020B0604020202020204" pitchFamily="34" charset="0"/>
            </a:endParaRPr>
          </a:p>
        </p:txBody>
      </p:sp>
      <p:sp>
        <p:nvSpPr>
          <p:cNvPr id="9" name="AutoShape 6"/>
          <p:cNvSpPr>
            <a:spLocks noChangeArrowheads="1"/>
          </p:cNvSpPr>
          <p:nvPr/>
        </p:nvSpPr>
        <p:spPr bwMode="auto">
          <a:xfrm>
            <a:off x="7056438" y="4016376"/>
            <a:ext cx="442912" cy="465137"/>
          </a:xfrm>
          <a:prstGeom prst="roundRect">
            <a:avLst>
              <a:gd name="adj" fmla="val 356"/>
            </a:avLst>
          </a:prstGeom>
          <a:noFill/>
          <a:ln w="18360">
            <a:solidFill>
              <a:srgbClr val="FFFF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dirty="0">
              <a:latin typeface="Arial" panose="020B0604020202020204" pitchFamily="34" charset="0"/>
            </a:endParaRPr>
          </a:p>
        </p:txBody>
      </p:sp>
    </p:spTree>
    <p:extLst>
      <p:ext uri="{BB962C8B-B14F-4D97-AF65-F5344CB8AC3E}">
        <p14:creationId xmlns:p14="http://schemas.microsoft.com/office/powerpoint/2010/main" val="49207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Benefits of ensemble learning</a:t>
            </a:r>
            <a:endParaRPr lang="en-US" dirty="0"/>
          </a:p>
        </p:txBody>
      </p:sp>
      <p:sp>
        <p:nvSpPr>
          <p:cNvPr id="3" name="Content Placeholder 2"/>
          <p:cNvSpPr>
            <a:spLocks noGrp="1"/>
          </p:cNvSpPr>
          <p:nvPr>
            <p:ph idx="1"/>
          </p:nvPr>
        </p:nvSpPr>
        <p:spPr/>
        <p:txBody>
          <a:bodyPr/>
          <a:lstStyle/>
          <a:p>
            <a:r>
              <a:rPr lang="en-US" dirty="0"/>
              <a:t>3 classifiers in general, for r = probability of mistake for individual classifier:</a:t>
            </a:r>
          </a:p>
        </p:txBody>
      </p:sp>
      <p:graphicFrame>
        <p:nvGraphicFramePr>
          <p:cNvPr id="4" name="Object 3"/>
          <p:cNvGraphicFramePr>
            <a:graphicFrameLocks noChangeAspect="1"/>
          </p:cNvGraphicFramePr>
          <p:nvPr>
            <p:extLst>
              <p:ext uri="{D42A27DB-BD31-4B8C-83A1-F6EECF244321}">
                <p14:modId xmlns:p14="http://schemas.microsoft.com/office/powerpoint/2010/main" val="1616491710"/>
              </p:ext>
            </p:extLst>
          </p:nvPr>
        </p:nvGraphicFramePr>
        <p:xfrm>
          <a:off x="3509963" y="2819400"/>
          <a:ext cx="4246562" cy="647700"/>
        </p:xfrm>
        <a:graphic>
          <a:graphicData uri="http://schemas.openxmlformats.org/presentationml/2006/ole">
            <mc:AlternateContent xmlns:mc="http://schemas.openxmlformats.org/markup-compatibility/2006">
              <mc:Choice xmlns:v="urn:schemas-microsoft-com:vml" Requires="v">
                <p:oleObj spid="_x0000_s1026" name="Equation" r:id="rId4" imgW="1498600" imgH="228600" progId="Equation.3">
                  <p:embed/>
                </p:oleObj>
              </mc:Choice>
              <mc:Fallback>
                <p:oleObj name="Equation" r:id="rId4" imgW="1498600" imgH="228600" progId="Equation.3">
                  <p:embed/>
                  <p:pic>
                    <p:nvPicPr>
                      <p:cNvPr id="4" name="Object 3"/>
                      <p:cNvPicPr/>
                      <p:nvPr/>
                    </p:nvPicPr>
                    <p:blipFill>
                      <a:blip r:embed="rId5"/>
                      <a:stretch>
                        <a:fillRect/>
                      </a:stretch>
                    </p:blipFill>
                    <p:spPr>
                      <a:xfrm>
                        <a:off x="3509963" y="2819400"/>
                        <a:ext cx="4246562" cy="647700"/>
                      </a:xfrm>
                      <a:prstGeom prst="rect">
                        <a:avLst/>
                      </a:prstGeom>
                    </p:spPr>
                  </p:pic>
                </p:oleObj>
              </mc:Fallback>
            </mc:AlternateContent>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70346119"/>
              </p:ext>
            </p:extLst>
          </p:nvPr>
        </p:nvGraphicFramePr>
        <p:xfrm>
          <a:off x="3534214" y="3810000"/>
          <a:ext cx="4238186" cy="2225040"/>
        </p:xfrm>
        <a:graphic>
          <a:graphicData uri="http://schemas.openxmlformats.org/drawingml/2006/table">
            <a:tbl>
              <a:tblPr firstRow="1" bandRow="1">
                <a:tableStyleId>{5C22544A-7EE6-4342-B048-85BDC9FD1C3A}</a:tableStyleId>
              </a:tblPr>
              <a:tblGrid>
                <a:gridCol w="2119093">
                  <a:extLst>
                    <a:ext uri="{9D8B030D-6E8A-4147-A177-3AD203B41FA5}">
                      <a16:colId xmlns:a16="http://schemas.microsoft.com/office/drawing/2014/main" val="20000"/>
                    </a:ext>
                  </a:extLst>
                </a:gridCol>
                <a:gridCol w="2119093">
                  <a:extLst>
                    <a:ext uri="{9D8B030D-6E8A-4147-A177-3AD203B41FA5}">
                      <a16:colId xmlns:a16="http://schemas.microsoft.com/office/drawing/2014/main" val="20001"/>
                    </a:ext>
                  </a:extLst>
                </a:gridCol>
              </a:tblGrid>
              <a:tr h="370840">
                <a:tc>
                  <a:txBody>
                    <a:bodyPr/>
                    <a:lstStyle/>
                    <a:p>
                      <a:pPr algn="ctr"/>
                      <a:r>
                        <a:rPr lang="en-US" sz="1800" dirty="0">
                          <a:solidFill>
                            <a:srgbClr val="000000"/>
                          </a:solidFill>
                          <a:latin typeface="Arial" panose="020B0604020202020204" pitchFamily="34" charset="0"/>
                        </a:rPr>
                        <a:t>r</a:t>
                      </a:r>
                      <a:endParaRPr lang="en-US" sz="1800" dirty="0">
                        <a:solidFill>
                          <a:srgbClr val="000000"/>
                        </a:solidFill>
                      </a:endParaRPr>
                    </a:p>
                  </a:txBody>
                  <a:tcPr/>
                </a:tc>
                <a:tc>
                  <a:txBody>
                    <a:bodyPr/>
                    <a:lstStyle/>
                    <a:p>
                      <a:pPr algn="ctr"/>
                      <a:r>
                        <a:rPr lang="en-US" sz="1800" dirty="0">
                          <a:solidFill>
                            <a:srgbClr val="000000"/>
                          </a:solidFill>
                          <a:latin typeface="Arial" panose="020B0604020202020204" pitchFamily="34" charset="0"/>
                        </a:rPr>
                        <a:t>p(error)</a:t>
                      </a:r>
                      <a:endParaRPr lang="en-US" sz="1800" dirty="0">
                        <a:solidFill>
                          <a:srgbClr val="000000"/>
                        </a:solidFill>
                      </a:endParaRPr>
                    </a:p>
                  </a:txBody>
                  <a:tcPr/>
                </a:tc>
                <a:extLst>
                  <a:ext uri="{0D108BD9-81ED-4DB2-BD59-A6C34878D82A}">
                    <a16:rowId xmlns:a16="http://schemas.microsoft.com/office/drawing/2014/main" val="10000"/>
                  </a:ext>
                </a:extLst>
              </a:tr>
              <a:tr h="370840">
                <a:tc>
                  <a:txBody>
                    <a:bodyPr/>
                    <a:lstStyle/>
                    <a:p>
                      <a:pPr algn="ctr"/>
                      <a:r>
                        <a:rPr lang="en-US" sz="1800" dirty="0">
                          <a:solidFill>
                            <a:srgbClr val="000000"/>
                          </a:solidFill>
                          <a:latin typeface="Arial" panose="020B0604020202020204" pitchFamily="34" charset="0"/>
                        </a:rPr>
                        <a:t>0.4</a:t>
                      </a:r>
                      <a:endParaRPr lang="en-US" sz="1800" dirty="0">
                        <a:solidFill>
                          <a:srgbClr val="000000"/>
                        </a:solidFill>
                      </a:endParaRPr>
                    </a:p>
                  </a:txBody>
                  <a:tcPr/>
                </a:tc>
                <a:tc>
                  <a:txBody>
                    <a:bodyPr/>
                    <a:lstStyle/>
                    <a:p>
                      <a:pPr algn="ctr"/>
                      <a:r>
                        <a:rPr lang="en-US" sz="1800" dirty="0">
                          <a:solidFill>
                            <a:srgbClr val="000000"/>
                          </a:solidFill>
                          <a:latin typeface="Arial" panose="020B0604020202020204" pitchFamily="34" charset="0"/>
                        </a:rPr>
                        <a:t>0.35</a:t>
                      </a:r>
                      <a:endParaRPr lang="en-US" sz="1800" dirty="0">
                        <a:solidFill>
                          <a:srgbClr val="000000"/>
                        </a:solidFill>
                      </a:endParaRPr>
                    </a:p>
                  </a:txBody>
                  <a:tcPr/>
                </a:tc>
                <a:extLst>
                  <a:ext uri="{0D108BD9-81ED-4DB2-BD59-A6C34878D82A}">
                    <a16:rowId xmlns:a16="http://schemas.microsoft.com/office/drawing/2014/main" val="10001"/>
                  </a:ext>
                </a:extLst>
              </a:tr>
              <a:tr h="370840">
                <a:tc>
                  <a:txBody>
                    <a:bodyPr/>
                    <a:lstStyle/>
                    <a:p>
                      <a:pPr algn="ctr"/>
                      <a:r>
                        <a:rPr lang="en-US" sz="1800" dirty="0">
                          <a:solidFill>
                            <a:srgbClr val="000000"/>
                          </a:solidFill>
                          <a:latin typeface="Arial" panose="020B0604020202020204" pitchFamily="34" charset="0"/>
                        </a:rPr>
                        <a:t>0.3</a:t>
                      </a:r>
                      <a:endParaRPr lang="en-US" sz="1800" dirty="0">
                        <a:solidFill>
                          <a:srgbClr val="000000"/>
                        </a:solidFill>
                      </a:endParaRPr>
                    </a:p>
                  </a:txBody>
                  <a:tcPr/>
                </a:tc>
                <a:tc>
                  <a:txBody>
                    <a:bodyPr/>
                    <a:lstStyle/>
                    <a:p>
                      <a:pPr algn="ctr"/>
                      <a:r>
                        <a:rPr lang="en-US" sz="1800" dirty="0">
                          <a:solidFill>
                            <a:srgbClr val="000000"/>
                          </a:solidFill>
                          <a:latin typeface="Arial" panose="020B0604020202020204" pitchFamily="34" charset="0"/>
                        </a:rPr>
                        <a:t>0.22</a:t>
                      </a:r>
                      <a:endParaRPr lang="en-US" sz="1800" dirty="0">
                        <a:solidFill>
                          <a:srgbClr val="000000"/>
                        </a:solidFill>
                      </a:endParaRPr>
                    </a:p>
                  </a:txBody>
                  <a:tcPr/>
                </a:tc>
                <a:extLst>
                  <a:ext uri="{0D108BD9-81ED-4DB2-BD59-A6C34878D82A}">
                    <a16:rowId xmlns:a16="http://schemas.microsoft.com/office/drawing/2014/main" val="10002"/>
                  </a:ext>
                </a:extLst>
              </a:tr>
              <a:tr h="370840">
                <a:tc>
                  <a:txBody>
                    <a:bodyPr/>
                    <a:lstStyle/>
                    <a:p>
                      <a:pPr algn="ctr"/>
                      <a:r>
                        <a:rPr lang="en-US" sz="1800" dirty="0">
                          <a:solidFill>
                            <a:srgbClr val="000000"/>
                          </a:solidFill>
                          <a:latin typeface="Arial" panose="020B0604020202020204" pitchFamily="34" charset="0"/>
                        </a:rPr>
                        <a:t>0.2</a:t>
                      </a:r>
                      <a:endParaRPr lang="en-US" sz="1800" dirty="0">
                        <a:solidFill>
                          <a:srgbClr val="000000"/>
                        </a:solidFill>
                      </a:endParaRPr>
                    </a:p>
                  </a:txBody>
                  <a:tcPr/>
                </a:tc>
                <a:tc>
                  <a:txBody>
                    <a:bodyPr/>
                    <a:lstStyle/>
                    <a:p>
                      <a:pPr algn="ctr"/>
                      <a:r>
                        <a:rPr lang="en-US" sz="1800" dirty="0">
                          <a:solidFill>
                            <a:srgbClr val="000000"/>
                          </a:solidFill>
                          <a:latin typeface="Arial" panose="020B0604020202020204" pitchFamily="34" charset="0"/>
                        </a:rPr>
                        <a:t>0.10</a:t>
                      </a:r>
                      <a:endParaRPr lang="en-US" sz="1800" dirty="0">
                        <a:solidFill>
                          <a:srgbClr val="000000"/>
                        </a:solidFill>
                      </a:endParaRPr>
                    </a:p>
                  </a:txBody>
                  <a:tcPr/>
                </a:tc>
                <a:extLst>
                  <a:ext uri="{0D108BD9-81ED-4DB2-BD59-A6C34878D82A}">
                    <a16:rowId xmlns:a16="http://schemas.microsoft.com/office/drawing/2014/main" val="10003"/>
                  </a:ext>
                </a:extLst>
              </a:tr>
              <a:tr h="370840">
                <a:tc>
                  <a:txBody>
                    <a:bodyPr/>
                    <a:lstStyle/>
                    <a:p>
                      <a:pPr algn="ctr"/>
                      <a:r>
                        <a:rPr lang="en-US" sz="1800" dirty="0">
                          <a:solidFill>
                            <a:srgbClr val="000000"/>
                          </a:solidFill>
                          <a:latin typeface="Arial" panose="020B0604020202020204" pitchFamily="34" charset="0"/>
                        </a:rPr>
                        <a:t>0.1</a:t>
                      </a:r>
                      <a:endParaRPr lang="en-US" sz="1800" dirty="0">
                        <a:solidFill>
                          <a:srgbClr val="000000"/>
                        </a:solidFill>
                      </a:endParaRPr>
                    </a:p>
                  </a:txBody>
                  <a:tcPr/>
                </a:tc>
                <a:tc>
                  <a:txBody>
                    <a:bodyPr/>
                    <a:lstStyle/>
                    <a:p>
                      <a:pPr algn="ctr"/>
                      <a:r>
                        <a:rPr lang="en-US" sz="1800" dirty="0">
                          <a:solidFill>
                            <a:srgbClr val="000000"/>
                          </a:solidFill>
                          <a:latin typeface="Arial" panose="020B0604020202020204" pitchFamily="34" charset="0"/>
                        </a:rPr>
                        <a:t>0.028</a:t>
                      </a:r>
                      <a:endParaRPr lang="en-US" sz="1800" dirty="0">
                        <a:solidFill>
                          <a:srgbClr val="000000"/>
                        </a:solidFill>
                      </a:endParaRPr>
                    </a:p>
                  </a:txBody>
                  <a:tcPr/>
                </a:tc>
                <a:extLst>
                  <a:ext uri="{0D108BD9-81ED-4DB2-BD59-A6C34878D82A}">
                    <a16:rowId xmlns:a16="http://schemas.microsoft.com/office/drawing/2014/main" val="10004"/>
                  </a:ext>
                </a:extLst>
              </a:tr>
              <a:tr h="370840">
                <a:tc>
                  <a:txBody>
                    <a:bodyPr/>
                    <a:lstStyle/>
                    <a:p>
                      <a:pPr algn="ctr"/>
                      <a:r>
                        <a:rPr lang="en-US" sz="1800" dirty="0">
                          <a:solidFill>
                            <a:srgbClr val="000000"/>
                          </a:solidFill>
                          <a:latin typeface="Arial" panose="020B0604020202020204" pitchFamily="34" charset="0"/>
                        </a:rPr>
                        <a:t>0.05</a:t>
                      </a:r>
                      <a:endParaRPr lang="en-US" sz="1800" dirty="0">
                        <a:solidFill>
                          <a:srgbClr val="000000"/>
                        </a:solidFill>
                      </a:endParaRPr>
                    </a:p>
                  </a:txBody>
                  <a:tcPr/>
                </a:tc>
                <a:tc>
                  <a:txBody>
                    <a:bodyPr/>
                    <a:lstStyle/>
                    <a:p>
                      <a:pPr algn="ctr"/>
                      <a:r>
                        <a:rPr lang="en-US" sz="1800" dirty="0">
                          <a:solidFill>
                            <a:srgbClr val="000000"/>
                          </a:solidFill>
                          <a:latin typeface="Arial" panose="020B0604020202020204" pitchFamily="34" charset="0"/>
                        </a:rPr>
                        <a:t>0.0073</a:t>
                      </a:r>
                      <a:endParaRPr lang="en-US" sz="1800" dirty="0">
                        <a:solidFill>
                          <a:srgbClr val="000000"/>
                        </a:solidFill>
                      </a:endParaRP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8458201" y="3000999"/>
            <a:ext cx="2223686" cy="369332"/>
          </a:xfrm>
          <a:prstGeom prst="rect">
            <a:avLst/>
          </a:prstGeom>
          <a:noFill/>
        </p:spPr>
        <p:txBody>
          <a:bodyPr wrap="none" rtlCol="0">
            <a:spAutoFit/>
          </a:bodyPr>
          <a:lstStyle/>
          <a:p>
            <a:r>
              <a:rPr lang="en-US" dirty="0">
                <a:solidFill>
                  <a:srgbClr val="FF6600"/>
                </a:solidFill>
                <a:latin typeface="Arial" panose="020B0604020202020204" pitchFamily="34" charset="0"/>
              </a:rPr>
              <a:t>binomial distribution</a:t>
            </a:r>
          </a:p>
        </p:txBody>
      </p:sp>
    </p:spTree>
    <p:extLst>
      <p:ext uri="{BB962C8B-B14F-4D97-AF65-F5344CB8AC3E}">
        <p14:creationId xmlns:p14="http://schemas.microsoft.com/office/powerpoint/2010/main" val="96732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87600" y="4495800"/>
            <a:ext cx="7467600" cy="1435100"/>
          </a:xfrm>
          <a:prstGeom prst="rect">
            <a:avLst/>
          </a:prstGeom>
        </p:spPr>
      </p:pic>
      <p:pic>
        <p:nvPicPr>
          <p:cNvPr id="7" name="Picture 6"/>
          <p:cNvPicPr>
            <a:picLocks noChangeAspect="1"/>
          </p:cNvPicPr>
          <p:nvPr/>
        </p:nvPicPr>
        <p:blipFill>
          <a:blip r:embed="rId3"/>
          <a:stretch>
            <a:fillRect/>
          </a:stretch>
        </p:blipFill>
        <p:spPr>
          <a:xfrm>
            <a:off x="2209800" y="1003300"/>
            <a:ext cx="7493000" cy="2425700"/>
          </a:xfrm>
          <a:prstGeom prst="rect">
            <a:avLst/>
          </a:prstGeom>
        </p:spPr>
      </p:pic>
    </p:spTree>
    <p:extLst>
      <p:ext uri="{BB962C8B-B14F-4D97-AF65-F5344CB8AC3E}">
        <p14:creationId xmlns:p14="http://schemas.microsoft.com/office/powerpoint/2010/main" val="100869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62200" y="304800"/>
            <a:ext cx="7467600" cy="1435100"/>
          </a:xfrm>
          <a:prstGeom prst="rect">
            <a:avLst/>
          </a:prstGeom>
        </p:spPr>
      </p:pic>
      <p:sp>
        <p:nvSpPr>
          <p:cNvPr id="6" name="TextBox 5"/>
          <p:cNvSpPr txBox="1"/>
          <p:nvPr/>
        </p:nvSpPr>
        <p:spPr>
          <a:xfrm>
            <a:off x="1905000" y="2037835"/>
            <a:ext cx="5693738" cy="461665"/>
          </a:xfrm>
          <a:prstGeom prst="rect">
            <a:avLst/>
          </a:prstGeom>
          <a:noFill/>
        </p:spPr>
        <p:txBody>
          <a:bodyPr wrap="none" rtlCol="0">
            <a:spAutoFit/>
          </a:bodyPr>
          <a:lstStyle/>
          <a:p>
            <a:r>
              <a:rPr lang="en-US" sz="2400" dirty="0">
                <a:latin typeface="Arial" panose="020B0604020202020204" pitchFamily="34" charset="0"/>
              </a:rPr>
              <a:t>To give you some context of importance:</a:t>
            </a:r>
          </a:p>
        </p:txBody>
      </p:sp>
      <p:sp>
        <p:nvSpPr>
          <p:cNvPr id="2" name="Rectangle 1"/>
          <p:cNvSpPr/>
          <p:nvPr/>
        </p:nvSpPr>
        <p:spPr>
          <a:xfrm>
            <a:off x="2362200" y="1447800"/>
            <a:ext cx="1143000" cy="228600"/>
          </a:xfrm>
          <a:prstGeom prst="rect">
            <a:avLst/>
          </a:prstGeom>
          <a:solidFill>
            <a:srgbClr val="FF0000">
              <a:alpha val="1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3" name="Picture 2"/>
          <p:cNvPicPr>
            <a:picLocks noChangeAspect="1"/>
          </p:cNvPicPr>
          <p:nvPr/>
        </p:nvPicPr>
        <p:blipFill>
          <a:blip r:embed="rId3"/>
          <a:stretch>
            <a:fillRect/>
          </a:stretch>
        </p:blipFill>
        <p:spPr>
          <a:xfrm>
            <a:off x="2362200" y="2590800"/>
            <a:ext cx="7658100" cy="1409700"/>
          </a:xfrm>
          <a:prstGeom prst="rect">
            <a:avLst/>
          </a:prstGeom>
        </p:spPr>
      </p:pic>
      <p:pic>
        <p:nvPicPr>
          <p:cNvPr id="5" name="Picture 4"/>
          <p:cNvPicPr>
            <a:picLocks noChangeAspect="1"/>
          </p:cNvPicPr>
          <p:nvPr/>
        </p:nvPicPr>
        <p:blipFill>
          <a:blip r:embed="rId4"/>
          <a:stretch>
            <a:fillRect/>
          </a:stretch>
        </p:blipFill>
        <p:spPr>
          <a:xfrm>
            <a:off x="8458200" y="2204563"/>
            <a:ext cx="1905000" cy="772474"/>
          </a:xfrm>
          <a:prstGeom prst="rect">
            <a:avLst/>
          </a:prstGeom>
        </p:spPr>
      </p:pic>
      <p:sp>
        <p:nvSpPr>
          <p:cNvPr id="8" name="TextBox 7"/>
          <p:cNvSpPr txBox="1"/>
          <p:nvPr/>
        </p:nvSpPr>
        <p:spPr>
          <a:xfrm>
            <a:off x="1905001" y="4057135"/>
            <a:ext cx="543739" cy="461665"/>
          </a:xfrm>
          <a:prstGeom prst="rect">
            <a:avLst/>
          </a:prstGeom>
          <a:noFill/>
        </p:spPr>
        <p:txBody>
          <a:bodyPr wrap="none" rtlCol="0">
            <a:spAutoFit/>
          </a:bodyPr>
          <a:lstStyle/>
          <a:p>
            <a:r>
              <a:rPr lang="en-US" sz="2400" dirty="0">
                <a:latin typeface="Arial" panose="020B0604020202020204" pitchFamily="34" charset="0"/>
              </a:rPr>
              <a:t>or:</a:t>
            </a:r>
          </a:p>
        </p:txBody>
      </p:sp>
      <p:pic>
        <p:nvPicPr>
          <p:cNvPr id="10" name="Picture 9"/>
          <p:cNvPicPr>
            <a:picLocks noChangeAspect="1"/>
          </p:cNvPicPr>
          <p:nvPr/>
        </p:nvPicPr>
        <p:blipFill>
          <a:blip r:embed="rId5"/>
          <a:stretch>
            <a:fillRect/>
          </a:stretch>
        </p:blipFill>
        <p:spPr>
          <a:xfrm>
            <a:off x="2362200" y="4648200"/>
            <a:ext cx="7162800" cy="1422400"/>
          </a:xfrm>
          <a:prstGeom prst="rect">
            <a:avLst/>
          </a:prstGeom>
        </p:spPr>
      </p:pic>
      <p:sp>
        <p:nvSpPr>
          <p:cNvPr id="11" name="Rectangle 10"/>
          <p:cNvSpPr/>
          <p:nvPr/>
        </p:nvSpPr>
        <p:spPr>
          <a:xfrm>
            <a:off x="2438400" y="3733800"/>
            <a:ext cx="1219200" cy="228600"/>
          </a:xfrm>
          <a:prstGeom prst="rect">
            <a:avLst/>
          </a:prstGeom>
          <a:solidFill>
            <a:srgbClr val="FF0000">
              <a:alpha val="1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2" name="Rectangle 11"/>
          <p:cNvSpPr/>
          <p:nvPr/>
        </p:nvSpPr>
        <p:spPr>
          <a:xfrm>
            <a:off x="2400300" y="5791200"/>
            <a:ext cx="1104900" cy="228600"/>
          </a:xfrm>
          <a:prstGeom prst="rect">
            <a:avLst/>
          </a:prstGeom>
          <a:solidFill>
            <a:srgbClr val="FF0000">
              <a:alpha val="1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ndParaRPr>
          </a:p>
        </p:txBody>
      </p:sp>
    </p:spTree>
    <p:extLst>
      <p:ext uri="{BB962C8B-B14F-4D97-AF65-F5344CB8AC3E}">
        <p14:creationId xmlns:p14="http://schemas.microsoft.com/office/powerpoint/2010/main" val="54999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603808E-E707-49AB-A991-C14830BE0E89}"/>
              </a:ext>
            </a:extLst>
          </p:cNvPr>
          <p:cNvSpPr>
            <a:spLocks noGrp="1" noChangeArrowheads="1"/>
          </p:cNvSpPr>
          <p:nvPr>
            <p:ph type="title"/>
          </p:nvPr>
        </p:nvSpPr>
        <p:spPr/>
        <p:txBody>
          <a:bodyPr anchor="ctr">
            <a:normAutofit/>
          </a:bodyPr>
          <a:lstStyle/>
          <a:p>
            <a:r>
              <a:rPr lang="en-US" altLang="zh-TW" sz="3200" dirty="0">
                <a:ea typeface="新細明體" panose="02020500000000000000" pitchFamily="18" charset="-120"/>
              </a:rPr>
              <a:t>Robust Real-time Object Detection</a:t>
            </a:r>
          </a:p>
        </p:txBody>
      </p:sp>
      <p:sp>
        <p:nvSpPr>
          <p:cNvPr id="5124" name="Rectangle 4">
            <a:extLst>
              <a:ext uri="{FF2B5EF4-FFF2-40B4-BE49-F238E27FC236}">
                <a16:creationId xmlns:a16="http://schemas.microsoft.com/office/drawing/2014/main" id="{88BD748B-9C0B-4BD5-8073-8A48202BC05B}"/>
              </a:ext>
            </a:extLst>
          </p:cNvPr>
          <p:cNvSpPr>
            <a:spLocks noChangeArrowheads="1"/>
          </p:cNvSpPr>
          <p:nvPr/>
        </p:nvSpPr>
        <p:spPr bwMode="auto">
          <a:xfrm>
            <a:off x="1828800" y="2514600"/>
            <a:ext cx="8458200"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pPr algn="l"/>
            <a:endParaRPr lang="en-US" altLang="zh-TW" sz="3200" dirty="0">
              <a:ea typeface="新細明體" panose="02020500000000000000" pitchFamily="18" charset="-120"/>
            </a:endParaRPr>
          </a:p>
        </p:txBody>
      </p:sp>
      <p:sp>
        <p:nvSpPr>
          <p:cNvPr id="5126" name="Text Box 6">
            <a:extLst>
              <a:ext uri="{FF2B5EF4-FFF2-40B4-BE49-F238E27FC236}">
                <a16:creationId xmlns:a16="http://schemas.microsoft.com/office/drawing/2014/main" id="{0FCE84B0-015E-4432-9ADD-F10236A723F5}"/>
              </a:ext>
            </a:extLst>
          </p:cNvPr>
          <p:cNvSpPr txBox="1">
            <a:spLocks noChangeArrowheads="1"/>
          </p:cNvSpPr>
          <p:nvPr/>
        </p:nvSpPr>
        <p:spPr bwMode="auto">
          <a:xfrm>
            <a:off x="3733800" y="3200400"/>
            <a:ext cx="632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TW" sz="2400" dirty="0">
                <a:ea typeface="新細明體" panose="02020500000000000000" pitchFamily="18" charset="-120"/>
              </a:rPr>
              <a:t>Paul Viola and Michael Jones</a:t>
            </a:r>
          </a:p>
        </p:txBody>
      </p:sp>
      <p:sp>
        <p:nvSpPr>
          <p:cNvPr id="5" name="文字版面配置區 4">
            <a:extLst>
              <a:ext uri="{FF2B5EF4-FFF2-40B4-BE49-F238E27FC236}">
                <a16:creationId xmlns:a16="http://schemas.microsoft.com/office/drawing/2014/main" id="{E4E95C8B-9193-4EA7-8A3E-0235028E1856}"/>
              </a:ext>
            </a:extLst>
          </p:cNvPr>
          <p:cNvSpPr>
            <a:spLocks noGrp="1"/>
          </p:cNvSpPr>
          <p:nvPr>
            <p:ph type="body" idx="1"/>
          </p:nvPr>
        </p:nvSpPr>
        <p:spPr/>
        <p:txBody>
          <a:bodyPr/>
          <a:lstStyle/>
          <a:p>
            <a:endParaRPr lang="zh-TW" altLang="en-US"/>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316D91D1-F089-4B11-8E5F-6D7D34E424F1}"/>
              </a:ext>
            </a:extLst>
          </p:cNvPr>
          <p:cNvSpPr>
            <a:spLocks noGrp="1" noChangeArrowheads="1"/>
          </p:cNvSpPr>
          <p:nvPr>
            <p:ph type="title"/>
          </p:nvPr>
        </p:nvSpPr>
        <p:spPr/>
        <p:txBody>
          <a:bodyPr/>
          <a:lstStyle/>
          <a:p>
            <a:r>
              <a:rPr lang="en-US" altLang="zh-TW"/>
              <a:t>Object Detection Using the Statistics of Parts</a:t>
            </a:r>
          </a:p>
        </p:txBody>
      </p:sp>
      <p:pic>
        <p:nvPicPr>
          <p:cNvPr id="214021" name="Picture 5" descr="1ex1">
            <a:extLst>
              <a:ext uri="{FF2B5EF4-FFF2-40B4-BE49-F238E27FC236}">
                <a16:creationId xmlns:a16="http://schemas.microsoft.com/office/drawing/2014/main" id="{8C8F780D-CF79-47E3-98B3-00729B342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399188"/>
            <a:ext cx="2819400" cy="21574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14022" name="Picture 6" descr="1ex2">
            <a:extLst>
              <a:ext uri="{FF2B5EF4-FFF2-40B4-BE49-F238E27FC236}">
                <a16:creationId xmlns:a16="http://schemas.microsoft.com/office/drawing/2014/main" id="{190DDF8F-E0AD-44FF-867A-9E4079E90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488565"/>
            <a:ext cx="2852738" cy="212566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14023" name="Text Box 7">
            <a:extLst>
              <a:ext uri="{FF2B5EF4-FFF2-40B4-BE49-F238E27FC236}">
                <a16:creationId xmlns:a16="http://schemas.microsoft.com/office/drawing/2014/main" id="{CFF78650-13A7-45C5-8949-24518F532225}"/>
              </a:ext>
            </a:extLst>
          </p:cNvPr>
          <p:cNvSpPr txBox="1">
            <a:spLocks noChangeArrowheads="1"/>
          </p:cNvSpPr>
          <p:nvPr/>
        </p:nvSpPr>
        <p:spPr bwMode="auto">
          <a:xfrm>
            <a:off x="1600200" y="4860946"/>
            <a:ext cx="9296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TW" sz="2400" dirty="0">
                <a:ea typeface="新細明體" panose="02020500000000000000" pitchFamily="18" charset="-120"/>
              </a:rPr>
              <a:t>Object detectors trained using information on image “parts”</a:t>
            </a:r>
          </a:p>
        </p:txBody>
      </p:sp>
      <p:sp>
        <p:nvSpPr>
          <p:cNvPr id="214024" name="Text Box 8">
            <a:extLst>
              <a:ext uri="{FF2B5EF4-FFF2-40B4-BE49-F238E27FC236}">
                <a16:creationId xmlns:a16="http://schemas.microsoft.com/office/drawing/2014/main" id="{E706DB5A-616C-4B35-9E35-59D65201F8F6}"/>
              </a:ext>
            </a:extLst>
          </p:cNvPr>
          <p:cNvSpPr txBox="1">
            <a:spLocks noChangeArrowheads="1"/>
          </p:cNvSpPr>
          <p:nvPr/>
        </p:nvSpPr>
        <p:spPr bwMode="auto">
          <a:xfrm>
            <a:off x="1523241" y="162686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400" dirty="0">
                <a:ea typeface="新細明體" panose="02020500000000000000" pitchFamily="18" charset="-120"/>
              </a:rPr>
              <a:t>Henry Schneiderman and Takeo </a:t>
            </a:r>
            <a:r>
              <a:rPr lang="en-US" altLang="zh-TW" sz="2400" dirty="0" err="1">
                <a:ea typeface="新細明體" panose="02020500000000000000" pitchFamily="18" charset="-120"/>
              </a:rPr>
              <a:t>Kanade</a:t>
            </a:r>
            <a:endParaRPr lang="en-US" altLang="zh-TW" sz="2400" dirty="0">
              <a:ea typeface="新細明體" panose="02020500000000000000" pitchFamily="18" charset="-12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824566CD-8182-4760-B6F0-AA3DE2498169}"/>
              </a:ext>
            </a:extLst>
          </p:cNvPr>
          <p:cNvSpPr>
            <a:spLocks noGrp="1" noChangeArrowheads="1"/>
          </p:cNvSpPr>
          <p:nvPr>
            <p:ph type="title"/>
          </p:nvPr>
        </p:nvSpPr>
        <p:spPr/>
        <p:txBody>
          <a:bodyPr/>
          <a:lstStyle/>
          <a:p>
            <a:r>
              <a:rPr lang="en-US" altLang="zh-TW"/>
              <a:t>So what’s a “part”?</a:t>
            </a:r>
          </a:p>
        </p:txBody>
      </p:sp>
      <p:sp>
        <p:nvSpPr>
          <p:cNvPr id="215043" name="Rectangle 3">
            <a:extLst>
              <a:ext uri="{FF2B5EF4-FFF2-40B4-BE49-F238E27FC236}">
                <a16:creationId xmlns:a16="http://schemas.microsoft.com/office/drawing/2014/main" id="{3BD77A71-A568-46ED-863D-3B4199530BBB}"/>
              </a:ext>
            </a:extLst>
          </p:cNvPr>
          <p:cNvSpPr>
            <a:spLocks noGrp="1" noChangeArrowheads="1"/>
          </p:cNvSpPr>
          <p:nvPr>
            <p:ph type="body" idx="1"/>
          </p:nvPr>
        </p:nvSpPr>
        <p:spPr/>
        <p:txBody>
          <a:bodyPr/>
          <a:lstStyle/>
          <a:p>
            <a:r>
              <a:rPr lang="en-US" altLang="zh-TW" dirty="0"/>
              <a:t>Intuitively a part is a portion of an object…</a:t>
            </a:r>
          </a:p>
          <a:p>
            <a:r>
              <a:rPr lang="en-US" altLang="zh-TW" dirty="0"/>
              <a:t>For the purposes of image processing a part is a group of features that are statistically dependent.</a:t>
            </a:r>
          </a:p>
        </p:txBody>
      </p:sp>
      <p:sp>
        <p:nvSpPr>
          <p:cNvPr id="215044" name="Text Box 4">
            <a:extLst>
              <a:ext uri="{FF2B5EF4-FFF2-40B4-BE49-F238E27FC236}">
                <a16:creationId xmlns:a16="http://schemas.microsoft.com/office/drawing/2014/main" id="{D3F02C8E-77B8-4249-BBCB-1F92DFB38A0E}"/>
              </a:ext>
            </a:extLst>
          </p:cNvPr>
          <p:cNvSpPr txBox="1">
            <a:spLocks noChangeArrowheads="1"/>
          </p:cNvSpPr>
          <p:nvPr/>
        </p:nvSpPr>
        <p:spPr bwMode="auto">
          <a:xfrm>
            <a:off x="1981200" y="3200400"/>
            <a:ext cx="82296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20000"/>
              </a:spcBef>
            </a:pPr>
            <a:r>
              <a:rPr lang="en-US" altLang="zh-TW" sz="2400" dirty="0">
                <a:ea typeface="新細明體" panose="02020500000000000000" pitchFamily="18" charset="-120"/>
              </a:rPr>
              <a:t>The assumption being that certain groups of pixels in an image tend to appear together and are (relatively) independent of other groups.</a:t>
            </a:r>
          </a:p>
          <a:p>
            <a:pPr>
              <a:spcBef>
                <a:spcPct val="50000"/>
              </a:spcBef>
            </a:pPr>
            <a:endParaRPr lang="en-US" altLang="zh-TW" sz="2400" dirty="0">
              <a:ea typeface="新細明體" panose="02020500000000000000" pitchFamily="18" charset="-120"/>
            </a:endParaRPr>
          </a:p>
        </p:txBody>
      </p:sp>
      <p:pic>
        <p:nvPicPr>
          <p:cNvPr id="215045" name="Picture 5">
            <a:extLst>
              <a:ext uri="{FF2B5EF4-FFF2-40B4-BE49-F238E27FC236}">
                <a16:creationId xmlns:a16="http://schemas.microsoft.com/office/drawing/2014/main" id="{31DDAFDD-8BE0-4B8D-802F-F014A70C9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800601"/>
            <a:ext cx="990600" cy="76676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46" name="Picture 6">
            <a:extLst>
              <a:ext uri="{FF2B5EF4-FFF2-40B4-BE49-F238E27FC236}">
                <a16:creationId xmlns:a16="http://schemas.microsoft.com/office/drawing/2014/main" id="{6B051CB2-D063-454D-81E3-8B99F4C4FE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1" y="4800600"/>
            <a:ext cx="690563" cy="762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a:extLst>
              <a:ext uri="{FF2B5EF4-FFF2-40B4-BE49-F238E27FC236}">
                <a16:creationId xmlns:a16="http://schemas.microsoft.com/office/drawing/2014/main" id="{8853EFF7-CF5B-43B4-A369-D7FB6D2D0451}"/>
              </a:ext>
            </a:extLst>
          </p:cNvPr>
          <p:cNvSpPr>
            <a:spLocks noGrp="1" noChangeArrowheads="1"/>
          </p:cNvSpPr>
          <p:nvPr>
            <p:ph type="title"/>
          </p:nvPr>
        </p:nvSpPr>
        <p:spPr/>
        <p:txBody>
          <a:bodyPr/>
          <a:lstStyle/>
          <a:p>
            <a:r>
              <a:rPr lang="en-US" altLang="zh-TW"/>
              <a:t>Choosing parts</a:t>
            </a:r>
          </a:p>
        </p:txBody>
      </p:sp>
      <p:sp>
        <p:nvSpPr>
          <p:cNvPr id="227331" name="Rectangle 3">
            <a:extLst>
              <a:ext uri="{FF2B5EF4-FFF2-40B4-BE49-F238E27FC236}">
                <a16:creationId xmlns:a16="http://schemas.microsoft.com/office/drawing/2014/main" id="{A70DA6B1-2443-45E6-9836-1A75FE8F9B72}"/>
              </a:ext>
            </a:extLst>
          </p:cNvPr>
          <p:cNvSpPr>
            <a:spLocks noGrp="1" noChangeArrowheads="1"/>
          </p:cNvSpPr>
          <p:nvPr>
            <p:ph type="body" idx="1"/>
          </p:nvPr>
        </p:nvSpPr>
        <p:spPr/>
        <p:txBody>
          <a:bodyPr/>
          <a:lstStyle/>
          <a:p>
            <a:r>
              <a:rPr lang="en-US" altLang="zh-TW" dirty="0"/>
              <a:t>First wavelet transform is applied to the image. This decorrelates the pixels, localizing dependencies and therefore producing more “focused” parts.</a:t>
            </a:r>
          </a:p>
        </p:txBody>
      </p:sp>
      <p:pic>
        <p:nvPicPr>
          <p:cNvPr id="227332" name="Picture 4" descr="wavelet">
            <a:extLst>
              <a:ext uri="{FF2B5EF4-FFF2-40B4-BE49-F238E27FC236}">
                <a16:creationId xmlns:a16="http://schemas.microsoft.com/office/drawing/2014/main" id="{4880C95E-9A38-4E8B-8285-83F7BE60F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5567" y="3413760"/>
            <a:ext cx="3267075" cy="18288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7333" name="Text Box 5">
            <a:extLst>
              <a:ext uri="{FF2B5EF4-FFF2-40B4-BE49-F238E27FC236}">
                <a16:creationId xmlns:a16="http://schemas.microsoft.com/office/drawing/2014/main" id="{7418C21B-20D3-410F-8BE1-369D9ED1405C}"/>
              </a:ext>
            </a:extLst>
          </p:cNvPr>
          <p:cNvSpPr txBox="1">
            <a:spLocks noChangeArrowheads="1"/>
          </p:cNvSpPr>
          <p:nvPr/>
        </p:nvSpPr>
        <p:spPr bwMode="auto">
          <a:xfrm>
            <a:off x="1870166" y="3489961"/>
            <a:ext cx="45720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sz="2000" dirty="0">
                <a:ea typeface="新細明體" panose="02020500000000000000" pitchFamily="18" charset="-120"/>
              </a:rPr>
              <a:t>A wavelet transform is the result of applying a series of wavelet filters to an image. The result is horizontal, vertical and diagonal responses for several scales.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BBD5C1BF-F1ED-46B5-9AA6-3E29AEA656B1}"/>
              </a:ext>
            </a:extLst>
          </p:cNvPr>
          <p:cNvSpPr>
            <a:spLocks noGrp="1" noChangeArrowheads="1"/>
          </p:cNvSpPr>
          <p:nvPr>
            <p:ph type="title"/>
          </p:nvPr>
        </p:nvSpPr>
        <p:spPr/>
        <p:txBody>
          <a:bodyPr/>
          <a:lstStyle/>
          <a:p>
            <a:r>
              <a:rPr lang="en-US" altLang="zh-TW"/>
              <a:t>Choosing parts (2)</a:t>
            </a:r>
          </a:p>
        </p:txBody>
      </p:sp>
      <p:sp>
        <p:nvSpPr>
          <p:cNvPr id="228355" name="Rectangle 3">
            <a:extLst>
              <a:ext uri="{FF2B5EF4-FFF2-40B4-BE49-F238E27FC236}">
                <a16:creationId xmlns:a16="http://schemas.microsoft.com/office/drawing/2014/main" id="{6C9C4C6D-18F8-466E-9D3B-B93A80B186D7}"/>
              </a:ext>
            </a:extLst>
          </p:cNvPr>
          <p:cNvSpPr>
            <a:spLocks noGrp="1" noChangeArrowheads="1"/>
          </p:cNvSpPr>
          <p:nvPr>
            <p:ph type="body" idx="1"/>
          </p:nvPr>
        </p:nvSpPr>
        <p:spPr/>
        <p:txBody>
          <a:bodyPr/>
          <a:lstStyle/>
          <a:p>
            <a:r>
              <a:rPr lang="en-US" altLang="zh-TW" dirty="0"/>
              <a:t>Next, seventeen hand designed “local operators” are applied across the image.</a:t>
            </a:r>
          </a:p>
          <a:p>
            <a:r>
              <a:rPr lang="en-US" altLang="zh-TW" dirty="0"/>
              <a:t>These local operators combine pairs of filter results from the wavelet transform. Some relate horizontal to vertical responses, whereas others relate responses to those of the same orientation but different scale.</a:t>
            </a:r>
          </a:p>
          <a:p>
            <a:r>
              <a:rPr lang="en-US" altLang="zh-TW" dirty="0"/>
              <a:t>The output is discrete over 38 values. These are the “parts”.</a:t>
            </a:r>
          </a:p>
        </p:txBody>
      </p:sp>
      <p:sp>
        <p:nvSpPr>
          <p:cNvPr id="228356" name="Text Box 4">
            <a:extLst>
              <a:ext uri="{FF2B5EF4-FFF2-40B4-BE49-F238E27FC236}">
                <a16:creationId xmlns:a16="http://schemas.microsoft.com/office/drawing/2014/main" id="{68DC396B-8543-496C-A75E-B5ABC8F58112}"/>
              </a:ext>
            </a:extLst>
          </p:cNvPr>
          <p:cNvSpPr txBox="1">
            <a:spLocks noChangeArrowheads="1"/>
          </p:cNvSpPr>
          <p:nvPr/>
        </p:nvSpPr>
        <p:spPr bwMode="auto">
          <a:xfrm>
            <a:off x="2743200" y="4495800"/>
            <a:ext cx="822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dirty="0">
                <a:ea typeface="新細明體" panose="02020500000000000000" pitchFamily="18" charset="-120"/>
              </a:rPr>
              <a:t>Are we even talking about “parts” of anything anymore..?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a:extLst>
              <a:ext uri="{FF2B5EF4-FFF2-40B4-BE49-F238E27FC236}">
                <a16:creationId xmlns:a16="http://schemas.microsoft.com/office/drawing/2014/main" id="{5CE5BC97-5279-4972-AE8E-E48B45292EF5}"/>
              </a:ext>
            </a:extLst>
          </p:cNvPr>
          <p:cNvSpPr>
            <a:spLocks noGrp="1" noChangeArrowheads="1"/>
          </p:cNvSpPr>
          <p:nvPr>
            <p:ph type="title"/>
          </p:nvPr>
        </p:nvSpPr>
        <p:spPr/>
        <p:txBody>
          <a:bodyPr/>
          <a:lstStyle/>
          <a:p>
            <a:r>
              <a:rPr lang="en-US" altLang="zh-TW"/>
              <a:t>Choosing parts (3)</a:t>
            </a:r>
          </a:p>
        </p:txBody>
      </p:sp>
      <p:pic>
        <p:nvPicPr>
          <p:cNvPr id="229380" name="Picture 4" descr="lo4">
            <a:extLst>
              <a:ext uri="{FF2B5EF4-FFF2-40B4-BE49-F238E27FC236}">
                <a16:creationId xmlns:a16="http://schemas.microsoft.com/office/drawing/2014/main" id="{B191E93D-F452-4B1A-BE7C-65DB483183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667001"/>
            <a:ext cx="1087438" cy="1287463"/>
          </a:xfrm>
          <a:prstGeom prst="rect">
            <a:avLst/>
          </a:prstGeom>
          <a:noFill/>
          <a:extLst>
            <a:ext uri="{909E8E84-426E-40DD-AFC4-6F175D3DCCD1}">
              <a14:hiddenFill xmlns:a14="http://schemas.microsoft.com/office/drawing/2010/main">
                <a:solidFill>
                  <a:srgbClr val="FFFFFF"/>
                </a:solidFill>
              </a14:hiddenFill>
            </a:ext>
          </a:extLst>
        </p:spPr>
      </p:pic>
      <p:pic>
        <p:nvPicPr>
          <p:cNvPr id="229381" name="Picture 5" descr="lo1">
            <a:extLst>
              <a:ext uri="{FF2B5EF4-FFF2-40B4-BE49-F238E27FC236}">
                <a16:creationId xmlns:a16="http://schemas.microsoft.com/office/drawing/2014/main" id="{DD1C70E8-3415-48A3-B3DE-0FA1F9EC5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1" y="1295400"/>
            <a:ext cx="1077913" cy="1295400"/>
          </a:xfrm>
          <a:prstGeom prst="rect">
            <a:avLst/>
          </a:prstGeom>
          <a:noFill/>
          <a:extLst>
            <a:ext uri="{909E8E84-426E-40DD-AFC4-6F175D3DCCD1}">
              <a14:hiddenFill xmlns:a14="http://schemas.microsoft.com/office/drawing/2010/main">
                <a:solidFill>
                  <a:srgbClr val="FFFFFF"/>
                </a:solidFill>
              </a14:hiddenFill>
            </a:ext>
          </a:extLst>
        </p:spPr>
      </p:pic>
      <p:pic>
        <p:nvPicPr>
          <p:cNvPr id="229382" name="Picture 6" descr="lo2">
            <a:extLst>
              <a:ext uri="{FF2B5EF4-FFF2-40B4-BE49-F238E27FC236}">
                <a16:creationId xmlns:a16="http://schemas.microsoft.com/office/drawing/2014/main" id="{20061586-7499-4874-B283-E3997FF59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4038600"/>
            <a:ext cx="1085850" cy="1303338"/>
          </a:xfrm>
          <a:prstGeom prst="rect">
            <a:avLst/>
          </a:prstGeom>
          <a:noFill/>
          <a:extLst>
            <a:ext uri="{909E8E84-426E-40DD-AFC4-6F175D3DCCD1}">
              <a14:hiddenFill xmlns:a14="http://schemas.microsoft.com/office/drawing/2010/main">
                <a:solidFill>
                  <a:srgbClr val="FFFFFF"/>
                </a:solidFill>
              </a14:hiddenFill>
            </a:ext>
          </a:extLst>
        </p:spPr>
      </p:pic>
      <p:pic>
        <p:nvPicPr>
          <p:cNvPr id="229383" name="Picture 7" descr="lo3">
            <a:extLst>
              <a:ext uri="{FF2B5EF4-FFF2-40B4-BE49-F238E27FC236}">
                <a16:creationId xmlns:a16="http://schemas.microsoft.com/office/drawing/2014/main" id="{92BF1B5C-6944-4D41-8814-52054A138B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5410200"/>
            <a:ext cx="1087438" cy="1295400"/>
          </a:xfrm>
          <a:prstGeom prst="rect">
            <a:avLst/>
          </a:prstGeom>
          <a:noFill/>
          <a:extLst>
            <a:ext uri="{909E8E84-426E-40DD-AFC4-6F175D3DCCD1}">
              <a14:hiddenFill xmlns:a14="http://schemas.microsoft.com/office/drawing/2010/main">
                <a:solidFill>
                  <a:srgbClr val="FFFFFF"/>
                </a:solidFill>
              </a14:hiddenFill>
            </a:ext>
          </a:extLst>
        </p:spPr>
      </p:pic>
      <p:sp>
        <p:nvSpPr>
          <p:cNvPr id="229384" name="Text Box 8">
            <a:extLst>
              <a:ext uri="{FF2B5EF4-FFF2-40B4-BE49-F238E27FC236}">
                <a16:creationId xmlns:a16="http://schemas.microsoft.com/office/drawing/2014/main" id="{028D80DD-F422-41A7-B96A-DD274457CD51}"/>
              </a:ext>
            </a:extLst>
          </p:cNvPr>
          <p:cNvSpPr txBox="1">
            <a:spLocks noChangeArrowheads="1"/>
          </p:cNvSpPr>
          <p:nvPr/>
        </p:nvSpPr>
        <p:spPr bwMode="auto">
          <a:xfrm>
            <a:off x="1524000" y="1447801"/>
            <a:ext cx="1752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TW">
                <a:ea typeface="新細明體" panose="02020500000000000000" pitchFamily="18" charset="-120"/>
              </a:rPr>
              <a:t>Intra-Subband</a:t>
            </a:r>
          </a:p>
        </p:txBody>
      </p:sp>
      <p:sp>
        <p:nvSpPr>
          <p:cNvPr id="229385" name="Text Box 9">
            <a:extLst>
              <a:ext uri="{FF2B5EF4-FFF2-40B4-BE49-F238E27FC236}">
                <a16:creationId xmlns:a16="http://schemas.microsoft.com/office/drawing/2014/main" id="{56044197-9C2C-45B2-A026-27C0C98A0969}"/>
              </a:ext>
            </a:extLst>
          </p:cNvPr>
          <p:cNvSpPr txBox="1">
            <a:spLocks noChangeArrowheads="1"/>
          </p:cNvSpPr>
          <p:nvPr/>
        </p:nvSpPr>
        <p:spPr bwMode="auto">
          <a:xfrm>
            <a:off x="1371600" y="4191001"/>
            <a:ext cx="1905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TW">
                <a:ea typeface="新細明體" panose="02020500000000000000" pitchFamily="18" charset="-120"/>
              </a:rPr>
              <a:t>Inter-orientation</a:t>
            </a:r>
          </a:p>
        </p:txBody>
      </p:sp>
      <p:sp>
        <p:nvSpPr>
          <p:cNvPr id="229386" name="Text Box 10">
            <a:extLst>
              <a:ext uri="{FF2B5EF4-FFF2-40B4-BE49-F238E27FC236}">
                <a16:creationId xmlns:a16="http://schemas.microsoft.com/office/drawing/2014/main" id="{7EAE7149-A521-4723-A30A-5460AD9CE8E0}"/>
              </a:ext>
            </a:extLst>
          </p:cNvPr>
          <p:cNvSpPr txBox="1">
            <a:spLocks noChangeArrowheads="1"/>
          </p:cNvSpPr>
          <p:nvPr/>
        </p:nvSpPr>
        <p:spPr bwMode="auto">
          <a:xfrm>
            <a:off x="1524000" y="2819401"/>
            <a:ext cx="1752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TW">
                <a:ea typeface="新細明體" panose="02020500000000000000" pitchFamily="18" charset="-120"/>
              </a:rPr>
              <a:t>Inter-frequency</a:t>
            </a:r>
          </a:p>
        </p:txBody>
      </p:sp>
      <p:sp>
        <p:nvSpPr>
          <p:cNvPr id="229387" name="Text Box 11">
            <a:extLst>
              <a:ext uri="{FF2B5EF4-FFF2-40B4-BE49-F238E27FC236}">
                <a16:creationId xmlns:a16="http://schemas.microsoft.com/office/drawing/2014/main" id="{0C9917C9-C36C-43CD-A574-86210FD1B915}"/>
              </a:ext>
            </a:extLst>
          </p:cNvPr>
          <p:cNvSpPr txBox="1">
            <a:spLocks noChangeArrowheads="1"/>
          </p:cNvSpPr>
          <p:nvPr/>
        </p:nvSpPr>
        <p:spPr bwMode="auto">
          <a:xfrm>
            <a:off x="1371600" y="5486400"/>
            <a:ext cx="1905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TW">
                <a:ea typeface="新細明體" panose="02020500000000000000" pitchFamily="18" charset="-120"/>
              </a:rPr>
              <a:t>Inter-frequency/ Inter-orientation</a:t>
            </a:r>
          </a:p>
        </p:txBody>
      </p:sp>
      <p:sp>
        <p:nvSpPr>
          <p:cNvPr id="229388" name="Rectangle 12">
            <a:extLst>
              <a:ext uri="{FF2B5EF4-FFF2-40B4-BE49-F238E27FC236}">
                <a16:creationId xmlns:a16="http://schemas.microsoft.com/office/drawing/2014/main" id="{F09242B1-8A21-4711-8D1A-C51EB205305B}"/>
              </a:ext>
            </a:extLst>
          </p:cNvPr>
          <p:cNvSpPr>
            <a:spLocks noChangeArrowheads="1"/>
          </p:cNvSpPr>
          <p:nvPr/>
        </p:nvSpPr>
        <p:spPr bwMode="auto">
          <a:xfrm>
            <a:off x="4800600" y="1524000"/>
            <a:ext cx="2133600" cy="7620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9389" name="Text Box 13">
            <a:extLst>
              <a:ext uri="{FF2B5EF4-FFF2-40B4-BE49-F238E27FC236}">
                <a16:creationId xmlns:a16="http://schemas.microsoft.com/office/drawing/2014/main" id="{48568D39-50FA-4008-A6CF-BC0F35204EEE}"/>
              </a:ext>
            </a:extLst>
          </p:cNvPr>
          <p:cNvSpPr txBox="1">
            <a:spLocks noChangeArrowheads="1"/>
          </p:cNvSpPr>
          <p:nvPr/>
        </p:nvSpPr>
        <p:spPr bwMode="auto">
          <a:xfrm>
            <a:off x="4800600" y="1676401"/>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a:ea typeface="新細明體" panose="02020500000000000000" pitchFamily="18" charset="-120"/>
              </a:rPr>
              <a:t>Local operator</a:t>
            </a:r>
          </a:p>
        </p:txBody>
      </p:sp>
      <p:sp>
        <p:nvSpPr>
          <p:cNvPr id="229390" name="Rectangle 14">
            <a:extLst>
              <a:ext uri="{FF2B5EF4-FFF2-40B4-BE49-F238E27FC236}">
                <a16:creationId xmlns:a16="http://schemas.microsoft.com/office/drawing/2014/main" id="{BF147C75-87DC-4530-A6E6-067DB09F9AAA}"/>
              </a:ext>
            </a:extLst>
          </p:cNvPr>
          <p:cNvSpPr>
            <a:spLocks noChangeArrowheads="1"/>
          </p:cNvSpPr>
          <p:nvPr/>
        </p:nvSpPr>
        <p:spPr bwMode="auto">
          <a:xfrm>
            <a:off x="4800600" y="2895600"/>
            <a:ext cx="2133600" cy="7620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9391" name="Text Box 15">
            <a:extLst>
              <a:ext uri="{FF2B5EF4-FFF2-40B4-BE49-F238E27FC236}">
                <a16:creationId xmlns:a16="http://schemas.microsoft.com/office/drawing/2014/main" id="{B2517A12-4160-46B6-BDAF-C8D6D359CBB3}"/>
              </a:ext>
            </a:extLst>
          </p:cNvPr>
          <p:cNvSpPr txBox="1">
            <a:spLocks noChangeArrowheads="1"/>
          </p:cNvSpPr>
          <p:nvPr/>
        </p:nvSpPr>
        <p:spPr bwMode="auto">
          <a:xfrm>
            <a:off x="4800600" y="3048001"/>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a:ea typeface="新細明體" panose="02020500000000000000" pitchFamily="18" charset="-120"/>
              </a:rPr>
              <a:t>Local operator</a:t>
            </a:r>
          </a:p>
        </p:txBody>
      </p:sp>
      <p:sp>
        <p:nvSpPr>
          <p:cNvPr id="229392" name="Rectangle 16">
            <a:extLst>
              <a:ext uri="{FF2B5EF4-FFF2-40B4-BE49-F238E27FC236}">
                <a16:creationId xmlns:a16="http://schemas.microsoft.com/office/drawing/2014/main" id="{428DBB40-8AAD-42E8-94EA-8ABB9A37323A}"/>
              </a:ext>
            </a:extLst>
          </p:cNvPr>
          <p:cNvSpPr>
            <a:spLocks noChangeArrowheads="1"/>
          </p:cNvSpPr>
          <p:nvPr/>
        </p:nvSpPr>
        <p:spPr bwMode="auto">
          <a:xfrm>
            <a:off x="4800600" y="4343400"/>
            <a:ext cx="2133600" cy="7620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9393" name="Text Box 17">
            <a:extLst>
              <a:ext uri="{FF2B5EF4-FFF2-40B4-BE49-F238E27FC236}">
                <a16:creationId xmlns:a16="http://schemas.microsoft.com/office/drawing/2014/main" id="{C5D3B587-7903-43E6-B325-CF6C498B3D69}"/>
              </a:ext>
            </a:extLst>
          </p:cNvPr>
          <p:cNvSpPr txBox="1">
            <a:spLocks noChangeArrowheads="1"/>
          </p:cNvSpPr>
          <p:nvPr/>
        </p:nvSpPr>
        <p:spPr bwMode="auto">
          <a:xfrm>
            <a:off x="4800600" y="4495801"/>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a:ea typeface="新細明體" panose="02020500000000000000" pitchFamily="18" charset="-120"/>
              </a:rPr>
              <a:t>Local operator</a:t>
            </a:r>
          </a:p>
        </p:txBody>
      </p:sp>
      <p:sp>
        <p:nvSpPr>
          <p:cNvPr id="229394" name="Rectangle 18">
            <a:extLst>
              <a:ext uri="{FF2B5EF4-FFF2-40B4-BE49-F238E27FC236}">
                <a16:creationId xmlns:a16="http://schemas.microsoft.com/office/drawing/2014/main" id="{E7EFDEA7-690E-4912-AF3F-9ACA02F3E813}"/>
              </a:ext>
            </a:extLst>
          </p:cNvPr>
          <p:cNvSpPr>
            <a:spLocks noChangeArrowheads="1"/>
          </p:cNvSpPr>
          <p:nvPr/>
        </p:nvSpPr>
        <p:spPr bwMode="auto">
          <a:xfrm>
            <a:off x="4800600" y="5715000"/>
            <a:ext cx="2133600" cy="7620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9395" name="Text Box 19">
            <a:extLst>
              <a:ext uri="{FF2B5EF4-FFF2-40B4-BE49-F238E27FC236}">
                <a16:creationId xmlns:a16="http://schemas.microsoft.com/office/drawing/2014/main" id="{6EA0CBA7-DAD2-45CA-A663-07E697445164}"/>
              </a:ext>
            </a:extLst>
          </p:cNvPr>
          <p:cNvSpPr txBox="1">
            <a:spLocks noChangeArrowheads="1"/>
          </p:cNvSpPr>
          <p:nvPr/>
        </p:nvSpPr>
        <p:spPr bwMode="auto">
          <a:xfrm>
            <a:off x="4800600" y="5867401"/>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a:ea typeface="新細明體" panose="02020500000000000000" pitchFamily="18" charset="-120"/>
              </a:rPr>
              <a:t>Box o’ Mystery</a:t>
            </a:r>
          </a:p>
        </p:txBody>
      </p:sp>
      <p:sp>
        <p:nvSpPr>
          <p:cNvPr id="229396" name="Line 20">
            <a:extLst>
              <a:ext uri="{FF2B5EF4-FFF2-40B4-BE49-F238E27FC236}">
                <a16:creationId xmlns:a16="http://schemas.microsoft.com/office/drawing/2014/main" id="{795F23B4-FB80-44F6-B15E-6A00748EC4B4}"/>
              </a:ext>
            </a:extLst>
          </p:cNvPr>
          <p:cNvSpPr>
            <a:spLocks noChangeShapeType="1"/>
          </p:cNvSpPr>
          <p:nvPr/>
        </p:nvSpPr>
        <p:spPr bwMode="auto">
          <a:xfrm>
            <a:off x="4343400" y="19050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9397" name="Line 21">
            <a:extLst>
              <a:ext uri="{FF2B5EF4-FFF2-40B4-BE49-F238E27FC236}">
                <a16:creationId xmlns:a16="http://schemas.microsoft.com/office/drawing/2014/main" id="{D239D360-D7DF-422B-AD51-5170FC62629C}"/>
              </a:ext>
            </a:extLst>
          </p:cNvPr>
          <p:cNvSpPr>
            <a:spLocks noChangeShapeType="1"/>
          </p:cNvSpPr>
          <p:nvPr/>
        </p:nvSpPr>
        <p:spPr bwMode="auto">
          <a:xfrm>
            <a:off x="4343400" y="32766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9398" name="Line 22">
            <a:extLst>
              <a:ext uri="{FF2B5EF4-FFF2-40B4-BE49-F238E27FC236}">
                <a16:creationId xmlns:a16="http://schemas.microsoft.com/office/drawing/2014/main" id="{85194918-C890-4F1F-A1E0-877ED3B7D7CE}"/>
              </a:ext>
            </a:extLst>
          </p:cNvPr>
          <p:cNvSpPr>
            <a:spLocks noChangeShapeType="1"/>
          </p:cNvSpPr>
          <p:nvPr/>
        </p:nvSpPr>
        <p:spPr bwMode="auto">
          <a:xfrm>
            <a:off x="4343400" y="47244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9399" name="Line 23">
            <a:extLst>
              <a:ext uri="{FF2B5EF4-FFF2-40B4-BE49-F238E27FC236}">
                <a16:creationId xmlns:a16="http://schemas.microsoft.com/office/drawing/2014/main" id="{00EB3599-AED9-4DDF-9472-078C5AE1FDD0}"/>
              </a:ext>
            </a:extLst>
          </p:cNvPr>
          <p:cNvSpPr>
            <a:spLocks noChangeShapeType="1"/>
          </p:cNvSpPr>
          <p:nvPr/>
        </p:nvSpPr>
        <p:spPr bwMode="auto">
          <a:xfrm>
            <a:off x="4343400" y="60960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9400" name="Oval 24">
            <a:extLst>
              <a:ext uri="{FF2B5EF4-FFF2-40B4-BE49-F238E27FC236}">
                <a16:creationId xmlns:a16="http://schemas.microsoft.com/office/drawing/2014/main" id="{63A10B9D-E4A9-45DA-9491-6524B7959370}"/>
              </a:ext>
            </a:extLst>
          </p:cNvPr>
          <p:cNvSpPr>
            <a:spLocks noChangeArrowheads="1"/>
          </p:cNvSpPr>
          <p:nvPr/>
        </p:nvSpPr>
        <p:spPr bwMode="auto">
          <a:xfrm>
            <a:off x="8382000" y="3429000"/>
            <a:ext cx="2057400" cy="1219200"/>
          </a:xfrm>
          <a:prstGeom prst="ellipse">
            <a:avLst/>
          </a:prstGeom>
          <a:solidFill>
            <a:schemeClr val="bg2"/>
          </a:solidFill>
          <a:ln w="25400">
            <a:solidFill>
              <a:schemeClr val="tx1"/>
            </a:solidFill>
            <a:round/>
            <a:headEnd/>
            <a:tailEnd/>
          </a:ln>
          <a:effectLst/>
        </p:spPr>
        <p:txBody>
          <a:bodyPr wrap="none" anchor="ctr"/>
          <a:lstStyle/>
          <a:p>
            <a:endParaRPr lang="zh-TW" altLang="en-US">
              <a:solidFill>
                <a:srgbClr val="FF0000"/>
              </a:solidFill>
            </a:endParaRPr>
          </a:p>
        </p:txBody>
      </p:sp>
      <p:sp>
        <p:nvSpPr>
          <p:cNvPr id="229401" name="Text Box 25">
            <a:extLst>
              <a:ext uri="{FF2B5EF4-FFF2-40B4-BE49-F238E27FC236}">
                <a16:creationId xmlns:a16="http://schemas.microsoft.com/office/drawing/2014/main" id="{F6E51BFD-4D93-4BE7-A3C1-1E1FABBD68EF}"/>
              </a:ext>
            </a:extLst>
          </p:cNvPr>
          <p:cNvSpPr txBox="1">
            <a:spLocks noChangeArrowheads="1"/>
          </p:cNvSpPr>
          <p:nvPr/>
        </p:nvSpPr>
        <p:spPr bwMode="auto">
          <a:xfrm>
            <a:off x="8610600" y="3733800"/>
            <a:ext cx="1600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3200">
                <a:ea typeface="新細明體" panose="02020500000000000000" pitchFamily="18" charset="-120"/>
              </a:rPr>
              <a:t>“Parts”</a:t>
            </a:r>
          </a:p>
        </p:txBody>
      </p:sp>
      <p:sp>
        <p:nvSpPr>
          <p:cNvPr id="229402" name="Line 26">
            <a:extLst>
              <a:ext uri="{FF2B5EF4-FFF2-40B4-BE49-F238E27FC236}">
                <a16:creationId xmlns:a16="http://schemas.microsoft.com/office/drawing/2014/main" id="{94DA4C32-D1AB-4DEE-80A3-3E578C6AE32F}"/>
              </a:ext>
            </a:extLst>
          </p:cNvPr>
          <p:cNvSpPr>
            <a:spLocks noChangeShapeType="1"/>
          </p:cNvSpPr>
          <p:nvPr/>
        </p:nvSpPr>
        <p:spPr bwMode="auto">
          <a:xfrm>
            <a:off x="6934200" y="1905000"/>
            <a:ext cx="1219200" cy="1828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9403" name="Line 27">
            <a:extLst>
              <a:ext uri="{FF2B5EF4-FFF2-40B4-BE49-F238E27FC236}">
                <a16:creationId xmlns:a16="http://schemas.microsoft.com/office/drawing/2014/main" id="{C88A8E57-7605-471A-91B7-BCC194C9180F}"/>
              </a:ext>
            </a:extLst>
          </p:cNvPr>
          <p:cNvSpPr>
            <a:spLocks noChangeShapeType="1"/>
          </p:cNvSpPr>
          <p:nvPr/>
        </p:nvSpPr>
        <p:spPr bwMode="auto">
          <a:xfrm>
            <a:off x="6934200" y="3276600"/>
            <a:ext cx="1219200"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9404" name="Line 28">
            <a:extLst>
              <a:ext uri="{FF2B5EF4-FFF2-40B4-BE49-F238E27FC236}">
                <a16:creationId xmlns:a16="http://schemas.microsoft.com/office/drawing/2014/main" id="{B02040CC-7B27-4A7B-BF47-CDDB2008ADFA}"/>
              </a:ext>
            </a:extLst>
          </p:cNvPr>
          <p:cNvSpPr>
            <a:spLocks noChangeShapeType="1"/>
          </p:cNvSpPr>
          <p:nvPr/>
        </p:nvSpPr>
        <p:spPr bwMode="auto">
          <a:xfrm flipV="1">
            <a:off x="6934200" y="4114800"/>
            <a:ext cx="12192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9405" name="Line 29">
            <a:extLst>
              <a:ext uri="{FF2B5EF4-FFF2-40B4-BE49-F238E27FC236}">
                <a16:creationId xmlns:a16="http://schemas.microsoft.com/office/drawing/2014/main" id="{A559EFD1-073E-4BC4-99DB-610256A58884}"/>
              </a:ext>
            </a:extLst>
          </p:cNvPr>
          <p:cNvSpPr>
            <a:spLocks noChangeShapeType="1"/>
          </p:cNvSpPr>
          <p:nvPr/>
        </p:nvSpPr>
        <p:spPr bwMode="auto">
          <a:xfrm flipV="1">
            <a:off x="6934200" y="4343400"/>
            <a:ext cx="1219200" cy="1752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a:extLst>
              <a:ext uri="{FF2B5EF4-FFF2-40B4-BE49-F238E27FC236}">
                <a16:creationId xmlns:a16="http://schemas.microsoft.com/office/drawing/2014/main" id="{15CB9AF5-69A8-4641-BCA0-66CA8894B96C}"/>
              </a:ext>
            </a:extLst>
          </p:cNvPr>
          <p:cNvSpPr>
            <a:spLocks noGrp="1" noChangeArrowheads="1"/>
          </p:cNvSpPr>
          <p:nvPr>
            <p:ph type="title"/>
          </p:nvPr>
        </p:nvSpPr>
        <p:spPr/>
        <p:txBody>
          <a:bodyPr/>
          <a:lstStyle/>
          <a:p>
            <a:r>
              <a:rPr lang="en-US" altLang="zh-TW"/>
              <a:t>Classification by parts</a:t>
            </a:r>
            <a:endParaRPr lang="en-US" altLang="zh-TW" dirty="0"/>
          </a:p>
        </p:txBody>
      </p:sp>
      <p:graphicFrame>
        <p:nvGraphicFramePr>
          <p:cNvPr id="230404" name="Object 4">
            <a:extLst>
              <a:ext uri="{FF2B5EF4-FFF2-40B4-BE49-F238E27FC236}">
                <a16:creationId xmlns:a16="http://schemas.microsoft.com/office/drawing/2014/main" id="{8D8ABF3A-BDA8-4195-9FC6-F609E2A50339}"/>
              </a:ext>
            </a:extLst>
          </p:cNvPr>
          <p:cNvGraphicFramePr>
            <a:graphicFrameLocks noGrp="1" noChangeAspect="1"/>
          </p:cNvGraphicFramePr>
          <p:nvPr>
            <p:ph idx="1"/>
            <p:extLst>
              <p:ext uri="{D42A27DB-BD31-4B8C-83A1-F6EECF244321}">
                <p14:modId xmlns:p14="http://schemas.microsoft.com/office/powerpoint/2010/main" val="2333384962"/>
              </p:ext>
            </p:extLst>
          </p:nvPr>
        </p:nvGraphicFramePr>
        <p:xfrm>
          <a:off x="4419600" y="3670300"/>
          <a:ext cx="3951568" cy="901700"/>
        </p:xfrm>
        <a:graphic>
          <a:graphicData uri="http://schemas.openxmlformats.org/presentationml/2006/ole">
            <mc:AlternateContent xmlns:mc="http://schemas.openxmlformats.org/markup-compatibility/2006">
              <mc:Choice xmlns:v="urn:schemas-microsoft-com:vml" Requires="v">
                <p:oleObj spid="_x0000_s29698" name="Equation" r:id="rId4" imgW="1892160" imgH="431640" progId="Equation.3">
                  <p:embed/>
                </p:oleObj>
              </mc:Choice>
              <mc:Fallback>
                <p:oleObj name="Equation" r:id="rId4" imgW="1892160" imgH="431640" progId="Equation.3">
                  <p:embed/>
                  <p:pic>
                    <p:nvPicPr>
                      <p:cNvPr id="230404" name="Object 4">
                        <a:extLst>
                          <a:ext uri="{FF2B5EF4-FFF2-40B4-BE49-F238E27FC236}">
                            <a16:creationId xmlns:a16="http://schemas.microsoft.com/office/drawing/2014/main" id="{8D8ABF3A-BDA8-4195-9FC6-F609E2A503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3670300"/>
                        <a:ext cx="3951568" cy="901700"/>
                      </a:xfrm>
                      <a:prstGeom prst="rect">
                        <a:avLst/>
                      </a:prstGeom>
                      <a:noFill/>
                      <a:ln>
                        <a:noFill/>
                      </a:ln>
                      <a:effectLst/>
                    </p:spPr>
                  </p:pic>
                </p:oleObj>
              </mc:Fallback>
            </mc:AlternateContent>
          </a:graphicData>
        </a:graphic>
      </p:graphicFrame>
      <p:sp>
        <p:nvSpPr>
          <p:cNvPr id="230406" name="Text Box 6">
            <a:extLst>
              <a:ext uri="{FF2B5EF4-FFF2-40B4-BE49-F238E27FC236}">
                <a16:creationId xmlns:a16="http://schemas.microsoft.com/office/drawing/2014/main" id="{0464081A-B4B3-43C2-8C4A-0E9164397E7A}"/>
              </a:ext>
            </a:extLst>
          </p:cNvPr>
          <p:cNvSpPr txBox="1">
            <a:spLocks noChangeArrowheads="1"/>
          </p:cNvSpPr>
          <p:nvPr/>
        </p:nvSpPr>
        <p:spPr bwMode="auto">
          <a:xfrm>
            <a:off x="2057400" y="5029200"/>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sz="2400">
                <a:ea typeface="新細明體" panose="02020500000000000000" pitchFamily="18" charset="-120"/>
              </a:rPr>
              <a:t>A simple independence assumption…</a:t>
            </a:r>
          </a:p>
        </p:txBody>
      </p:sp>
      <p:sp>
        <p:nvSpPr>
          <p:cNvPr id="15" name="矩形 14">
            <a:extLst>
              <a:ext uri="{FF2B5EF4-FFF2-40B4-BE49-F238E27FC236}">
                <a16:creationId xmlns:a16="http://schemas.microsoft.com/office/drawing/2014/main" id="{445C57EB-57F3-4E4B-A427-F497BB046FCB}"/>
              </a:ext>
            </a:extLst>
          </p:cNvPr>
          <p:cNvSpPr/>
          <p:nvPr/>
        </p:nvSpPr>
        <p:spPr>
          <a:xfrm>
            <a:off x="2753360" y="1637090"/>
            <a:ext cx="6096000" cy="1569660"/>
          </a:xfrm>
          <a:prstGeom prst="rect">
            <a:avLst/>
          </a:prstGeom>
        </p:spPr>
        <p:txBody>
          <a:bodyPr>
            <a:spAutoFit/>
          </a:bodyPr>
          <a:lstStyle/>
          <a:p>
            <a:r>
              <a:rPr lang="en-US" altLang="zh-TW" sz="2400" dirty="0"/>
              <a:t>Using this definition of “parts” and the base assumption that pixels within parts are independent of those outside parts, a classifier can be obtained: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a:extLst>
              <a:ext uri="{FF2B5EF4-FFF2-40B4-BE49-F238E27FC236}">
                <a16:creationId xmlns:a16="http://schemas.microsoft.com/office/drawing/2014/main" id="{FCC891C9-CD35-4275-AA83-E4C754D7C1A5}"/>
              </a:ext>
            </a:extLst>
          </p:cNvPr>
          <p:cNvSpPr>
            <a:spLocks noGrp="1" noChangeArrowheads="1"/>
          </p:cNvSpPr>
          <p:nvPr>
            <p:ph type="title"/>
          </p:nvPr>
        </p:nvSpPr>
        <p:spPr/>
        <p:txBody>
          <a:bodyPr/>
          <a:lstStyle/>
          <a:p>
            <a:r>
              <a:rPr lang="en-US" altLang="zh-TW" dirty="0"/>
              <a:t>Learning by parts</a:t>
            </a:r>
          </a:p>
        </p:txBody>
      </p:sp>
      <p:graphicFrame>
        <p:nvGraphicFramePr>
          <p:cNvPr id="232452" name="Object 4">
            <a:extLst>
              <a:ext uri="{FF2B5EF4-FFF2-40B4-BE49-F238E27FC236}">
                <a16:creationId xmlns:a16="http://schemas.microsoft.com/office/drawing/2014/main" id="{B26E14DC-FCFF-457C-BEBC-250A860E003C}"/>
              </a:ext>
            </a:extLst>
          </p:cNvPr>
          <p:cNvGraphicFramePr>
            <a:graphicFrameLocks noGrp="1" noChangeAspect="1"/>
          </p:cNvGraphicFramePr>
          <p:nvPr>
            <p:ph idx="1"/>
            <p:extLst>
              <p:ext uri="{D42A27DB-BD31-4B8C-83A1-F6EECF244321}">
                <p14:modId xmlns:p14="http://schemas.microsoft.com/office/powerpoint/2010/main" val="1515244274"/>
              </p:ext>
            </p:extLst>
          </p:nvPr>
        </p:nvGraphicFramePr>
        <p:xfrm>
          <a:off x="3886200" y="3181521"/>
          <a:ext cx="4885249" cy="830996"/>
        </p:xfrm>
        <a:graphic>
          <a:graphicData uri="http://schemas.openxmlformats.org/presentationml/2006/ole">
            <mc:AlternateContent xmlns:mc="http://schemas.openxmlformats.org/markup-compatibility/2006">
              <mc:Choice xmlns:v="urn:schemas-microsoft-com:vml" Requires="v">
                <p:oleObj spid="_x0000_s30722" name="Equation" r:id="rId3" imgW="2463480" imgH="419040" progId="Equation.3">
                  <p:embed/>
                </p:oleObj>
              </mc:Choice>
              <mc:Fallback>
                <p:oleObj name="Equation" r:id="rId3" imgW="2463480" imgH="419040" progId="Equation.3">
                  <p:embed/>
                  <p:pic>
                    <p:nvPicPr>
                      <p:cNvPr id="232452" name="Object 4">
                        <a:extLst>
                          <a:ext uri="{FF2B5EF4-FFF2-40B4-BE49-F238E27FC236}">
                            <a16:creationId xmlns:a16="http://schemas.microsoft.com/office/drawing/2014/main" id="{B26E14DC-FCFF-457C-BEBC-250A860E00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181521"/>
                        <a:ext cx="4885249" cy="830996"/>
                      </a:xfrm>
                      <a:prstGeom prst="rect">
                        <a:avLst/>
                      </a:prstGeom>
                      <a:noFill/>
                      <a:ln>
                        <a:noFill/>
                      </a:ln>
                      <a:effectLst/>
                    </p:spPr>
                  </p:pic>
                </p:oleObj>
              </mc:Fallback>
            </mc:AlternateContent>
          </a:graphicData>
        </a:graphic>
      </p:graphicFrame>
      <p:sp>
        <p:nvSpPr>
          <p:cNvPr id="232454" name="Text Box 6">
            <a:extLst>
              <a:ext uri="{FF2B5EF4-FFF2-40B4-BE49-F238E27FC236}">
                <a16:creationId xmlns:a16="http://schemas.microsoft.com/office/drawing/2014/main" id="{986E7FB2-33AA-4F60-B04A-3DB7B6D7D40B}"/>
              </a:ext>
            </a:extLst>
          </p:cNvPr>
          <p:cNvSpPr txBox="1">
            <a:spLocks noChangeArrowheads="1"/>
          </p:cNvSpPr>
          <p:nvPr/>
        </p:nvSpPr>
        <p:spPr bwMode="auto">
          <a:xfrm>
            <a:off x="2057400" y="4267200"/>
            <a:ext cx="8001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sz="2800" dirty="0">
                <a:ea typeface="新細明體" panose="02020500000000000000" pitchFamily="18" charset="-120"/>
              </a:rPr>
              <a:t>AdaBoost is used to improve classification accuracy (more on this later).</a:t>
            </a:r>
          </a:p>
        </p:txBody>
      </p:sp>
      <p:sp>
        <p:nvSpPr>
          <p:cNvPr id="5" name="矩形 4">
            <a:extLst>
              <a:ext uri="{FF2B5EF4-FFF2-40B4-BE49-F238E27FC236}">
                <a16:creationId xmlns:a16="http://schemas.microsoft.com/office/drawing/2014/main" id="{07414E73-BF92-4FF1-83E5-17795EA66C2B}"/>
              </a:ext>
            </a:extLst>
          </p:cNvPr>
          <p:cNvSpPr/>
          <p:nvPr/>
        </p:nvSpPr>
        <p:spPr>
          <a:xfrm>
            <a:off x="3124200" y="2014487"/>
            <a:ext cx="6096000" cy="830997"/>
          </a:xfrm>
          <a:prstGeom prst="rect">
            <a:avLst/>
          </a:prstGeom>
        </p:spPr>
        <p:txBody>
          <a:bodyPr>
            <a:spAutoFit/>
          </a:bodyPr>
          <a:lstStyle/>
          <a:p>
            <a:r>
              <a:rPr lang="en-US" altLang="zh-TW" sz="2400" dirty="0">
                <a:latin typeface="Times" panose="02020603050405020304" pitchFamily="18" charset="0"/>
                <a:cs typeface="Times" panose="02020603050405020304" pitchFamily="18" charset="0"/>
              </a:rPr>
              <a:t>P(part | object) and P(part | non-object) </a:t>
            </a:r>
            <a:br>
              <a:rPr lang="en-US" altLang="zh-TW" sz="2400" dirty="0">
                <a:latin typeface="Times" panose="02020603050405020304" pitchFamily="18" charset="0"/>
                <a:cs typeface="Times" panose="02020603050405020304" pitchFamily="18" charset="0"/>
              </a:rPr>
            </a:br>
            <a:r>
              <a:rPr lang="en-US" altLang="zh-TW" sz="2400" dirty="0"/>
              <a:t>are calculated with a simple MLE: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簡報3" id="{6EEB0659-7757-4DF7-A61F-0792D7E05EFA}" vid="{A88A4FAB-5744-4718-9A36-2EF1D40C2B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template_cchsu_16x9</Template>
  <TotalTime>15273</TotalTime>
  <Words>6537</Words>
  <Application>Microsoft Office PowerPoint</Application>
  <PresentationFormat>寬螢幕</PresentationFormat>
  <Paragraphs>985</Paragraphs>
  <Slides>114</Slides>
  <Notes>32</Notes>
  <HiddenSlides>0</HiddenSlides>
  <MMClips>0</MMClips>
  <ScaleCrop>false</ScaleCrop>
  <HeadingPairs>
    <vt:vector size="8" baseType="variant">
      <vt:variant>
        <vt:lpstr>使用字型</vt:lpstr>
      </vt:variant>
      <vt:variant>
        <vt:i4>11</vt:i4>
      </vt:variant>
      <vt:variant>
        <vt:lpstr>佈景主題</vt:lpstr>
      </vt:variant>
      <vt:variant>
        <vt:i4>1</vt:i4>
      </vt:variant>
      <vt:variant>
        <vt:lpstr>內嵌 OLE 伺服程式</vt:lpstr>
      </vt:variant>
      <vt:variant>
        <vt:i4>1</vt:i4>
      </vt:variant>
      <vt:variant>
        <vt:lpstr>投影片標題</vt:lpstr>
      </vt:variant>
      <vt:variant>
        <vt:i4>114</vt:i4>
      </vt:variant>
    </vt:vector>
  </HeadingPairs>
  <TitlesOfParts>
    <vt:vector size="127" baseType="lpstr">
      <vt:lpstr>Malgun Gothic Semilight</vt:lpstr>
      <vt:lpstr>ＭＳ Ｐゴシック</vt:lpstr>
      <vt:lpstr>微軟正黑體</vt:lpstr>
      <vt:lpstr>新細明體</vt:lpstr>
      <vt:lpstr>Arial</vt:lpstr>
      <vt:lpstr>Calibri</vt:lpstr>
      <vt:lpstr>Comic Sans MS</vt:lpstr>
      <vt:lpstr>Euphemia</vt:lpstr>
      <vt:lpstr>Sylfaen</vt:lpstr>
      <vt:lpstr>Times</vt:lpstr>
      <vt:lpstr>Wingdings</vt:lpstr>
      <vt:lpstr>Academic Literature 16x9</vt:lpstr>
      <vt:lpstr>Equation</vt:lpstr>
      <vt:lpstr>Ensemble learning</vt:lpstr>
      <vt:lpstr>Ensemble learning</vt:lpstr>
      <vt:lpstr>Ensemble learning</vt:lpstr>
      <vt:lpstr>Ensemble learning</vt:lpstr>
      <vt:lpstr>Ensemble learning</vt:lpstr>
      <vt:lpstr>Benefits of ensemble learning</vt:lpstr>
      <vt:lpstr>Benefits of ensemble learning</vt:lpstr>
      <vt:lpstr>Benefits of ensemble learning</vt:lpstr>
      <vt:lpstr>Benefits of ensemble learning</vt:lpstr>
      <vt:lpstr>Benefits of ensemble learning</vt:lpstr>
      <vt:lpstr>Benefits of ensemble learning</vt:lpstr>
      <vt:lpstr>Given enough classifiers…</vt:lpstr>
      <vt:lpstr>Obtaining independent classifiers</vt:lpstr>
      <vt:lpstr>Idea 1: different learning methods</vt:lpstr>
      <vt:lpstr>Idea 1: different learning methods</vt:lpstr>
      <vt:lpstr>Idea 2: split up training data</vt:lpstr>
      <vt:lpstr>Idea 2: split up training data</vt:lpstr>
      <vt:lpstr>Idea 3: bagging</vt:lpstr>
      <vt:lpstr>data generating distribution</vt:lpstr>
      <vt:lpstr>Ideal situation</vt:lpstr>
      <vt:lpstr>bagging</vt:lpstr>
      <vt:lpstr>sampling with replacements</vt:lpstr>
      <vt:lpstr>sampling with replacements</vt:lpstr>
      <vt:lpstr>sampling with replacements</vt:lpstr>
      <vt:lpstr>sampling with replacements</vt:lpstr>
      <vt:lpstr>sampling with replacements</vt:lpstr>
      <vt:lpstr>sampling with replacements</vt:lpstr>
      <vt:lpstr>sampling with replacements</vt:lpstr>
      <vt:lpstr>bagging</vt:lpstr>
      <vt:lpstr>bagging concerns</vt:lpstr>
      <vt:lpstr>bagging concerns</vt:lpstr>
      <vt:lpstr>bagging concerns</vt:lpstr>
      <vt:lpstr>bagging concerns</vt:lpstr>
      <vt:lpstr>probability of overlap</vt:lpstr>
      <vt:lpstr>bagging overlap</vt:lpstr>
      <vt:lpstr>When does bagging work</vt:lpstr>
      <vt:lpstr>When does bagging work</vt:lpstr>
      <vt:lpstr>boosting</vt:lpstr>
      <vt:lpstr>Ensemble learning</vt:lpstr>
      <vt:lpstr>Ensemble learning</vt:lpstr>
      <vt:lpstr>Ensemble learning</vt:lpstr>
      <vt:lpstr>Idea 4: boosting</vt:lpstr>
      <vt:lpstr>“Strong” learner</vt:lpstr>
      <vt:lpstr>“Weak” learner</vt:lpstr>
      <vt:lpstr>weak learners for boosting</vt:lpstr>
      <vt:lpstr>boosting: basic algorithm</vt:lpstr>
      <vt:lpstr>boosting basics</vt:lpstr>
      <vt:lpstr>Boosting</vt:lpstr>
      <vt:lpstr>Boosting</vt:lpstr>
      <vt:lpstr>Boosting</vt:lpstr>
      <vt:lpstr>Boosting</vt:lpstr>
      <vt:lpstr>Boosting</vt:lpstr>
      <vt:lpstr>Classifying</vt:lpstr>
      <vt:lpstr>Notation</vt:lpstr>
      <vt:lpstr>AdaBoost: train</vt:lpstr>
      <vt:lpstr>AdaBoost: train</vt:lpstr>
      <vt:lpstr>AdaBoost: train</vt:lpstr>
      <vt:lpstr>AdaBoost: train</vt:lpstr>
      <vt:lpstr>AdaBoost: train</vt:lpstr>
      <vt:lpstr>AdaBoost: train</vt:lpstr>
      <vt:lpstr>AdaBoost: classify</vt:lpstr>
      <vt:lpstr>AdaBoost: classify</vt:lpstr>
      <vt:lpstr>AdaBoost: classify</vt:lpstr>
      <vt:lpstr>AdaBoost: train, updating the weights</vt:lpstr>
      <vt:lpstr>AdaBoost: train</vt:lpstr>
      <vt:lpstr>AdaBoost: train</vt:lpstr>
      <vt:lpstr>AdaBoost: train</vt:lpstr>
      <vt:lpstr>AdaBoost: train</vt:lpstr>
      <vt:lpstr>AdaBoost: train</vt:lpstr>
      <vt:lpstr>AdaBoost: train</vt:lpstr>
      <vt:lpstr>AdaBoost: train</vt:lpstr>
      <vt:lpstr>AdaBoost justification</vt:lpstr>
      <vt:lpstr>AdaBoost justification</vt:lpstr>
      <vt:lpstr>Other boosting variants</vt:lpstr>
      <vt:lpstr>Boosting example</vt:lpstr>
      <vt:lpstr>Boosting example</vt:lpstr>
      <vt:lpstr>Boosting example</vt:lpstr>
      <vt:lpstr>Boosting example</vt:lpstr>
      <vt:lpstr>Boosting example</vt:lpstr>
      <vt:lpstr>Boosting example</vt:lpstr>
      <vt:lpstr>Boosting example</vt:lpstr>
      <vt:lpstr>Boosting example</vt:lpstr>
      <vt:lpstr>AdaBoost: train</vt:lpstr>
      <vt:lpstr>Boosted decision stumps</vt:lpstr>
      <vt:lpstr>Boosted decision stumps</vt:lpstr>
      <vt:lpstr>Boosted decision stumps</vt:lpstr>
      <vt:lpstr>Boosting in practice</vt:lpstr>
      <vt:lpstr>Adaboost application example:  face detection</vt:lpstr>
      <vt:lpstr>Adaboost application example:  face detection</vt:lpstr>
      <vt:lpstr>PowerPoint 簡報</vt:lpstr>
      <vt:lpstr>PowerPoint 簡報</vt:lpstr>
      <vt:lpstr>Robust Real-time Object Detection</vt:lpstr>
      <vt:lpstr>Object Detection Using the Statistics of Parts</vt:lpstr>
      <vt:lpstr>So what’s a “part”?</vt:lpstr>
      <vt:lpstr>Choosing parts</vt:lpstr>
      <vt:lpstr>Choosing parts (2)</vt:lpstr>
      <vt:lpstr>Choosing parts (3)</vt:lpstr>
      <vt:lpstr>Classification by parts</vt:lpstr>
      <vt:lpstr>Learning by parts</vt:lpstr>
      <vt:lpstr>Detection examples</vt:lpstr>
      <vt:lpstr>Robust Real-time Object Detection</vt:lpstr>
      <vt:lpstr>The detector</vt:lpstr>
      <vt:lpstr>Three big speed gains</vt:lpstr>
      <vt:lpstr>The integral image representation</vt:lpstr>
      <vt:lpstr>The integral image representation</vt:lpstr>
      <vt:lpstr>Speed gain number two: AdaBoost selected features</vt:lpstr>
      <vt:lpstr>Intermediate results</vt:lpstr>
      <vt:lpstr>Speed gain number three: Cascading detectors</vt:lpstr>
      <vt:lpstr>Cascade improvements</vt:lpstr>
      <vt:lpstr>Results</vt:lpstr>
      <vt:lpstr>Detection examples</vt:lpstr>
      <vt:lpstr>Bagging vs Boosting</vt:lpstr>
      <vt:lpstr>PowerPoint 簡報</vt:lpstr>
      <vt:lpstr>PowerPoint 簡報</vt:lpstr>
    </vt:vector>
  </TitlesOfParts>
  <Company>Pomona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CORpus analysis</dc:title>
  <dc:creator>Dave Kauchak</dc:creator>
  <cp:lastModifiedBy>許志仲 Hsu, Chih-Chung</cp:lastModifiedBy>
  <cp:revision>1044</cp:revision>
  <cp:lastPrinted>2013-11-01T16:24:19Z</cp:lastPrinted>
  <dcterms:created xsi:type="dcterms:W3CDTF">2011-01-25T19:35:23Z</dcterms:created>
  <dcterms:modified xsi:type="dcterms:W3CDTF">2023-11-07T06:06:13Z</dcterms:modified>
</cp:coreProperties>
</file>